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0" r:id="rId4"/>
    <p:sldId id="257" r:id="rId5"/>
    <p:sldId id="258" r:id="rId6"/>
    <p:sldId id="262" r:id="rId7"/>
    <p:sldId id="259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19" autoAdjust="0"/>
  </p:normalViewPr>
  <p:slideViewPr>
    <p:cSldViewPr>
      <p:cViewPr>
        <p:scale>
          <a:sx n="66" d="100"/>
          <a:sy n="66" d="100"/>
        </p:scale>
        <p:origin x="-14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BD914-CEBC-449A-B127-749D7AF8FAAB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960AC-B2B6-45E9-A9F9-33EF4ECF0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www.structuralbiology.eu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8104" y="6309320"/>
            <a:ext cx="216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www.structuralbiology.eu</a:t>
            </a:r>
            <a:endParaRPr lang="en-GB" dirty="0"/>
          </a:p>
        </p:txBody>
      </p:sp>
      <p:pic>
        <p:nvPicPr>
          <p:cNvPr id="7" name="Picture 6" descr="Instruct_Logo_RGB_Medium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21880" y="5931408"/>
            <a:ext cx="1722120" cy="926592"/>
          </a:xfrm>
          <a:prstGeom prst="rect">
            <a:avLst/>
          </a:prstGeom>
        </p:spPr>
      </p:pic>
      <p:pic>
        <p:nvPicPr>
          <p:cNvPr id="8" name="Picture 7" descr="Picture1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679" y="20968"/>
            <a:ext cx="854913" cy="887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 SSO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Instruct is the EU infrastructure for Structural Biology providing a multi-access platform to multiple centres across Europe</a:t>
            </a:r>
          </a:p>
          <a:p>
            <a:r>
              <a:rPr lang="en-GB" dirty="0" smtClean="0"/>
              <a:t>Over 2000 users distributed across the globe</a:t>
            </a:r>
          </a:p>
          <a:p>
            <a:r>
              <a:rPr lang="en-GB" dirty="0" smtClean="0"/>
              <a:t>User origins vary from academic to industrial</a:t>
            </a:r>
          </a:p>
          <a:p>
            <a:r>
              <a:rPr lang="en-GB" b="1" dirty="0" smtClean="0"/>
              <a:t>Goals: </a:t>
            </a:r>
            <a:r>
              <a:rPr lang="en-GB" dirty="0" smtClean="0"/>
              <a:t>To provide single sign-on to all users and promoting user choice for user </a:t>
            </a:r>
            <a:r>
              <a:rPr lang="en-GB" dirty="0" smtClean="0"/>
              <a:t>authority, and reduce administrative effort</a:t>
            </a:r>
            <a:endParaRPr lang="en-GB" dirty="0" smtClean="0"/>
          </a:p>
          <a:p>
            <a:r>
              <a:rPr lang="en-GB" dirty="0" smtClean="0"/>
              <a:t>Connect with existing identity providers (</a:t>
            </a:r>
            <a:r>
              <a:rPr lang="en-GB" dirty="0" err="1" smtClean="0"/>
              <a:t>IdP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FIM4R: </a:t>
            </a:r>
            <a:r>
              <a:rPr lang="en-GB" i="1" dirty="0" smtClean="0"/>
              <a:t>users have accounts at several … organisations</a:t>
            </a:r>
          </a:p>
          <a:p>
            <a:pPr lvl="1"/>
            <a:r>
              <a:rPr lang="en-GB" dirty="0" smtClean="0"/>
              <a:t>FIM4R: </a:t>
            </a:r>
            <a:r>
              <a:rPr lang="en-GB" i="1" dirty="0" smtClean="0"/>
              <a:t>not all countries are engaged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4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Deliberate injection of false data</a:t>
            </a:r>
            <a:endParaRPr lang="en-GB" dirty="0" smtClean="0"/>
          </a:p>
          <a:p>
            <a:r>
              <a:rPr lang="en-GB" dirty="0" smtClean="0"/>
              <a:t>Plagiarism</a:t>
            </a:r>
          </a:p>
          <a:p>
            <a:pPr lvl="1"/>
            <a:r>
              <a:rPr lang="en-GB" dirty="0" smtClean="0"/>
              <a:t>Industrial project in progress has value </a:t>
            </a:r>
            <a:r>
              <a:rPr lang="en-GB" dirty="0"/>
              <a:t>€</a:t>
            </a:r>
            <a:r>
              <a:rPr lang="en-GB" dirty="0" smtClean="0"/>
              <a:t>1e7 </a:t>
            </a:r>
          </a:p>
          <a:p>
            <a:r>
              <a:rPr lang="en-GB" smtClean="0"/>
              <a:t>Identity theft</a:t>
            </a:r>
          </a:p>
          <a:p>
            <a:r>
              <a:rPr lang="en-GB" dirty="0" smtClean="0"/>
              <a:t>As </a:t>
            </a:r>
            <a:r>
              <a:rPr lang="en-GB" dirty="0"/>
              <a:t>research becomes e-enabled …</a:t>
            </a:r>
          </a:p>
          <a:p>
            <a:r>
              <a:rPr lang="en-GB" dirty="0"/>
              <a:t>… so does research </a:t>
            </a:r>
            <a:r>
              <a:rPr lang="en-GB" dirty="0" smtClean="0"/>
              <a:t>misconduct</a:t>
            </a:r>
          </a:p>
          <a:p>
            <a:r>
              <a:rPr lang="en-GB" dirty="0" smtClean="0"/>
              <a:t>Low Level of Assurance at proposal stage</a:t>
            </a:r>
          </a:p>
          <a:p>
            <a:pPr lvl="1"/>
            <a:r>
              <a:rPr lang="en-GB" dirty="0" smtClean="0"/>
              <a:t>High </a:t>
            </a:r>
            <a:r>
              <a:rPr lang="en-GB" dirty="0" err="1" smtClean="0"/>
              <a:t>LoA</a:t>
            </a:r>
            <a:r>
              <a:rPr lang="en-GB" dirty="0" smtClean="0"/>
              <a:t> at visit stage</a:t>
            </a:r>
            <a:endParaRPr lang="en-GB" dirty="0"/>
          </a:p>
          <a:p>
            <a:r>
              <a:rPr lang="en-GB" dirty="0" smtClean="0"/>
              <a:t>This slide personal opinion of CM</a:t>
            </a:r>
          </a:p>
          <a:p>
            <a:pPr lvl="1"/>
            <a:r>
              <a:rPr lang="en-GB" dirty="0" smtClean="0"/>
              <a:t>Thanks to Callum Smith for other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85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1" t="7160" r="21650" b="44961"/>
          <a:stretch/>
        </p:blipFill>
        <p:spPr>
          <a:xfrm>
            <a:off x="966428" y="1195663"/>
            <a:ext cx="7211144" cy="380588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Experience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28290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User Clicks Login-In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4999240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Select </a:t>
            </a:r>
            <a:r>
              <a:rPr lang="en-GB" dirty="0" err="1" smtClean="0"/>
              <a:t>IdP</a:t>
            </a:r>
            <a:r>
              <a:rPr lang="en-GB" dirty="0" smtClean="0"/>
              <a:t> method</a:t>
            </a:r>
          </a:p>
          <a:p>
            <a:r>
              <a:rPr lang="en-GB" dirty="0" smtClean="0"/>
              <a:t>(discovery)</a:t>
            </a:r>
            <a:br>
              <a:rPr lang="en-GB" dirty="0" smtClean="0"/>
            </a:br>
            <a:r>
              <a:rPr lang="en-GB" dirty="0" smtClean="0"/>
              <a:t>above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513889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User enters SSO credentials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513889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User returns to site authenticated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6" idx="3"/>
            <a:endCxn id="8" idx="1"/>
          </p:cNvCxnSpPr>
          <p:nvPr/>
        </p:nvCxnSpPr>
        <p:spPr>
          <a:xfrm flipV="1">
            <a:off x="2051720" y="5599405"/>
            <a:ext cx="720080" cy="6669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4139952" y="5599405"/>
            <a:ext cx="720080" cy="1152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  <a:endCxn id="10" idx="1"/>
          </p:cNvCxnSpPr>
          <p:nvPr/>
        </p:nvCxnSpPr>
        <p:spPr>
          <a:xfrm>
            <a:off x="6228184" y="5600557"/>
            <a:ext cx="72008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05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 SSO Plan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623402" y="4982284"/>
            <a:ext cx="864096" cy="1070483"/>
            <a:chOff x="179512" y="1129606"/>
            <a:chExt cx="1296144" cy="1579314"/>
          </a:xfrm>
          <a:solidFill>
            <a:srgbClr val="FF141E"/>
          </a:solidFill>
        </p:grpSpPr>
        <p:sp>
          <p:nvSpPr>
            <p:cNvPr id="5" name="Flowchart: Magnetic Disk 4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95310" y="3717032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Instruct </a:t>
            </a:r>
            <a:r>
              <a:rPr lang="en-GB" sz="2400" dirty="0" err="1" smtClean="0"/>
              <a:t>IdP</a:t>
            </a:r>
            <a:endParaRPr lang="en-GB" sz="2400" dirty="0" smtClean="0"/>
          </a:p>
          <a:p>
            <a:pPr algn="ctr"/>
            <a:r>
              <a:rPr lang="en-GB" dirty="0" smtClean="0"/>
              <a:t>For legacy user accounts and industry contacts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311860" y="1417638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User Login</a:t>
            </a:r>
          </a:p>
          <a:p>
            <a:pPr algn="ctr"/>
            <a:r>
              <a:rPr lang="en-GB" dirty="0" smtClean="0"/>
              <a:t>User selects their </a:t>
            </a:r>
            <a:r>
              <a:rPr lang="en-GB" dirty="0" err="1" smtClean="0"/>
              <a:t>IdP</a:t>
            </a:r>
            <a:r>
              <a:rPr lang="en-GB" dirty="0" smtClean="0"/>
              <a:t> service: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4143682" y="4982284"/>
            <a:ext cx="864096" cy="1070483"/>
            <a:chOff x="179512" y="1129606"/>
            <a:chExt cx="1296144" cy="1579314"/>
          </a:xfrm>
          <a:solidFill>
            <a:srgbClr val="FFFF00"/>
          </a:solidFill>
        </p:grpSpPr>
        <p:sp>
          <p:nvSpPr>
            <p:cNvPr id="11" name="Flowchart: Magnetic Disk 10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Magnetic Disk 12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15590" y="3717032"/>
            <a:ext cx="25202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Umbrella </a:t>
            </a:r>
            <a:r>
              <a:rPr lang="en-GB" sz="2400" dirty="0" err="1" smtClean="0"/>
              <a:t>IdP</a:t>
            </a:r>
            <a:endParaRPr lang="en-GB" sz="2400" dirty="0" smtClean="0"/>
          </a:p>
          <a:p>
            <a:pPr algn="ctr"/>
            <a:r>
              <a:rPr lang="en-GB" dirty="0" smtClean="0"/>
              <a:t>Large foundation of support within SB community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6663962" y="4982284"/>
            <a:ext cx="864096" cy="1070483"/>
            <a:chOff x="179512" y="1129606"/>
            <a:chExt cx="1296144" cy="15793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Flowchart: Magnetic Disk 19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owchart: Magnetic Disk 21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835870" y="3717032"/>
            <a:ext cx="25202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Institutional </a:t>
            </a:r>
            <a:r>
              <a:rPr lang="en-GB" sz="2400" dirty="0" err="1" smtClean="0"/>
              <a:t>IdP</a:t>
            </a:r>
            <a:endParaRPr lang="en-GB" sz="2400" dirty="0" smtClean="0"/>
          </a:p>
          <a:p>
            <a:pPr algn="ctr"/>
            <a:r>
              <a:rPr lang="en-GB" dirty="0" smtClean="0"/>
              <a:t>Federated networks of institutional login (</a:t>
            </a:r>
            <a:r>
              <a:rPr lang="en-GB" dirty="0" err="1" smtClean="0"/>
              <a:t>EduGain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25" name="Curved Connector 24"/>
          <p:cNvCxnSpPr>
            <a:stCxn id="9" idx="2"/>
            <a:endCxn id="8" idx="0"/>
          </p:cNvCxnSpPr>
          <p:nvPr/>
        </p:nvCxnSpPr>
        <p:spPr>
          <a:xfrm rot="5400000">
            <a:off x="2671860" y="1816891"/>
            <a:ext cx="1283731" cy="2516550"/>
          </a:xfrm>
          <a:prstGeom prst="curvedConnector3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9" idx="2"/>
            <a:endCxn id="14" idx="0"/>
          </p:cNvCxnSpPr>
          <p:nvPr/>
        </p:nvCxnSpPr>
        <p:spPr>
          <a:xfrm rot="16200000" flipH="1">
            <a:off x="3932000" y="3073301"/>
            <a:ext cx="1283731" cy="3730"/>
          </a:xfrm>
          <a:prstGeom prst="curvedConnector3">
            <a:avLst>
              <a:gd name="adj1" fmla="val 50000"/>
            </a:avLst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9" idx="2"/>
            <a:endCxn id="23" idx="0"/>
          </p:cNvCxnSpPr>
          <p:nvPr/>
        </p:nvCxnSpPr>
        <p:spPr>
          <a:xfrm rot="16200000" flipH="1">
            <a:off x="5192140" y="1813161"/>
            <a:ext cx="1283731" cy="2524010"/>
          </a:xfrm>
          <a:prstGeom prst="curvedConnector3">
            <a:avLst>
              <a:gd name="adj1" fmla="val 50000"/>
            </a:avLst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16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Challenge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623402" y="1951820"/>
            <a:ext cx="864096" cy="1070483"/>
            <a:chOff x="179512" y="1129606"/>
            <a:chExt cx="1296144" cy="1579314"/>
          </a:xfrm>
          <a:solidFill>
            <a:srgbClr val="FF141E"/>
          </a:solidFill>
        </p:grpSpPr>
        <p:sp>
          <p:nvSpPr>
            <p:cNvPr id="5" name="Flowchart: Magnetic Disk 4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95310" y="141763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Instruct </a:t>
            </a:r>
            <a:r>
              <a:rPr lang="en-GB" sz="2400" dirty="0" err="1" smtClean="0"/>
              <a:t>IdP</a:t>
            </a:r>
            <a:endParaRPr lang="en-GB" sz="24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4143682" y="1951820"/>
            <a:ext cx="864096" cy="1070483"/>
            <a:chOff x="179512" y="1129606"/>
            <a:chExt cx="1296144" cy="1579314"/>
          </a:xfrm>
          <a:solidFill>
            <a:srgbClr val="FFFF00"/>
          </a:solidFill>
        </p:grpSpPr>
        <p:sp>
          <p:nvSpPr>
            <p:cNvPr id="10" name="Flowchart: Magnetic Disk 9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15590" y="141763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Umbrella </a:t>
            </a:r>
            <a:r>
              <a:rPr lang="en-GB" sz="2400" dirty="0" err="1" smtClean="0"/>
              <a:t>IdP</a:t>
            </a:r>
            <a:endParaRPr lang="en-GB" sz="24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6663962" y="1951820"/>
            <a:ext cx="864096" cy="1070483"/>
            <a:chOff x="179512" y="1129606"/>
            <a:chExt cx="1296144" cy="15793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Flowchart: Magnetic Disk 14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lowchart: Magnetic Disk 15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lowchart: Magnetic Disk 16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35870" y="141763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Institutional </a:t>
            </a:r>
            <a:r>
              <a:rPr lang="en-GB" sz="2400" dirty="0" err="1" smtClean="0"/>
              <a:t>IdP</a:t>
            </a:r>
            <a:endParaRPr lang="en-GB" sz="2400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1191354" y="4581128"/>
            <a:ext cx="864096" cy="1070483"/>
            <a:chOff x="179512" y="1129606"/>
            <a:chExt cx="1296144" cy="1579314"/>
          </a:xfrm>
          <a:solidFill>
            <a:schemeClr val="bg1"/>
          </a:solidFill>
        </p:grpSpPr>
        <p:sp>
          <p:nvSpPr>
            <p:cNvPr id="20" name="Flowchart: Magnetic Disk 19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owchart: Magnetic Disk 21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63262" y="572412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User DB</a:t>
            </a:r>
          </a:p>
        </p:txBody>
      </p:sp>
      <p:cxnSp>
        <p:nvCxnSpPr>
          <p:cNvPr id="25" name="Curved Connector 24"/>
          <p:cNvCxnSpPr>
            <a:stCxn id="5" idx="3"/>
            <a:endCxn id="22" idx="1"/>
          </p:cNvCxnSpPr>
          <p:nvPr/>
        </p:nvCxnSpPr>
        <p:spPr>
          <a:xfrm rot="5400000">
            <a:off x="1060014" y="3585691"/>
            <a:ext cx="1558825" cy="432048"/>
          </a:xfrm>
          <a:prstGeom prst="curvedConnector3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84168" y="4581128"/>
            <a:ext cx="3100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Mechanism required for joining existing accounts:</a:t>
            </a:r>
            <a:br>
              <a:rPr lang="en-GB" dirty="0" smtClean="0"/>
            </a:br>
            <a:r>
              <a:rPr lang="en-GB" dirty="0" smtClean="0"/>
              <a:t>Verification email sent to locally held account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5403822" y="4581128"/>
            <a:ext cx="864096" cy="1070483"/>
            <a:chOff x="179512" y="1129606"/>
            <a:chExt cx="1296144" cy="1579314"/>
          </a:xfrm>
          <a:solidFill>
            <a:schemeClr val="bg1"/>
          </a:solidFill>
        </p:grpSpPr>
        <p:sp>
          <p:nvSpPr>
            <p:cNvPr id="29" name="Flowchart: Magnetic Disk 28"/>
            <p:cNvSpPr/>
            <p:nvPr/>
          </p:nvSpPr>
          <p:spPr>
            <a:xfrm>
              <a:off x="179512" y="213285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Flowchart: Magnetic Disk 29"/>
            <p:cNvSpPr/>
            <p:nvPr/>
          </p:nvSpPr>
          <p:spPr>
            <a:xfrm>
              <a:off x="179512" y="1628800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lowchart: Magnetic Disk 30"/>
            <p:cNvSpPr/>
            <p:nvPr/>
          </p:nvSpPr>
          <p:spPr>
            <a:xfrm>
              <a:off x="179512" y="1129606"/>
              <a:ext cx="1296144" cy="576064"/>
            </a:xfrm>
            <a:prstGeom prst="flowChartMagneticDisk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575730" y="572412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User SSO DB</a:t>
            </a:r>
          </a:p>
        </p:txBody>
      </p:sp>
      <p:cxnSp>
        <p:nvCxnSpPr>
          <p:cNvPr id="33" name="Curved Connector 32"/>
          <p:cNvCxnSpPr>
            <a:stCxn id="10" idx="3"/>
            <a:endCxn id="31" idx="1"/>
          </p:cNvCxnSpPr>
          <p:nvPr/>
        </p:nvCxnSpPr>
        <p:spPr>
          <a:xfrm rot="16200000" flipH="1">
            <a:off x="4426388" y="3171645"/>
            <a:ext cx="1558825" cy="1260140"/>
          </a:xfrm>
          <a:prstGeom prst="curvedConnector3">
            <a:avLst/>
          </a:prstGeom>
          <a:ln w="381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5" idx="3"/>
            <a:endCxn id="31" idx="1"/>
          </p:cNvCxnSpPr>
          <p:nvPr/>
        </p:nvCxnSpPr>
        <p:spPr>
          <a:xfrm rot="5400000">
            <a:off x="5686528" y="3171645"/>
            <a:ext cx="1558825" cy="1260140"/>
          </a:xfrm>
          <a:prstGeom prst="curvedConnector3">
            <a:avLst/>
          </a:prstGeom>
          <a:ln w="381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30" idx="2"/>
            <a:endCxn id="21" idx="4"/>
          </p:cNvCxnSpPr>
          <p:nvPr/>
        </p:nvCxnSpPr>
        <p:spPr>
          <a:xfrm rot="10800000">
            <a:off x="2055450" y="5114722"/>
            <a:ext cx="3348372" cy="12700"/>
          </a:xfrm>
          <a:prstGeom prst="curvedConnector3">
            <a:avLst/>
          </a:prstGeom>
          <a:ln w="381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3262" y="3717032"/>
            <a:ext cx="8457210" cy="0"/>
          </a:xfrm>
          <a:prstGeom prst="line">
            <a:avLst/>
          </a:prstGeom>
          <a:ln w="635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48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Account Merging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challenges faced by Instruct are due to having an existing user ecosystem which is being extended.</a:t>
            </a:r>
          </a:p>
          <a:p>
            <a:r>
              <a:rPr lang="en-GB" dirty="0" smtClean="0"/>
              <a:t>Users with existing Instruct accounts need a method to log in with SSO credentials to access their old account data.</a:t>
            </a:r>
          </a:p>
          <a:p>
            <a:r>
              <a:rPr lang="en-GB" dirty="0" smtClean="0"/>
              <a:t>Account merge utility allows users on their first login with SSO credentials to set up a merger and verify with a confirmation email.</a:t>
            </a:r>
          </a:p>
          <a:p>
            <a:r>
              <a:rPr lang="en-GB" dirty="0" smtClean="0"/>
              <a:t>SSO credentials are stored in a relational table allowing users to have multiple SSO accounts associated with the same local account</a:t>
            </a:r>
            <a:r>
              <a:rPr lang="en-GB" dirty="0"/>
              <a:t>.</a:t>
            </a:r>
          </a:p>
          <a:p>
            <a:r>
              <a:rPr lang="en-GB" dirty="0" smtClean="0"/>
              <a:t>We do </a:t>
            </a:r>
            <a:r>
              <a:rPr lang="en-GB" dirty="0"/>
              <a:t>not rely on </a:t>
            </a:r>
            <a:r>
              <a:rPr lang="en-GB" dirty="0" err="1"/>
              <a:t>IdP</a:t>
            </a:r>
            <a:r>
              <a:rPr lang="en-GB" dirty="0"/>
              <a:t> to match id to legal person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9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two “industry” standard SSO packages are CAS (JASIG) and Shibboleth (Internet2)</a:t>
            </a:r>
          </a:p>
          <a:p>
            <a:r>
              <a:rPr lang="en-GB" dirty="0" smtClean="0"/>
              <a:t>Both run under tomcat (may be a challenge in itself)</a:t>
            </a:r>
          </a:p>
          <a:p>
            <a:r>
              <a:rPr lang="en-GB" dirty="0" smtClean="0"/>
              <a:t>CAS simpler to set up, but less control</a:t>
            </a:r>
          </a:p>
          <a:p>
            <a:r>
              <a:rPr lang="en-GB" dirty="0" smtClean="0"/>
              <a:t>Shibboleth more difficult, and harder to make HA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05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Instruct’s</a:t>
            </a:r>
            <a:r>
              <a:rPr lang="en-GB" dirty="0" smtClean="0"/>
              <a:t>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Instruct requires a more complex setup due to legacy DB restrictions, which requires Shibboleth.</a:t>
            </a:r>
          </a:p>
          <a:p>
            <a:r>
              <a:rPr lang="en-GB" dirty="0" smtClean="0"/>
              <a:t>Shibboleth also gives simpler configuration after initial setup to include federation metadata</a:t>
            </a:r>
          </a:p>
          <a:p>
            <a:r>
              <a:rPr lang="en-GB" dirty="0" smtClean="0"/>
              <a:t>Shibboleth SP (service provider) side is more powerful for passing user attributes</a:t>
            </a:r>
          </a:p>
          <a:p>
            <a:r>
              <a:rPr lang="en-GB" dirty="0" smtClean="0"/>
              <a:t>Shibboleth more widely used for SSO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14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BioJS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Widgets to find, display, compose data</a:t>
            </a:r>
          </a:p>
          <a:p>
            <a:r>
              <a:rPr lang="en-GB" dirty="0" smtClean="0"/>
              <a:t>Crowdsourcing from the middle tier</a:t>
            </a:r>
            <a:endParaRPr lang="en-GB" dirty="0" smtClean="0"/>
          </a:p>
          <a:p>
            <a:r>
              <a:rPr lang="en-GB" dirty="0" smtClean="0"/>
              <a:t>No support for authentication</a:t>
            </a:r>
          </a:p>
          <a:p>
            <a:pPr lvl="1"/>
            <a:r>
              <a:rPr lang="en-GB" dirty="0" smtClean="0"/>
              <a:t>Most life sciences data is publicly accessible</a:t>
            </a:r>
          </a:p>
          <a:p>
            <a:pPr lvl="1"/>
            <a:r>
              <a:rPr lang="en-GB" dirty="0" smtClean="0"/>
              <a:t>But some requires approval by Data Access </a:t>
            </a:r>
            <a:r>
              <a:rPr lang="en-GB" dirty="0" err="1" smtClean="0"/>
              <a:t>Cttee</a:t>
            </a:r>
            <a:endParaRPr lang="en-GB" dirty="0" smtClean="0"/>
          </a:p>
          <a:p>
            <a:pPr lvl="1"/>
            <a:r>
              <a:rPr lang="en-GB" dirty="0" smtClean="0"/>
              <a:t>Hard case: composing TWO protected datasets</a:t>
            </a:r>
            <a:endParaRPr lang="en-GB" dirty="0" smtClean="0"/>
          </a:p>
          <a:p>
            <a:r>
              <a:rPr lang="en-GB" dirty="0" smtClean="0"/>
              <a:t>JS inherently insecure</a:t>
            </a:r>
          </a:p>
          <a:p>
            <a:pPr lvl="1"/>
            <a:r>
              <a:rPr lang="en-GB" dirty="0" smtClean="0"/>
              <a:t>Principle of least privilege</a:t>
            </a:r>
          </a:p>
          <a:p>
            <a:pPr lvl="1"/>
            <a:r>
              <a:rPr lang="en-GB" dirty="0" smtClean="0"/>
              <a:t>Token is time limited, unlike Shibboleth</a:t>
            </a:r>
          </a:p>
          <a:p>
            <a:r>
              <a:rPr lang="en-GB" dirty="0" smtClean="0"/>
              <a:t>Projects that use combined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110530"/>
      </p:ext>
    </p:extLst>
  </p:cSld>
  <p:clrMapOvr>
    <a:masterClrMapping/>
  </p:clrMapOvr>
</p:sld>
</file>

<file path=ppt/theme/theme1.xml><?xml version="1.0" encoding="utf-8"?>
<a:theme xmlns:a="http://schemas.openxmlformats.org/drawingml/2006/main" name="Instruct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Instruct Master template</Template>
  <TotalTime>1563</TotalTime>
  <Words>469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Instruct Master template</vt:lpstr>
      <vt:lpstr>Instruct SSO Work</vt:lpstr>
      <vt:lpstr>Misuse cases</vt:lpstr>
      <vt:lpstr>User Experience</vt:lpstr>
      <vt:lpstr>Instruct SSO Plan</vt:lpstr>
      <vt:lpstr>Technical Challenge</vt:lpstr>
      <vt:lpstr>User Account Merging</vt:lpstr>
      <vt:lpstr>Choices</vt:lpstr>
      <vt:lpstr>Instruct’s Selection</vt:lpstr>
      <vt:lpstr>BioJS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</dc:creator>
  <cp:lastModifiedBy>user</cp:lastModifiedBy>
  <cp:revision>21</cp:revision>
  <dcterms:created xsi:type="dcterms:W3CDTF">2013-06-04T08:27:19Z</dcterms:created>
  <dcterms:modified xsi:type="dcterms:W3CDTF">2014-09-23T11:57:36Z</dcterms:modified>
</cp:coreProperties>
</file>