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3" r:id="rId2"/>
  </p:sldMasterIdLst>
  <p:notesMasterIdLst>
    <p:notesMasterId r:id="rId10"/>
  </p:notesMasterIdLst>
  <p:handoutMasterIdLst>
    <p:handoutMasterId r:id="rId11"/>
  </p:handoutMasterIdLst>
  <p:sldIdLst>
    <p:sldId id="488" r:id="rId3"/>
    <p:sldId id="471" r:id="rId4"/>
    <p:sldId id="486" r:id="rId5"/>
    <p:sldId id="489" r:id="rId6"/>
    <p:sldId id="492" r:id="rId7"/>
    <p:sldId id="493" r:id="rId8"/>
    <p:sldId id="495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1" autoAdjust="0"/>
    <p:restoredTop sz="87794" autoAdjust="0"/>
  </p:normalViewPr>
  <p:slideViewPr>
    <p:cSldViewPr snapToGrid="0" snapToObjects="1">
      <p:cViewPr varScale="1">
        <p:scale>
          <a:sx n="102" d="100"/>
          <a:sy n="102" d="100"/>
        </p:scale>
        <p:origin x="15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C4E46-D277-4E43-B554-E520E8A913AE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542A5-26BB-7644-86A3-A6B4A073F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21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B5016-7AFF-FB4A-AF69-978B10B98095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85B36-5F00-564C-8E69-9C27A5DD3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13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85B36-5F00-564C-8E69-9C27A5DD34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9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stems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39624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742950" indent="-457200" algn="l">
              <a:lnSpc>
                <a:spcPct val="100000"/>
              </a:lnSpc>
              <a:buFont typeface="Wingdings" pitchFamily="-106" charset="2"/>
              <a:buBlip>
                <a:blip r:embed="rId2"/>
              </a:buBlip>
              <a:defRPr/>
            </a:lvl2pPr>
            <a:lvl3pPr marL="1143000" indent="-457200" algn="l">
              <a:lnSpc>
                <a:spcPct val="100000"/>
              </a:lnSpc>
              <a:buFont typeface="Wingdings" pitchFamily="-106" charset="2"/>
              <a:buBlip>
                <a:blip r:embed="rId2"/>
              </a:buBlip>
              <a:defRPr/>
            </a:lvl3pPr>
            <a:lvl4pPr marL="1600200" indent="-457200" algn="l">
              <a:lnSpc>
                <a:spcPct val="100000"/>
              </a:lnSpc>
              <a:buFont typeface="Wingdings" pitchFamily="-106" charset="2"/>
              <a:buBlip>
                <a:blip r:embed="rId2"/>
              </a:buBlip>
              <a:defRPr/>
            </a:lvl4pPr>
            <a:lvl5pPr marL="2057400" indent="-457200" algn="l">
              <a:lnSpc>
                <a:spcPct val="100000"/>
              </a:lnSpc>
              <a:buFont typeface="Wingdings" pitchFamily="-106" charset="2"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2011.11.23</a:t>
            </a:r>
            <a:endParaRPr lang="en-US" noProof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A30E3-42DD-5349-943D-61DB732D72B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2011.11.23</a:t>
            </a:r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ADC5-F561-4977-BEC7-34591C7658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9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stems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39624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2011.11.23</a:t>
            </a:r>
            <a:endParaRPr lang="en-US" noProof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A30E3-42DD-5349-943D-61DB732D72B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7686675" cy="4495800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675" cy="1143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2011.11.23</a:t>
            </a:r>
            <a:endParaRPr lang="en-US" noProof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A30E3-42DD-5349-943D-61DB732D72B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theme" Target="../theme/theme2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6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Mastertitelformat bearbeiten</a:t>
            </a:r>
            <a:endParaRPr lang="en-US" noProof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de-DE" sz="12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fld id="{5F2A30E3-42DD-5349-943D-61DB732D7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2011.11.23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81700" y="0"/>
            <a:ext cx="3162300" cy="428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6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7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8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6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Mastertitelformat bearbeiten</a:t>
            </a:r>
            <a:endParaRPr lang="en-US" noProof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de-DE" sz="12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fld id="{5F2A30E3-42DD-5349-943D-61DB732D7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2011.11.23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81700" y="0"/>
            <a:ext cx="3162300" cy="428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6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7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8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mi-test.eiresoft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IRIS: Enabling </a:t>
            </a:r>
            <a:r>
              <a:rPr lang="de-DE" dirty="0"/>
              <a:t>Research Consortiums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31416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EGI </a:t>
            </a:r>
            <a:r>
              <a:rPr lang="en-US" sz="1800" dirty="0"/>
              <a:t>Conference on Challenges and Solutions for Big Data Processing on Cloud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September 26, </a:t>
            </a:r>
            <a:r>
              <a:rPr lang="en-US" sz="1800" dirty="0"/>
              <a:t>2014</a:t>
            </a:r>
          </a:p>
          <a:p>
            <a:endParaRPr lang="en-US" sz="1800" dirty="0"/>
          </a:p>
          <a:p>
            <a:r>
              <a:rPr lang="en-US" sz="1800" dirty="0"/>
              <a:t>Dean Flanders (FMI/SystemsX) /</a:t>
            </a:r>
          </a:p>
          <a:p>
            <a:r>
              <a:rPr lang="en-US" sz="1800" dirty="0"/>
              <a:t>Peter Kunszt (UZH/SIB/SystemsX)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9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EADC5-F561-4977-BEC7-34591C76581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786" y="37186"/>
            <a:ext cx="6822831" cy="780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dirty="0" smtClean="0"/>
              <a:t>Resource Sharing System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82" y="741852"/>
            <a:ext cx="3371183" cy="48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025" y="2081579"/>
            <a:ext cx="6581775" cy="417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0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5749" y="1851423"/>
            <a:ext cx="7685059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Empowers researchers to share resources within and across institutions.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Supports: instruments, service requests, and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Creates a virtual pool of resources for collaborations and communities.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Usage restrictions and metering/billing can be enforced on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Directory of resources, people, groups, communities, and organizations.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Supports multiple affiliations of individuals, social identities, and federated identities.</a:t>
            </a:r>
          </a:p>
          <a:p>
            <a:endParaRPr lang="en-US" sz="135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786" y="172738"/>
            <a:ext cx="6822831" cy="780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dirty="0"/>
              <a:t>IRIS enables science as a service</a:t>
            </a:r>
          </a:p>
        </p:txBody>
      </p:sp>
    </p:spTree>
    <p:extLst>
      <p:ext uri="{BB962C8B-B14F-4D97-AF65-F5344CB8AC3E}">
        <p14:creationId xmlns:p14="http://schemas.microsoft.com/office/powerpoint/2010/main" val="40944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6" y="1644491"/>
            <a:ext cx="6772275" cy="3843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413" y="1673134"/>
            <a:ext cx="1239440" cy="2413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786" y="172738"/>
            <a:ext cx="6822831" cy="780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dirty="0" smtClean="0"/>
              <a:t>IRIS: Resource Scheduler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39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16" y="1841699"/>
            <a:ext cx="7704940" cy="3352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113" y="1964838"/>
            <a:ext cx="1239440" cy="1782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786" y="172738"/>
            <a:ext cx="6822831" cy="780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dirty="0" smtClean="0"/>
              <a:t>IRIS: Service Requests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9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3" y="1662481"/>
            <a:ext cx="3313367" cy="2609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13884" y="1115019"/>
            <a:ext cx="3067391" cy="1142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dirty="0"/>
              <a:t> </a:t>
            </a:r>
            <a:r>
              <a:rPr lang="en-US" altLang="en-US" sz="1350" dirty="0"/>
              <a:t>         </a:t>
            </a:r>
          </a:p>
          <a:p>
            <a:pPr defTabSz="685800"/>
            <a:endParaRPr lang="en-US" altLang="en-US" sz="525" dirty="0">
              <a:solidFill>
                <a:srgbClr val="000000"/>
              </a:solidFill>
              <a:latin typeface="Open Sans"/>
            </a:endParaRPr>
          </a:p>
          <a:p>
            <a:pPr defTabSz="685800"/>
            <a:r>
              <a:rPr lang="en-US" altLang="en-US" sz="750" dirty="0">
                <a:solidFill>
                  <a:srgbClr val="000000"/>
                </a:solidFill>
                <a:latin typeface="Open Sans"/>
              </a:rPr>
              <a:t>Request "test3 (pricing, milestones)" of service FAIM1 - sample preparation for 3DEM (FAIM):</a:t>
            </a:r>
            <a:r>
              <a:rPr lang="en-US" altLang="en-US" sz="75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altLang="en-US" sz="825" b="1" dirty="0">
                <a:solidFill>
                  <a:srgbClr val="000000"/>
                </a:solidFill>
                <a:latin typeface="Open Sans"/>
              </a:rPr>
              <a:t>APPROVED</a:t>
            </a:r>
            <a:endParaRPr lang="en-US" altLang="en-US" sz="375" dirty="0">
              <a:solidFill>
                <a:srgbClr val="000000"/>
              </a:solidFill>
              <a:latin typeface="Open Sans"/>
            </a:endParaRPr>
          </a:p>
          <a:p>
            <a:pPr defTabSz="685800"/>
            <a:endParaRPr lang="en-US" altLang="en-US" sz="375" dirty="0">
              <a:solidFill>
                <a:srgbClr val="000000"/>
              </a:solidFill>
              <a:latin typeface="Open Sans"/>
            </a:endParaRPr>
          </a:p>
          <a:p>
            <a:pPr defTabSz="685800"/>
            <a:endParaRPr lang="en-US" altLang="en-US" sz="675" dirty="0">
              <a:solidFill>
                <a:srgbClr val="000000"/>
              </a:solidFill>
              <a:latin typeface="Open Sans"/>
            </a:endParaRPr>
          </a:p>
          <a:p>
            <a:pPr defTabSz="685800"/>
            <a:r>
              <a:rPr lang="en-US" altLang="en-US" sz="675" dirty="0">
                <a:solidFill>
                  <a:srgbClr val="000000"/>
                </a:solidFill>
                <a:latin typeface="Open Sans"/>
              </a:rPr>
              <a:t>Click </a:t>
            </a:r>
            <a:r>
              <a:rPr lang="en-US" altLang="en-US" sz="675" dirty="0">
                <a:solidFill>
                  <a:srgbClr val="000000"/>
                </a:solidFill>
                <a:latin typeface="Open Sans"/>
                <a:hlinkClick r:id="rId3"/>
              </a:rPr>
              <a:t>here</a:t>
            </a:r>
            <a:r>
              <a:rPr lang="en-US" altLang="en-US" sz="675" dirty="0">
                <a:solidFill>
                  <a:srgbClr val="000000"/>
                </a:solidFill>
                <a:latin typeface="Open Sans"/>
              </a:rPr>
              <a:t> to navigate to IRIS</a:t>
            </a:r>
          </a:p>
          <a:p>
            <a:pPr defTabSz="685800"/>
            <a:endParaRPr lang="en-US" altLang="en-US" sz="1350" dirty="0"/>
          </a:p>
        </p:txBody>
      </p:sp>
      <p:pic>
        <p:nvPicPr>
          <p:cNvPr id="5" name="Picture 4" descr="IR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8" y="1154514"/>
            <a:ext cx="507206" cy="2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13884" y="2353698"/>
            <a:ext cx="3067391" cy="1142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dirty="0"/>
              <a:t> </a:t>
            </a:r>
            <a:r>
              <a:rPr lang="en-US" altLang="en-US" sz="1350" dirty="0"/>
              <a:t>         </a:t>
            </a:r>
          </a:p>
          <a:p>
            <a:pPr defTabSz="685800"/>
            <a:endParaRPr lang="en-US" altLang="en-US" sz="525" dirty="0">
              <a:solidFill>
                <a:srgbClr val="000000"/>
              </a:solidFill>
              <a:latin typeface="Open Sans"/>
            </a:endParaRPr>
          </a:p>
          <a:p>
            <a:pPr defTabSz="685800"/>
            <a:r>
              <a:rPr lang="en-US" altLang="en-US" sz="750" dirty="0">
                <a:solidFill>
                  <a:srgbClr val="000000"/>
                </a:solidFill>
                <a:latin typeface="Open Sans"/>
              </a:rPr>
              <a:t>Request "test3 (pricing, milestones)" of service FAIM1 - sample preparation for 3DEM (FAIM):</a:t>
            </a:r>
            <a:r>
              <a:rPr lang="en-US" altLang="en-US" sz="75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altLang="en-US" sz="825" b="1" dirty="0">
                <a:solidFill>
                  <a:srgbClr val="000000"/>
                </a:solidFill>
                <a:latin typeface="Open Sans"/>
              </a:rPr>
              <a:t>REJECTED</a:t>
            </a:r>
            <a:endParaRPr lang="en-US" altLang="en-US" sz="375" dirty="0">
              <a:solidFill>
                <a:srgbClr val="000000"/>
              </a:solidFill>
              <a:latin typeface="Open Sans"/>
            </a:endParaRPr>
          </a:p>
          <a:p>
            <a:pPr defTabSz="685800"/>
            <a:endParaRPr lang="en-US" altLang="en-US" sz="375" dirty="0">
              <a:solidFill>
                <a:srgbClr val="000000"/>
              </a:solidFill>
              <a:latin typeface="Open Sans"/>
            </a:endParaRPr>
          </a:p>
          <a:p>
            <a:pPr defTabSz="685800"/>
            <a:endParaRPr lang="en-US" altLang="en-US" sz="675" dirty="0">
              <a:solidFill>
                <a:srgbClr val="000000"/>
              </a:solidFill>
              <a:latin typeface="Open Sans"/>
            </a:endParaRPr>
          </a:p>
          <a:p>
            <a:pPr defTabSz="685800"/>
            <a:r>
              <a:rPr lang="en-US" altLang="en-US" sz="675" dirty="0">
                <a:solidFill>
                  <a:srgbClr val="000000"/>
                </a:solidFill>
                <a:latin typeface="Open Sans"/>
              </a:rPr>
              <a:t>Click </a:t>
            </a:r>
            <a:r>
              <a:rPr lang="en-US" altLang="en-US" sz="675" dirty="0">
                <a:solidFill>
                  <a:srgbClr val="000000"/>
                </a:solidFill>
                <a:latin typeface="Open Sans"/>
                <a:hlinkClick r:id="rId3"/>
              </a:rPr>
              <a:t>here</a:t>
            </a:r>
            <a:r>
              <a:rPr lang="en-US" altLang="en-US" sz="675" dirty="0">
                <a:solidFill>
                  <a:srgbClr val="000000"/>
                </a:solidFill>
                <a:latin typeface="Open Sans"/>
              </a:rPr>
              <a:t> to navigate to IRIS</a:t>
            </a:r>
            <a:endParaRPr lang="en-US" altLang="en-US" sz="1350" dirty="0"/>
          </a:p>
          <a:p>
            <a:pPr defTabSz="685800"/>
            <a:endParaRPr lang="en-US" altLang="en-US" sz="675" dirty="0">
              <a:solidFill>
                <a:srgbClr val="000000"/>
              </a:solidFill>
              <a:latin typeface="Open Sans"/>
            </a:endParaRPr>
          </a:p>
          <a:p>
            <a:pPr defTabSz="685800"/>
            <a:endParaRPr lang="en-US" altLang="en-US" sz="675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8" name="Picture 4" descr="IR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8" y="2393194"/>
            <a:ext cx="507206" cy="2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746494" y="3880775"/>
            <a:ext cx="3067391" cy="1050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dirty="0"/>
              <a:t> </a:t>
            </a:r>
            <a:r>
              <a:rPr lang="en-US" altLang="en-US" sz="1350" dirty="0"/>
              <a:t>         </a:t>
            </a:r>
          </a:p>
          <a:p>
            <a:pPr defTabSz="685800"/>
            <a:endParaRPr lang="en-US" altLang="en-US" sz="525" dirty="0">
              <a:solidFill>
                <a:srgbClr val="000000"/>
              </a:solidFill>
              <a:latin typeface="Open Sans"/>
            </a:endParaRPr>
          </a:p>
          <a:p>
            <a:pPr defTabSz="685800"/>
            <a:r>
              <a:rPr lang="en-US" altLang="en-US" sz="675" dirty="0">
                <a:solidFill>
                  <a:srgbClr val="000000"/>
                </a:solidFill>
                <a:latin typeface="Open Sans"/>
              </a:rPr>
              <a:t>Request "test3 (pricing, milestones)" of service FAIM1 - sample preparation for 3DEM (FAIM):</a:t>
            </a:r>
            <a:r>
              <a:rPr lang="en-US" altLang="en-US" sz="675" b="1" dirty="0">
                <a:solidFill>
                  <a:srgbClr val="000000"/>
                </a:solidFill>
                <a:latin typeface="Open Sans"/>
              </a:rPr>
              <a:t> STATUS REQUESTED</a:t>
            </a:r>
            <a:endParaRPr lang="en-US" altLang="en-US" sz="675" dirty="0">
              <a:solidFill>
                <a:srgbClr val="000000"/>
              </a:solidFill>
              <a:latin typeface="Open Sans"/>
            </a:endParaRPr>
          </a:p>
          <a:p>
            <a:pPr defTabSz="685800"/>
            <a:endParaRPr lang="en-US" altLang="en-US" sz="675" dirty="0">
              <a:solidFill>
                <a:srgbClr val="000000"/>
              </a:solidFill>
              <a:latin typeface="Open Sans"/>
            </a:endParaRPr>
          </a:p>
          <a:p>
            <a:pPr defTabSz="685800"/>
            <a:r>
              <a:rPr lang="en-US" altLang="en-US" sz="675" dirty="0">
                <a:solidFill>
                  <a:srgbClr val="000000"/>
                </a:solidFill>
                <a:latin typeface="Open Sans"/>
              </a:rPr>
              <a:t>Click </a:t>
            </a:r>
            <a:r>
              <a:rPr lang="en-US" altLang="en-US" sz="675" dirty="0">
                <a:solidFill>
                  <a:srgbClr val="000000"/>
                </a:solidFill>
                <a:latin typeface="Open Sans"/>
                <a:hlinkClick r:id="rId3"/>
              </a:rPr>
              <a:t>here</a:t>
            </a:r>
            <a:r>
              <a:rPr lang="en-US" altLang="en-US" sz="675" dirty="0">
                <a:solidFill>
                  <a:srgbClr val="000000"/>
                </a:solidFill>
                <a:latin typeface="Open Sans"/>
              </a:rPr>
              <a:t> to navigate to IRIS</a:t>
            </a:r>
            <a:endParaRPr lang="en-US" altLang="en-US" sz="1350" dirty="0"/>
          </a:p>
          <a:p>
            <a:pPr defTabSz="685800"/>
            <a:endParaRPr lang="en-US" altLang="en-US" sz="675" dirty="0">
              <a:solidFill>
                <a:srgbClr val="000000"/>
              </a:solidFill>
              <a:latin typeface="Open Sans"/>
            </a:endParaRPr>
          </a:p>
          <a:p>
            <a:pPr defTabSz="685800"/>
            <a:endParaRPr lang="en-US" altLang="en-US" sz="675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0" name="Picture 4" descr="IR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17" y="3874104"/>
            <a:ext cx="507206" cy="2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46614" y="5025053"/>
            <a:ext cx="3067391" cy="865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dirty="0"/>
              <a:t> </a:t>
            </a:r>
            <a:r>
              <a:rPr lang="en-US" altLang="en-US" sz="1350" dirty="0"/>
              <a:t>         </a:t>
            </a:r>
            <a:endParaRPr lang="en-US" altLang="en-US" sz="525" dirty="0">
              <a:solidFill>
                <a:srgbClr val="000000"/>
              </a:solidFill>
              <a:latin typeface="Open Sans"/>
            </a:endParaRPr>
          </a:p>
          <a:p>
            <a:pPr defTabSz="685800"/>
            <a:endParaRPr lang="en-US" altLang="en-US" sz="675" dirty="0">
              <a:solidFill>
                <a:srgbClr val="000000"/>
              </a:solidFill>
              <a:latin typeface="Open Sans"/>
            </a:endParaRPr>
          </a:p>
          <a:p>
            <a:pPr defTabSz="685800"/>
            <a:r>
              <a:rPr lang="en-US" altLang="en-US" sz="675" dirty="0">
                <a:solidFill>
                  <a:srgbClr val="000000"/>
                </a:solidFill>
                <a:latin typeface="Open Sans"/>
              </a:rPr>
              <a:t>Request "test3 (pricing, milestones)" of service FAIM1 - sample preparation for 3DEM (FAIM):</a:t>
            </a:r>
            <a:r>
              <a:rPr lang="en-US" altLang="en-US" sz="675" b="1" dirty="0">
                <a:solidFill>
                  <a:srgbClr val="000000"/>
                </a:solidFill>
                <a:latin typeface="Open Sans"/>
              </a:rPr>
              <a:t> FOLLOW-UP REQUESTED</a:t>
            </a:r>
            <a:endParaRPr lang="en-US" altLang="en-US" sz="675" dirty="0">
              <a:solidFill>
                <a:srgbClr val="000000"/>
              </a:solidFill>
              <a:latin typeface="Open Sans"/>
            </a:endParaRPr>
          </a:p>
          <a:p>
            <a:pPr defTabSz="685800"/>
            <a:endParaRPr lang="en-US" altLang="en-US" sz="675" dirty="0">
              <a:solidFill>
                <a:srgbClr val="000000"/>
              </a:solidFill>
              <a:latin typeface="Open Sans"/>
            </a:endParaRPr>
          </a:p>
          <a:p>
            <a:pPr defTabSz="685800"/>
            <a:r>
              <a:rPr lang="en-US" altLang="en-US" sz="675" dirty="0">
                <a:solidFill>
                  <a:srgbClr val="000000"/>
                </a:solidFill>
                <a:latin typeface="Open Sans"/>
              </a:rPr>
              <a:t>Click </a:t>
            </a:r>
            <a:r>
              <a:rPr lang="en-US" altLang="en-US" sz="675" dirty="0">
                <a:solidFill>
                  <a:srgbClr val="000000"/>
                </a:solidFill>
                <a:latin typeface="Open Sans"/>
                <a:hlinkClick r:id="rId3"/>
              </a:rPr>
              <a:t>here</a:t>
            </a:r>
            <a:r>
              <a:rPr lang="en-US" altLang="en-US" sz="675" dirty="0">
                <a:solidFill>
                  <a:srgbClr val="000000"/>
                </a:solidFill>
                <a:latin typeface="Open Sans"/>
              </a:rPr>
              <a:t> to navigate to IRIS</a:t>
            </a:r>
          </a:p>
        </p:txBody>
      </p:sp>
      <p:pic>
        <p:nvPicPr>
          <p:cNvPr id="12" name="Picture 4" descr="IR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17" y="4983000"/>
            <a:ext cx="507206" cy="2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638" y="3641577"/>
            <a:ext cx="3192043" cy="224909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728663" y="1543050"/>
            <a:ext cx="5085222" cy="81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635919" y="2353699"/>
            <a:ext cx="4177966" cy="185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8650" y="2636044"/>
            <a:ext cx="1468669" cy="2728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550194" y="2656653"/>
            <a:ext cx="2636044" cy="1217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</p:cNvCxnSpPr>
          <p:nvPr/>
        </p:nvCxnSpPr>
        <p:spPr>
          <a:xfrm flipV="1">
            <a:off x="5314005" y="5457863"/>
            <a:ext cx="5407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104786" y="172738"/>
            <a:ext cx="6822831" cy="780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dirty="0" smtClean="0"/>
              <a:t>IRIS: Request Workflow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39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02" y="1423447"/>
            <a:ext cx="5887944" cy="4365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786" y="172738"/>
            <a:ext cx="6822831" cy="780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dirty="0" smtClean="0"/>
              <a:t>IRIS: App Store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63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B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yB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SyBIT.potx</Template>
  <TotalTime>33021</TotalTime>
  <Words>125</Words>
  <Application>Microsoft Office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MS PGothic</vt:lpstr>
      <vt:lpstr>Arial</vt:lpstr>
      <vt:lpstr>Calibri</vt:lpstr>
      <vt:lpstr>Open Sans</vt:lpstr>
      <vt:lpstr>Wingdings</vt:lpstr>
      <vt:lpstr>SyBIT</vt:lpstr>
      <vt:lpstr>1_SyBIT</vt:lpstr>
      <vt:lpstr>IRIS: Enabling Research Consortiums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ETH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UZH Biology / Life Science Research IT Requirements</dc:title>
  <dc:creator>Peter Kunszt</dc:creator>
  <cp:lastModifiedBy>Flanders, Dean</cp:lastModifiedBy>
  <cp:revision>249</cp:revision>
  <cp:lastPrinted>2011-02-09T20:01:37Z</cp:lastPrinted>
  <dcterms:created xsi:type="dcterms:W3CDTF">2013-01-21T15:28:00Z</dcterms:created>
  <dcterms:modified xsi:type="dcterms:W3CDTF">2014-09-26T03:01:48Z</dcterms:modified>
</cp:coreProperties>
</file>