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9" autoAdjust="0"/>
    <p:restoredTop sz="87048" autoAdjust="0"/>
  </p:normalViewPr>
  <p:slideViewPr>
    <p:cSldViewPr>
      <p:cViewPr varScale="1">
        <p:scale>
          <a:sx n="66" d="100"/>
          <a:sy n="66" d="100"/>
        </p:scale>
        <p:origin x="-40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7EF68000-68A1-4FD0-BA3C-81803B1431BD}" type="datetimeFigureOut">
              <a:rPr lang="en-GB"/>
              <a:pPr>
                <a:defRPr/>
              </a:pPr>
              <a:t>23/09/2014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2F406CB-D9FB-4EDD-82C6-0B7F03A291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830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2729B7-85AF-4BCB-9270-663115D2C8DF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7B19C9-56B6-4087-A067-0EEC58681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48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633094-B435-49CB-8B61-B3AAC9AB92F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Home\davidg\Template\Logos\fom-min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333375"/>
            <a:ext cx="5048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Placeholder 4" descr="pdpbw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841375"/>
            <a:ext cx="45561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02D71-E054-47FB-9CD9-A0F44B382A97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4D7EE-3F4F-4563-B086-A3CCC16D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912" cy="1143000"/>
          </a:xfrm>
        </p:spPr>
        <p:txBody>
          <a:bodyPr/>
          <a:lstStyle>
            <a:lvl1pPr algn="ctr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1538" y="1447800"/>
            <a:ext cx="7862912" cy="480060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738E9-DC60-46F5-867D-04267A896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0B8D5-3B72-4CE1-B51B-AA97B50F4541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2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9AB1-99E8-4064-AF08-C628831A8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1D009-ACEC-4A2D-964D-98EBF306C20B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65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9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912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66654-6C97-4E61-A65F-938EAB730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EE460-4DA3-4BF9-853B-262064F8FCB6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A9EF4-5D61-487D-8312-3AF1934B3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C038D-A071-4AC8-BD1F-C48AA8BDA5E1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2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invGray">
          <a:xfrm>
            <a:off x="2286000" y="285750"/>
            <a:ext cx="71438" cy="5715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9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BF671-0D1A-4C38-A483-4F756130256E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DAE4-C5C9-4880-B130-CBD4A54C7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7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1143000"/>
          </a:xfrm>
        </p:spPr>
        <p:txBody>
          <a:bodyPr/>
          <a:lstStyle>
            <a:lvl1pPr algn="ctr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1538" y="1524000"/>
            <a:ext cx="402167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2018" y="1524000"/>
            <a:ext cx="402167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7DE03-5F6F-45CF-BEFE-1A185C830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E652-1DD4-4D77-9EA0-39F38B57868B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6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38" y="328278"/>
            <a:ext cx="3637622" cy="640080"/>
          </a:xfr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49178" y="328278"/>
            <a:ext cx="3637622" cy="640080"/>
          </a:xfrm>
          <a:noFill/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071538" y="969336"/>
            <a:ext cx="3637622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77778" y="969336"/>
            <a:ext cx="3637622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59263-9F73-4714-A62E-CA84A7086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346A0-B809-4A35-A22D-25B619E941D1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4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1143000"/>
          </a:xfrm>
        </p:spPr>
        <p:txBody>
          <a:bodyPr/>
          <a:lstStyle>
            <a:lvl1pPr algn="ctr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90D65-B639-47DD-8B57-882AA8453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36252-901C-4F93-BED5-A6F11643EB22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D38D-86F4-47AD-B227-395A0D8B6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CD82F-AFE6-4F4B-8E19-91B57ED4F8EA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16778"/>
            <a:ext cx="3672047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71538" y="1406964"/>
            <a:ext cx="3672047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71538" y="2133600"/>
            <a:ext cx="785818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AE5D-3BA6-49FB-B99F-54B86EABB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AADDD-EA2E-43C5-B325-7278B1F96A32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6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928694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7" name="Flowchart: Process 8"/>
          <p:cNvSpPr/>
          <p:nvPr/>
        </p:nvSpPr>
        <p:spPr>
          <a:xfrm rot="19468671">
            <a:off x="563563" y="954088"/>
            <a:ext cx="685800" cy="204787"/>
          </a:xfrm>
          <a:prstGeom prst="flowChartProcess">
            <a:avLst/>
          </a:prstGeom>
          <a:solidFill>
            <a:schemeClr val="accent3">
              <a:lumMod val="20000"/>
              <a:lumOff val="80000"/>
              <a:alpha val="2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lowchart: Process 9"/>
          <p:cNvSpPr/>
          <p:nvPr/>
        </p:nvSpPr>
        <p:spPr>
          <a:xfrm rot="2103354" flipH="1">
            <a:off x="5143500" y="984250"/>
            <a:ext cx="649288" cy="204788"/>
          </a:xfrm>
          <a:prstGeom prst="flowChartProcess">
            <a:avLst/>
          </a:prstGeom>
          <a:solidFill>
            <a:schemeClr val="accent3">
              <a:lumMod val="20000"/>
              <a:lumOff val="80000"/>
              <a:alpha val="2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Flowchart: Process 10"/>
          <p:cNvSpPr/>
          <p:nvPr/>
        </p:nvSpPr>
        <p:spPr>
          <a:xfrm rot="21222350" flipH="1">
            <a:off x="2857500" y="5581650"/>
            <a:ext cx="649288" cy="204788"/>
          </a:xfrm>
          <a:prstGeom prst="flowChartProcess">
            <a:avLst/>
          </a:prstGeom>
          <a:solidFill>
            <a:schemeClr val="accent3">
              <a:lumMod val="20000"/>
              <a:lumOff val="80000"/>
              <a:alpha val="2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4894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4894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5929313" y="3429000"/>
            <a:ext cx="2714625" cy="228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76DE27-0AAF-4552-B49F-0A6F7301CEAD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343AC6-9AD3-451C-ACC7-48747E4F1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8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14313"/>
            <a:ext cx="9144000" cy="58578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4" name="TextBox 13"/>
          <p:cNvSpPr txBox="1"/>
          <p:nvPr/>
        </p:nvSpPr>
        <p:spPr>
          <a:xfrm>
            <a:off x="0" y="5072063"/>
            <a:ext cx="1562100" cy="1047750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00000"/>
                </a:solidFill>
                <a:latin typeface="+mn-lt"/>
                <a:cs typeface="+mn-cs"/>
              </a:rPr>
              <a:t>David Groep</a:t>
            </a:r>
            <a:endParaRPr lang="en-US" sz="1200" dirty="0">
              <a:solidFill>
                <a:srgbClr val="C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00000"/>
                </a:solidFill>
                <a:latin typeface="+mn-lt"/>
                <a:cs typeface="+mn-cs"/>
              </a:rPr>
              <a:t>Nikhef</a:t>
            </a:r>
            <a:br>
              <a:rPr lang="en-US" sz="1200" dirty="0">
                <a:solidFill>
                  <a:srgbClr val="C00000"/>
                </a:solidFill>
                <a:latin typeface="+mn-lt"/>
                <a:cs typeface="+mn-cs"/>
              </a:rPr>
            </a:br>
            <a:r>
              <a:rPr lang="en-US" sz="1200" dirty="0">
                <a:solidFill>
                  <a:srgbClr val="C00000"/>
                </a:solidFill>
                <a:latin typeface="+mn-lt"/>
                <a:cs typeface="+mn-cs"/>
              </a:rPr>
              <a:t>Amsterdam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rgbClr val="C00000"/>
                </a:solidFill>
                <a:latin typeface="+mn-lt"/>
                <a:cs typeface="+mn-cs"/>
              </a:rPr>
              <a:t>PDP &amp; Grid</a:t>
            </a:r>
            <a:endParaRPr lang="en-US" sz="1200" i="1" dirty="0">
              <a:solidFill>
                <a:srgbClr val="C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FF0000">
                  <a:alpha val="79000"/>
                </a:srgbClr>
              </a:gs>
              <a:gs pos="50000">
                <a:srgbClr val="FF0000"/>
              </a:gs>
              <a:gs pos="100000">
                <a:srgbClr val="FF0000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3" name="Picture 12" descr="nikhef_logo.gi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15063"/>
            <a:ext cx="1008063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Isosceles Triangle 12"/>
          <p:cNvSpPr/>
          <p:nvPr/>
        </p:nvSpPr>
        <p:spPr>
          <a:xfrm flipV="1">
            <a:off x="0" y="6072188"/>
            <a:ext cx="9144000" cy="428625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5626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i="0">
                <a:solidFill>
                  <a:schemeClr val="bg1"/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613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i="0">
                <a:solidFill>
                  <a:schemeClr val="bg1"/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41E60C-FA06-4F62-A971-B84F99308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928938" y="6305550"/>
            <a:ext cx="2633662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i="0">
                <a:solidFill>
                  <a:schemeClr val="bg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B85581B-1B9E-4368-A10A-2975ACC749F0}" type="datetimeFigureOut">
              <a:rPr lang="en-US"/>
              <a:pPr>
                <a:defRPr/>
              </a:pPr>
              <a:t>9/23/2014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69975" y="214313"/>
            <a:ext cx="73025" cy="592931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8"/>
          <p:cNvSpPr/>
          <p:nvPr/>
        </p:nvSpPr>
        <p:spPr>
          <a:xfrm>
            <a:off x="1012117" y="1344613"/>
            <a:ext cx="63500" cy="65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7"/>
          <p:cNvSpPr/>
          <p:nvPr/>
        </p:nvSpPr>
        <p:spPr>
          <a:xfrm>
            <a:off x="928662" y="1566202"/>
            <a:ext cx="210312" cy="21031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8"/>
          <p:cNvSpPr/>
          <p:nvPr/>
        </p:nvSpPr>
        <p:spPr>
          <a:xfrm>
            <a:off x="1164517" y="1497013"/>
            <a:ext cx="63500" cy="6508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0" r:id="rId2"/>
    <p:sldLayoutId id="214748373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31" r:id="rId9"/>
    <p:sldLayoutId id="2147483726" r:id="rId10"/>
    <p:sldLayoutId id="2147483727" r:id="rId11"/>
    <p:sldLayoutId id="2147483728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document/428035" TargetMode="External"/><Relationship Id="rId2" Type="http://schemas.openxmlformats.org/officeDocument/2006/relationships/hyperlink" Target="http://wlcg.web.cern.ch/security/computer-securit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uments.egi.eu/document/81" TargetMode="External"/><Relationship Id="rId4" Type="http://schemas.openxmlformats.org/officeDocument/2006/relationships/hyperlink" Target="https://edms.cern.ch/document/42803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532563" cy="14716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Traceability in the face of Clouds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/>
          <a:lstStyle/>
          <a:p>
            <a:pPr>
              <a:defRPr/>
            </a:pPr>
            <a:r>
              <a:rPr lang="en-US" i="1" dirty="0" smtClean="0"/>
              <a:t>EGI-GEANT Symposium </a:t>
            </a:r>
            <a:r>
              <a:rPr lang="en-US" i="1" smtClean="0"/>
              <a:t>– cloud </a:t>
            </a:r>
            <a:r>
              <a:rPr lang="en-US" i="1" dirty="0" smtClean="0"/>
              <a:t>security track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4748951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With grateful thanks for the input from</a:t>
            </a:r>
          </a:p>
          <a:p>
            <a:r>
              <a:rPr lang="en-US" dirty="0" err="1" smtClean="0">
                <a:solidFill>
                  <a:srgbClr val="800000"/>
                </a:solidFill>
                <a:latin typeface="+mj-lt"/>
              </a:rPr>
              <a:t>Romain</a:t>
            </a:r>
            <a:r>
              <a:rPr lang="en-US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800000"/>
                </a:solidFill>
                <a:latin typeface="+mj-lt"/>
              </a:rPr>
              <a:t>Wartel</a:t>
            </a:r>
            <a:r>
              <a:rPr lang="en-US" dirty="0" smtClean="0">
                <a:solidFill>
                  <a:srgbClr val="800000"/>
                </a:solidFill>
                <a:latin typeface="+mj-lt"/>
              </a:rPr>
              <a:t>, CERN and </a:t>
            </a:r>
            <a:r>
              <a:rPr lang="en-US" dirty="0" err="1" smtClean="0">
                <a:solidFill>
                  <a:srgbClr val="800000"/>
                </a:solidFill>
                <a:latin typeface="+mj-lt"/>
              </a:rPr>
              <a:t>wLCG</a:t>
            </a:r>
            <a:endParaRPr lang="en-US" dirty="0" smtClean="0">
              <a:solidFill>
                <a:srgbClr val="800000"/>
              </a:solidFill>
              <a:latin typeface="+mj-lt"/>
            </a:endParaRPr>
          </a:p>
          <a:p>
            <a:r>
              <a:rPr lang="en-US" dirty="0" smtClean="0">
                <a:solidFill>
                  <a:srgbClr val="800000"/>
                </a:solidFill>
                <a:latin typeface="+mj-lt"/>
              </a:rPr>
              <a:t>Sven Gabriel, Nikhef and EGI</a:t>
            </a:r>
          </a:p>
          <a:p>
            <a:r>
              <a:rPr lang="en-US" dirty="0" smtClean="0">
                <a:solidFill>
                  <a:srgbClr val="800000"/>
                </a:solidFill>
                <a:latin typeface="+mj-lt"/>
              </a:rPr>
              <a:t>Ian Collier, STFC/RAL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</a:t>
            </a:r>
            <a:r>
              <a:rPr lang="en-GB" dirty="0" smtClean="0"/>
              <a:t>territory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VOs (research communities) </a:t>
            </a:r>
            <a:r>
              <a:rPr lang="en-GB" dirty="0" smtClean="0"/>
              <a:t>will have to participate in incident response to provide the missing information.</a:t>
            </a:r>
          </a:p>
          <a:p>
            <a:r>
              <a:rPr lang="en-GB" dirty="0" smtClean="0"/>
              <a:t>Are VOs going to maintain detailed central application logs and retain them?</a:t>
            </a:r>
          </a:p>
          <a:p>
            <a:r>
              <a:rPr lang="en-GB" dirty="0" smtClean="0"/>
              <a:t>Could sites provide a central syslog service for VMs run at their site?</a:t>
            </a:r>
          </a:p>
          <a:p>
            <a:pPr lvl="1"/>
            <a:r>
              <a:rPr lang="en-GB" dirty="0" smtClean="0"/>
              <a:t>But that would not help for public cloud work</a:t>
            </a:r>
          </a:p>
          <a:p>
            <a:pPr lvl="1"/>
            <a:r>
              <a:rPr lang="en-GB" dirty="0" smtClean="0"/>
              <a:t>Perhaps just for some nodes</a:t>
            </a:r>
          </a:p>
          <a:p>
            <a:r>
              <a:rPr lang="en-GB" b="1" dirty="0" smtClean="0"/>
              <a:t>Many more issues and questions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31222" y="6479877"/>
            <a:ext cx="439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Slide content courtesy Ian Collier, STFC/RAL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515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wLCG</a:t>
            </a:r>
            <a:r>
              <a:rPr lang="en-US" dirty="0" smtClean="0"/>
              <a:t> already faced distributed responsibility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Distributed traceability in practice?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1619672" y="2132856"/>
            <a:ext cx="1584176" cy="1152128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 User</a:t>
            </a: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6156176" y="2385754"/>
            <a:ext cx="2304256" cy="1558653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Community overlay services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2051720" y="4869160"/>
            <a:ext cx="1728192" cy="1152128"/>
          </a:xfrm>
          <a:prstGeom prst="clou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 Centre 1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4067944" y="4869160"/>
            <a:ext cx="1728192" cy="1152128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 Centre II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6228184" y="4869160"/>
            <a:ext cx="1800200" cy="1152128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Resource Centre III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491880" y="3573016"/>
            <a:ext cx="316835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627784" y="3356992"/>
            <a:ext cx="28803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347864" y="2780928"/>
            <a:ext cx="2880320" cy="504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44008" y="4396462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Overlay prepositioned jobs (“container”)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99066" y="2385754"/>
            <a:ext cx="2557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VO service to </a:t>
            </a:r>
            <a:br>
              <a:rPr lang="en-US" dirty="0" smtClean="0"/>
            </a:br>
            <a:r>
              <a:rPr lang="en-US" dirty="0" smtClean="0"/>
              <a:t>execute their task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63688" y="3734319"/>
            <a:ext cx="2454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Preplaced container </a:t>
            </a:r>
            <a:br>
              <a:rPr lang="en-US" dirty="0" smtClean="0"/>
            </a:br>
            <a:r>
              <a:rPr lang="en-US" dirty="0" smtClean="0"/>
              <a:t>retrieves user payload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60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100" y="1447800"/>
            <a:ext cx="7601396" cy="4800600"/>
          </a:xfrm>
        </p:spPr>
        <p:txBody>
          <a:bodyPr/>
          <a:lstStyle/>
          <a:p>
            <a:pPr marL="82550" indent="0">
              <a:buNone/>
            </a:pPr>
            <a:r>
              <a:rPr lang="en-US" dirty="0" smtClean="0"/>
              <a:t>For a test, a fake-malicious user payload was submitted through community container portal …</a:t>
            </a:r>
          </a:p>
          <a:p>
            <a:r>
              <a:rPr lang="en-US" sz="2400" dirty="0" smtClean="0"/>
              <a:t>Common &amp; multiple-use containers made tracing impossible for the VO – and the VO-CSIRT existed (unique!) and was involved</a:t>
            </a:r>
          </a:p>
          <a:p>
            <a:r>
              <a:rPr lang="en-US" sz="2400" dirty="0" smtClean="0">
                <a:solidFill>
                  <a:srgbClr val="800000"/>
                </a:solidFill>
              </a:rPr>
              <a:t>After a week (!) the intruder was not yet found</a:t>
            </a:r>
          </a:p>
          <a:p>
            <a:r>
              <a:rPr lang="en-US" sz="2400" dirty="0"/>
              <a:t>Remarkable resources would </a:t>
            </a:r>
            <a:r>
              <a:rPr lang="en-US" sz="2400" dirty="0" smtClean="0"/>
              <a:t>have be </a:t>
            </a:r>
            <a:r>
              <a:rPr lang="en-US" sz="2400" dirty="0"/>
              <a:t>needed for a </a:t>
            </a:r>
            <a:r>
              <a:rPr lang="en-US" sz="2400" dirty="0" smtClean="0"/>
              <a:t>proper response</a:t>
            </a:r>
            <a:endParaRPr lang="en-US" sz="2400" dirty="0"/>
          </a:p>
          <a:p>
            <a:r>
              <a:rPr lang="en-US" sz="2400" dirty="0" smtClean="0"/>
              <a:t>Retention </a:t>
            </a:r>
            <a:r>
              <a:rPr lang="en-US" sz="2400" dirty="0"/>
              <a:t>times for needed logs are to short </a:t>
            </a:r>
            <a:r>
              <a:rPr lang="en-US" sz="2400" dirty="0" smtClean="0"/>
              <a:t>(&lt;30 days).</a:t>
            </a:r>
          </a:p>
          <a:p>
            <a:r>
              <a:rPr lang="en-US" sz="2400" dirty="0" smtClean="0"/>
              <a:t>“</a:t>
            </a:r>
            <a:r>
              <a:rPr lang="en-US" sz="2400" i="1" dirty="0" smtClean="0"/>
              <a:t>It </a:t>
            </a:r>
            <a:r>
              <a:rPr lang="en-US" sz="2400" i="1" dirty="0"/>
              <a:t>would have taken O(1 week) to scan all input sources </a:t>
            </a:r>
            <a:r>
              <a:rPr lang="en-US" sz="2400" i="1" dirty="0" smtClean="0"/>
              <a:t>for the </a:t>
            </a:r>
            <a:r>
              <a:rPr lang="en-US" sz="2400" i="1" dirty="0"/>
              <a:t>offending code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Exercising traceability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2936" y="6479877"/>
            <a:ext cx="444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Slide content inspired by Sven Gabriel, Nikhef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6889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need to address this </a:t>
            </a:r>
            <a:r>
              <a:rPr lang="en-GB" i="1" dirty="0" smtClean="0"/>
              <a:t>before </a:t>
            </a:r>
            <a:r>
              <a:rPr lang="en-GB" dirty="0" smtClean="0"/>
              <a:t>workflows become too firmly established.</a:t>
            </a:r>
          </a:p>
          <a:p>
            <a:pPr lvl="1"/>
            <a:r>
              <a:rPr lang="en-GB" dirty="0" smtClean="0"/>
              <a:t>Easier to build in early than to add on </a:t>
            </a:r>
            <a:r>
              <a:rPr lang="en-GB" dirty="0" smtClean="0"/>
              <a:t>afterwards</a:t>
            </a:r>
          </a:p>
          <a:p>
            <a:pPr lvl="1"/>
            <a:r>
              <a:rPr lang="en-GB" dirty="0" smtClean="0"/>
              <a:t>Traceability requires specific design </a:t>
            </a:r>
            <a:r>
              <a:rPr lang="en-GB" dirty="0" smtClean="0">
                <a:solidFill>
                  <a:srgbClr val="800000"/>
                </a:solidFill>
              </a:rPr>
              <a:t>at every level</a:t>
            </a:r>
            <a:endParaRPr lang="en-GB" dirty="0" smtClean="0">
              <a:solidFill>
                <a:srgbClr val="800000"/>
              </a:solidFill>
            </a:endParaRPr>
          </a:p>
          <a:p>
            <a:endParaRPr lang="en-GB" dirty="0"/>
          </a:p>
          <a:p>
            <a:r>
              <a:rPr lang="en-GB" dirty="0" smtClean="0"/>
              <a:t>Working group (</a:t>
            </a:r>
            <a:r>
              <a:rPr lang="en-GB" dirty="0" smtClean="0"/>
              <a:t>sites, communities, </a:t>
            </a:r>
            <a:r>
              <a:rPr lang="en-GB" dirty="0" smtClean="0"/>
              <a:t>and </a:t>
            </a:r>
            <a:r>
              <a:rPr lang="en-GB" dirty="0" smtClean="0"/>
              <a:t>users)</a:t>
            </a:r>
            <a:endParaRPr lang="en-GB" dirty="0" smtClean="0"/>
          </a:p>
          <a:p>
            <a:pPr lvl="1"/>
            <a:r>
              <a:rPr lang="en-GB" dirty="0" smtClean="0"/>
              <a:t>Test different approaches to filling traceability gaps</a:t>
            </a:r>
          </a:p>
          <a:p>
            <a:pPr lvl="1"/>
            <a:r>
              <a:rPr lang="en-GB" dirty="0" smtClean="0"/>
              <a:t>Update guidelines</a:t>
            </a:r>
          </a:p>
          <a:p>
            <a:pPr lvl="1"/>
            <a:r>
              <a:rPr lang="en-GB" dirty="0" smtClean="0"/>
              <a:t>Disseminate</a:t>
            </a:r>
          </a:p>
          <a:p>
            <a:pPr lvl="1"/>
            <a:r>
              <a:rPr lang="en-GB" b="1" dirty="0" smtClean="0"/>
              <a:t>Exercise the system </a:t>
            </a:r>
            <a:r>
              <a:rPr lang="en-GB" dirty="0" smtClean="0"/>
              <a:t>– </a:t>
            </a:r>
            <a:br>
              <a:rPr lang="en-GB" dirty="0" smtClean="0"/>
            </a:br>
            <a:r>
              <a:rPr lang="en-GB" dirty="0" smtClean="0"/>
              <a:t>with planned and unscheduled challenges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32706" y="6479877"/>
            <a:ext cx="4589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Slide content inspired by Ian Collier, STFC/RAL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50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wLCG</a:t>
            </a:r>
            <a:r>
              <a:rPr lang="en-US" dirty="0" smtClean="0"/>
              <a:t> experience</a:t>
            </a:r>
            <a:endParaRPr lang="en-US" dirty="0"/>
          </a:p>
        </p:txBody>
      </p:sp>
      <p:sp>
        <p:nvSpPr>
          <p:cNvPr id="4" name="Shape 11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 dirty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Incidents happen on a regular basis, 10-12 per year</a:t>
            </a:r>
            <a:br>
              <a:rPr sz="2400" dirty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</a:br>
            <a:endParaRPr sz="2400" dirty="0">
              <a:solidFill>
                <a:srgbClr val="005493"/>
              </a:solidFill>
              <a:uFill>
                <a:solidFill>
                  <a:srgbClr val="005493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 dirty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Attacks continue to improve over the years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More and more </a:t>
            </a:r>
            <a:r>
              <a:rPr sz="20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sophisticated</a:t>
            </a:r>
            <a:endParaRPr sz="2000" dirty="0">
              <a:solidFill>
                <a:srgbClr val="00705D"/>
              </a:solidFill>
              <a:uFill>
                <a:solidFill>
                  <a:srgbClr val="00705D"/>
                </a:solidFill>
              </a:uFill>
            </a:endParaRPr>
          </a:p>
          <a:p>
            <a:pPr lvl="2"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For example, Zeus (Windows botnet) used to steal HEP accounts</a:t>
            </a:r>
          </a:p>
          <a:p>
            <a:pPr lvl="2"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No easy or public mean to detect modern malware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No longer a side-effect of being connected to the Internet</a:t>
            </a:r>
          </a:p>
          <a:p>
            <a:pPr lvl="2">
              <a:defRPr sz="1800">
                <a:uFillTx/>
              </a:defRPr>
            </a:pPr>
            <a:r>
              <a:rPr sz="18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State-of-the-art malware</a:t>
            </a:r>
            <a:r>
              <a:rPr sz="1800" dirty="0">
                <a:uFill>
                  <a:solidFill/>
                </a:uFill>
              </a:rPr>
              <a:t> used against WLCG</a:t>
            </a:r>
          </a:p>
          <a:p>
            <a:pPr lvl="2"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Attackers being </a:t>
            </a:r>
            <a:r>
              <a:rPr sz="18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arrested</a:t>
            </a:r>
            <a:r>
              <a:rPr sz="1800" dirty="0">
                <a:uFill>
                  <a:solidFill/>
                </a:uFill>
              </a:rPr>
              <a:t> for attacking WLCG resources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No</a:t>
            </a:r>
            <a:r>
              <a:rPr sz="2000"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 </a:t>
            </a:r>
            <a:r>
              <a:rPr sz="20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reduction</a:t>
            </a:r>
            <a:r>
              <a:rPr sz="2000"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 of the severity or # of incidents in the recent years</a:t>
            </a:r>
          </a:p>
          <a:p>
            <a:pPr lvl="2"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Yet most of them follow the </a:t>
            </a:r>
            <a:r>
              <a:rPr sz="18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same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pattern</a:t>
            </a:r>
            <a:endParaRPr sz="1800" dirty="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We have now built the </a:t>
            </a:r>
            <a:r>
              <a:rPr sz="18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necessary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expertise</a:t>
            </a:r>
            <a:r>
              <a:rPr sz="1800" dirty="0">
                <a:uFill>
                  <a:solidFill/>
                </a:uFill>
              </a:rPr>
              <a:t> and have </a:t>
            </a:r>
            <a:r>
              <a:rPr sz="1800" dirty="0"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experience</a:t>
            </a:r>
          </a:p>
        </p:txBody>
      </p:sp>
      <p:pic>
        <p:nvPicPr>
          <p:cNvPr id="12" name="image8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512" y="332656"/>
            <a:ext cx="647700" cy="647700"/>
          </a:xfrm>
          <a:prstGeom prst="rect">
            <a:avLst/>
          </a:prstGeom>
          <a:ln w="12700">
            <a:round/>
          </a:ln>
        </p:spPr>
      </p:pic>
      <p:sp>
        <p:nvSpPr>
          <p:cNvPr id="13" name="TextBox 12"/>
          <p:cNvSpPr txBox="1"/>
          <p:nvPr/>
        </p:nvSpPr>
        <p:spPr>
          <a:xfrm>
            <a:off x="3603285" y="6479877"/>
            <a:ext cx="5519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Slide content courtesy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Romain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Wartel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CERN and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wLCG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76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100" y="1447800"/>
            <a:ext cx="7708900" cy="4800600"/>
          </a:xfrm>
        </p:spPr>
        <p:txBody>
          <a:bodyPr/>
          <a:lstStyle/>
          <a:p>
            <a:pPr marL="82550" indent="0" algn="ctr">
              <a:buNone/>
            </a:pPr>
            <a:r>
              <a:rPr lang="en-US" b="1" dirty="0" smtClean="0"/>
              <a:t>“Be able to answer the basic questions </a:t>
            </a:r>
            <a:br>
              <a:rPr lang="en-US" b="1" dirty="0" smtClean="0"/>
            </a:br>
            <a:r>
              <a:rPr lang="en-US" b="1" dirty="0" smtClean="0"/>
              <a:t>who, what, where, and when </a:t>
            </a:r>
            <a:br>
              <a:rPr lang="en-US" b="1" dirty="0" smtClean="0"/>
            </a:br>
            <a:r>
              <a:rPr lang="en-US" b="1" dirty="0" smtClean="0"/>
              <a:t>concerning any incident.”</a:t>
            </a:r>
            <a:endParaRPr lang="en-US" b="1" dirty="0"/>
          </a:p>
          <a:p>
            <a:endParaRPr lang="en-US" sz="800" dirty="0" smtClean="0">
              <a:solidFill>
                <a:srgbClr val="800000"/>
              </a:solidFill>
            </a:endParaRPr>
          </a:p>
          <a:p>
            <a:r>
              <a:rPr lang="en-US" dirty="0" smtClean="0">
                <a:solidFill>
                  <a:srgbClr val="800000"/>
                </a:solidFill>
              </a:rPr>
              <a:t>Prevent re-</a:t>
            </a:r>
            <a:r>
              <a:rPr lang="en-US" dirty="0" err="1" smtClean="0">
                <a:solidFill>
                  <a:srgbClr val="800000"/>
                </a:solidFill>
              </a:rPr>
              <a:t>occurances</a:t>
            </a:r>
            <a:r>
              <a:rPr lang="en-US" dirty="0" smtClean="0">
                <a:solidFill>
                  <a:srgbClr val="800000"/>
                </a:solidFill>
              </a:rPr>
              <a:t> of the incident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Prevent a ‘waterbed effect’ in our federated infrastructure</a:t>
            </a:r>
          </a:p>
          <a:p>
            <a:pPr marL="82550" indent="0">
              <a:buNone/>
            </a:pPr>
            <a:r>
              <a:rPr lang="en-US" sz="2400" dirty="0" smtClean="0"/>
              <a:t>‘in building our infrastructure to federate we also help miscreants spread through federated access – so we now also need rapid, coordinated, and federated response’</a:t>
            </a:r>
          </a:p>
          <a:p>
            <a:pPr lvl="0"/>
            <a:r>
              <a:rPr lang="en-US" sz="2000" dirty="0" smtClean="0">
                <a:solidFill>
                  <a:srgbClr val="800000"/>
                </a:solidFill>
              </a:rPr>
              <a:t>Larger federation </a:t>
            </a:r>
            <a:r>
              <a:rPr lang="en-US" sz="2000" dirty="0" smtClean="0">
                <a:solidFill>
                  <a:srgbClr val="800000"/>
                </a:solidFill>
                <a:sym typeface="Wingdings"/>
              </a:rPr>
              <a:t> larger risk of (apparent) ‘</a:t>
            </a:r>
            <a:r>
              <a:rPr lang="en-US" sz="2000" dirty="0" smtClean="0">
                <a:solidFill>
                  <a:srgbClr val="800000"/>
                </a:solidFill>
              </a:rPr>
              <a:t>insider actions’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</a:t>
            </a:r>
            <a:r>
              <a:rPr lang="en-US" dirty="0" smtClean="0"/>
              <a:t>raceability Premise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100" y="1268760"/>
            <a:ext cx="7499350" cy="4800600"/>
          </a:xfrm>
        </p:spPr>
        <p:txBody>
          <a:bodyPr/>
          <a:lstStyle/>
          <a:p>
            <a:r>
              <a:rPr lang="en-US" sz="2400" b="1" dirty="0" smtClean="0"/>
              <a:t>Record </a:t>
            </a:r>
            <a:r>
              <a:rPr lang="en-US" sz="2400" dirty="0" smtClean="0"/>
              <a:t>(‘who, what, when, where’)</a:t>
            </a:r>
            <a:endParaRPr lang="en-US" sz="2400" b="1" dirty="0" smtClean="0"/>
          </a:p>
          <a:p>
            <a:pPr lvl="1"/>
            <a:r>
              <a:rPr lang="en-US" sz="2000" dirty="0" smtClean="0"/>
              <a:t>at minimum be </a:t>
            </a:r>
            <a:r>
              <a:rPr lang="en-US" sz="2000" dirty="0"/>
              <a:t>able to identify the </a:t>
            </a:r>
            <a:r>
              <a:rPr lang="en-US" sz="2000" dirty="0">
                <a:solidFill>
                  <a:srgbClr val="800000"/>
                </a:solidFill>
              </a:rPr>
              <a:t>source of all actions 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(</a:t>
            </a:r>
            <a:r>
              <a:rPr lang="en-US" sz="2000" dirty="0"/>
              <a:t>executables, file </a:t>
            </a:r>
            <a:r>
              <a:rPr lang="en-US" sz="2000" dirty="0" smtClean="0"/>
              <a:t>transfers, </a:t>
            </a:r>
            <a:r>
              <a:rPr lang="en-US" sz="2000" dirty="0"/>
              <a:t>portal </a:t>
            </a:r>
            <a:r>
              <a:rPr lang="en-US" sz="2000" dirty="0" smtClean="0"/>
              <a:t>jobs) </a:t>
            </a:r>
            <a:r>
              <a:rPr lang="en-US" sz="2000" dirty="0"/>
              <a:t>and the </a:t>
            </a:r>
            <a:r>
              <a:rPr lang="en-US" sz="2000" dirty="0">
                <a:solidFill>
                  <a:srgbClr val="800000"/>
                </a:solidFill>
              </a:rPr>
              <a:t>individual who initiated them</a:t>
            </a:r>
          </a:p>
          <a:p>
            <a:pPr lvl="1"/>
            <a:r>
              <a:rPr lang="en-US" sz="2000" dirty="0" smtClean="0"/>
              <a:t>traceability commensurate with scope of action</a:t>
            </a:r>
            <a:endParaRPr lang="en-US" sz="2000" dirty="0"/>
          </a:p>
          <a:p>
            <a:r>
              <a:rPr lang="en-US" sz="2400" dirty="0" smtClean="0"/>
              <a:t>and </a:t>
            </a:r>
            <a:r>
              <a:rPr lang="en-US" sz="2400" b="1" dirty="0" smtClean="0"/>
              <a:t>React</a:t>
            </a:r>
          </a:p>
          <a:p>
            <a:pPr lvl="1"/>
            <a:r>
              <a:rPr lang="en-US" sz="2000" dirty="0"/>
              <a:t>sufficiently fine-grained controls, </a:t>
            </a:r>
            <a:r>
              <a:rPr lang="en-US" sz="2000" dirty="0" smtClean="0"/>
              <a:t>such as </a:t>
            </a:r>
            <a:r>
              <a:rPr lang="en-US" sz="2000" dirty="0">
                <a:solidFill>
                  <a:srgbClr val="800000"/>
                </a:solidFill>
              </a:rPr>
              <a:t>blocking the originating user</a:t>
            </a:r>
            <a:r>
              <a:rPr lang="en-US" sz="2000" dirty="0"/>
              <a:t> and </a:t>
            </a:r>
            <a:r>
              <a:rPr lang="en-US" sz="2000" dirty="0" smtClean="0">
                <a:solidFill>
                  <a:srgbClr val="800000"/>
                </a:solidFill>
              </a:rPr>
              <a:t>monitoring</a:t>
            </a:r>
            <a:endParaRPr lang="en-US" sz="2000" dirty="0"/>
          </a:p>
          <a:p>
            <a:pPr lvl="1"/>
            <a:r>
              <a:rPr lang="en-US" sz="2000" dirty="0" smtClean="0"/>
              <a:t>communicate controls information rapidly throughout the federation (resource </a:t>
            </a:r>
            <a:r>
              <a:rPr lang="en-US" sz="2000" dirty="0" err="1" smtClean="0"/>
              <a:t>centres</a:t>
            </a:r>
            <a:r>
              <a:rPr lang="en-US" sz="2000" dirty="0" smtClean="0"/>
              <a:t>, users, communities)</a:t>
            </a:r>
            <a:endParaRPr lang="en-US" sz="2000" dirty="0"/>
          </a:p>
          <a:p>
            <a:r>
              <a:rPr lang="en-US" sz="2400" dirty="0" smtClean="0"/>
              <a:t>and only then </a:t>
            </a:r>
            <a:r>
              <a:rPr lang="en-US" sz="2400" b="1" dirty="0" smtClean="0"/>
              <a:t>Recover</a:t>
            </a:r>
          </a:p>
          <a:p>
            <a:pPr lvl="1"/>
            <a:r>
              <a:rPr lang="en-US" sz="2000" dirty="0" smtClean="0"/>
              <a:t>understand the cause and to 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800000"/>
                </a:solidFill>
              </a:rPr>
              <a:t>fix any problems before re-enabling </a:t>
            </a:r>
            <a:r>
              <a:rPr lang="en-US" sz="2000" dirty="0" smtClean="0"/>
              <a:t>access for the user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Traceability for the HTC platform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1259632" y="1916832"/>
            <a:ext cx="14401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1259632" y="3645024"/>
            <a:ext cx="14401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1259632" y="5373216"/>
            <a:ext cx="144016" cy="612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0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policy framework</a:t>
            </a:r>
            <a:endParaRPr lang="en-US" dirty="0"/>
          </a:p>
        </p:txBody>
      </p:sp>
      <p:sp>
        <p:nvSpPr>
          <p:cNvPr id="4" name="Shape 126"/>
          <p:cNvSpPr>
            <a:spLocks noGrp="1"/>
          </p:cNvSpPr>
          <p:nvPr>
            <p:ph idx="1"/>
          </p:nvPr>
        </p:nvSpPr>
        <p:spPr>
          <a:xfrm>
            <a:off x="1435100" y="1447800"/>
            <a:ext cx="7708900" cy="4800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en-US" sz="2400" dirty="0" smtClean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N</a:t>
            </a:r>
            <a:r>
              <a:rPr sz="2400" dirty="0" smtClean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umber </a:t>
            </a:r>
            <a:r>
              <a:rPr sz="2400" dirty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of security policies apply to </a:t>
            </a:r>
            <a:r>
              <a:rPr sz="2400" dirty="0" smtClean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participants</a:t>
            </a:r>
            <a:r>
              <a:rPr sz="2400" dirty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: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u="sng"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  <a:hlinkClick r:id="rId2"/>
              </a:rPr>
              <a:t>http://</a:t>
            </a:r>
            <a:r>
              <a:rPr u="sng" dirty="0" smtClean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  <a:hlinkClick r:id="rId2"/>
              </a:rPr>
              <a:t>wlcg.web.cern.ch/security/computer-security</a:t>
            </a:r>
            <a:endParaRPr dirty="0">
              <a:solidFill>
                <a:srgbClr val="00705D"/>
              </a:solidFill>
              <a:uFill>
                <a:solidFill>
                  <a:srgbClr val="00705D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 dirty="0">
                <a:solidFill>
                  <a:srgbClr val="005493"/>
                </a:solidFill>
                <a:uFill>
                  <a:solidFill>
                    <a:srgbClr val="005493"/>
                  </a:solidFill>
                </a:uFill>
              </a:rPr>
              <a:t>Important operational security: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Security Incident Response Policy</a:t>
            </a:r>
          </a:p>
          <a:p>
            <a:pPr lvl="2">
              <a:defRPr sz="1800">
                <a:uFillTx/>
              </a:defRPr>
            </a:pPr>
            <a:r>
              <a:rPr dirty="0">
                <a:uFill>
                  <a:solidFill/>
                </a:uFill>
                <a:hlinkClick r:id="rId3"/>
              </a:rPr>
              <a:t>https://edms.cern.ch/document/428035</a:t>
            </a:r>
            <a:endParaRPr u="sng" dirty="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dirty="0">
                <a:uFill>
                  <a:solidFill/>
                </a:uFill>
              </a:rPr>
              <a:t>“A security incident is the act of violating an explicit or implied security policy “</a:t>
            </a:r>
          </a:p>
          <a:p>
            <a:pPr lvl="2">
              <a:defRPr sz="1800">
                <a:uFillTx/>
              </a:defRPr>
            </a:pPr>
            <a:r>
              <a:rPr dirty="0">
                <a:uFill>
                  <a:solidFill/>
                </a:uFill>
              </a:rPr>
              <a:t>Report suspected incidents locally and to the infrastructure</a:t>
            </a:r>
          </a:p>
          <a:p>
            <a:pPr lvl="2">
              <a:defRPr sz="1800">
                <a:uFillTx/>
              </a:defRPr>
            </a:pPr>
            <a:r>
              <a:rPr dirty="0">
                <a:uFill>
                  <a:solidFill/>
                </a:uFill>
              </a:rPr>
              <a:t>“Perform appropriate investigations and forensics and share the results with the incident coordinator”</a:t>
            </a:r>
          </a:p>
          <a:p>
            <a:pPr lvl="2">
              <a:defRPr sz="1800">
                <a:uFillTx/>
              </a:defRPr>
            </a:pPr>
            <a:r>
              <a:rPr dirty="0">
                <a:uFill>
                  <a:solidFill/>
                </a:uFill>
              </a:rPr>
              <a:t>“Aim at preserving the privacy of involved participants and identities”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T</a:t>
            </a:r>
            <a:r>
              <a:rPr dirty="0" smtClean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raceability </a:t>
            </a:r>
            <a:r>
              <a:rPr dirty="0">
                <a:solidFill>
                  <a:srgbClr val="00705D"/>
                </a:solidFill>
                <a:uFill>
                  <a:solidFill>
                    <a:srgbClr val="00705D"/>
                  </a:solidFill>
                </a:uFill>
              </a:rPr>
              <a:t>and Logging Policy</a:t>
            </a:r>
          </a:p>
          <a:p>
            <a:pPr lvl="2">
              <a:defRPr sz="1800">
                <a:uFillTx/>
              </a:defRPr>
            </a:pPr>
            <a:r>
              <a:rPr u="sng" dirty="0">
                <a:uFill>
                  <a:solidFill/>
                </a:uFill>
                <a:hlinkClick r:id="rId4"/>
              </a:rPr>
              <a:t>https://</a:t>
            </a:r>
            <a:r>
              <a:rPr u="sng" dirty="0" smtClean="0">
                <a:uFill>
                  <a:solidFill/>
                </a:uFill>
                <a:hlinkClick r:id="rId4"/>
              </a:rPr>
              <a:t>edms.cern.ch/document/428037</a:t>
            </a:r>
            <a:r>
              <a:rPr lang="en-US" u="sng" dirty="0" smtClean="0">
                <a:uFill>
                  <a:solidFill/>
                </a:uFill>
                <a:hlinkClick r:id="rId4"/>
              </a:rPr>
              <a:t/>
            </a:r>
            <a:br>
              <a:rPr lang="en-US" u="sng" dirty="0" smtClean="0">
                <a:uFill>
                  <a:solidFill/>
                </a:uFill>
                <a:hlinkClick r:id="rId4"/>
              </a:rPr>
            </a:br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documents.egi.eu/document/81</a:t>
            </a: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603285" y="6479877"/>
            <a:ext cx="5519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Slide content courtesy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Romain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Wartel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CERN and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wLCG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578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100" y="1700808"/>
            <a:ext cx="7499350" cy="4547592"/>
          </a:xfrm>
        </p:spPr>
        <p:txBody>
          <a:bodyPr/>
          <a:lstStyle/>
          <a:p>
            <a:r>
              <a:rPr lang="en-GB" dirty="0" smtClean="0"/>
              <a:t>Idea: understand and prevent incidents*</a:t>
            </a:r>
          </a:p>
          <a:p>
            <a:r>
              <a:rPr lang="en-GB" dirty="0" smtClean="0"/>
              <a:t>Requirements:</a:t>
            </a:r>
          </a:p>
          <a:p>
            <a:pPr lvl="1"/>
            <a:r>
              <a:rPr lang="en-GB" dirty="0" smtClean="0"/>
              <a:t>Software </a:t>
            </a:r>
            <a:r>
              <a:rPr lang="en-GB" dirty="0" smtClean="0">
                <a:solidFill>
                  <a:srgbClr val="800000"/>
                </a:solidFill>
              </a:rPr>
              <a:t>MUST produce application logs</a:t>
            </a:r>
            <a:r>
              <a:rPr lang="en-GB" dirty="0" smtClean="0"/>
              <a:t>:</a:t>
            </a:r>
          </a:p>
          <a:p>
            <a:pPr lvl="2"/>
            <a:r>
              <a:rPr lang="en-GB" dirty="0" smtClean="0"/>
              <a:t>Source of any action</a:t>
            </a:r>
          </a:p>
          <a:p>
            <a:pPr lvl="2"/>
            <a:r>
              <a:rPr lang="en-GB" dirty="0" smtClean="0"/>
              <a:t>Initiator of any action</a:t>
            </a:r>
          </a:p>
          <a:p>
            <a:pPr lvl="1"/>
            <a:r>
              <a:rPr lang="en-GB" dirty="0" smtClean="0"/>
              <a:t>Logs </a:t>
            </a:r>
            <a:r>
              <a:rPr lang="en-GB" dirty="0" smtClean="0">
                <a:solidFill>
                  <a:srgbClr val="800000"/>
                </a:solidFill>
              </a:rPr>
              <a:t>MUST be collected centrally [resource centre]</a:t>
            </a:r>
          </a:p>
          <a:p>
            <a:pPr lvl="1"/>
            <a:r>
              <a:rPr lang="en-GB" dirty="0" smtClean="0"/>
              <a:t>Logs MUST be kept </a:t>
            </a:r>
            <a:r>
              <a:rPr lang="en-GB" dirty="0" smtClean="0">
                <a:solidFill>
                  <a:srgbClr val="800000"/>
                </a:solidFill>
              </a:rPr>
              <a:t>180 days</a:t>
            </a:r>
          </a:p>
          <a:p>
            <a:r>
              <a:rPr lang="en-GB" dirty="0" smtClean="0"/>
              <a:t>Sites currently know what to do in order to be able to answer who, what, where &amp; when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Current EGI/</a:t>
            </a:r>
            <a:r>
              <a:rPr lang="en-GB" dirty="0" err="1" smtClean="0"/>
              <a:t>wLCG</a:t>
            </a:r>
            <a:r>
              <a:rPr lang="en-GB" dirty="0" smtClean="0"/>
              <a:t> Security </a:t>
            </a:r>
            <a:br>
              <a:rPr lang="en-GB" dirty="0" smtClean="0"/>
            </a:br>
            <a:r>
              <a:rPr lang="en-GB" dirty="0" smtClean="0"/>
              <a:t>Traceability and Logging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99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Forensics &amp; trace analysis capabilities scarce</a:t>
            </a:r>
          </a:p>
          <a:p>
            <a:pPr lvl="1"/>
            <a:r>
              <a:rPr lang="en-US" dirty="0" smtClean="0"/>
              <a:t>Mostly at the larger resource </a:t>
            </a:r>
            <a:r>
              <a:rPr lang="en-US" dirty="0" err="1" smtClean="0"/>
              <a:t>centres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dirty="0" smtClean="0"/>
              <a:t>with a few </a:t>
            </a:r>
            <a:r>
              <a:rPr lang="en-US" dirty="0" err="1" smtClean="0"/>
              <a:t>specialised</a:t>
            </a:r>
            <a:r>
              <a:rPr lang="en-US" dirty="0" smtClean="0"/>
              <a:t> institutes and individuals</a:t>
            </a:r>
          </a:p>
          <a:p>
            <a:pPr lvl="1"/>
            <a:r>
              <a:rPr lang="en-US" dirty="0" smtClean="0"/>
              <a:t>Logs and audit records needed for experts to </a:t>
            </a:r>
            <a:br>
              <a:rPr lang="en-US" dirty="0" smtClean="0"/>
            </a:br>
            <a:r>
              <a:rPr lang="en-US" dirty="0" smtClean="0"/>
              <a:t>work on</a:t>
            </a:r>
          </a:p>
          <a:p>
            <a:pPr lvl="1"/>
            <a:r>
              <a:rPr lang="en-US" dirty="0" smtClean="0"/>
              <a:t>Collaborate widely with the trusted community </a:t>
            </a:r>
            <a:br>
              <a:rPr lang="en-US" dirty="0" smtClean="0"/>
            </a:br>
            <a:r>
              <a:rPr lang="en-US" dirty="0" smtClean="0"/>
              <a:t>to maintain integrity of our ecosystem at large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29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/>
              <a:t>With new service classes (like </a:t>
            </a:r>
            <a:r>
              <a:rPr lang="en-US" dirty="0" err="1" smtClean="0"/>
              <a:t>IaaS</a:t>
            </a:r>
            <a:r>
              <a:rPr lang="en-US" dirty="0" smtClean="0"/>
              <a:t> clouds) </a:t>
            </a:r>
            <a:br>
              <a:rPr lang="en-US" dirty="0" smtClean="0"/>
            </a:br>
            <a:r>
              <a:rPr lang="en-US" dirty="0" smtClean="0"/>
              <a:t>our ‘attack surface’ increases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Record?</a:t>
            </a:r>
          </a:p>
          <a:p>
            <a:pPr lvl="2"/>
            <a:r>
              <a:rPr lang="en-US" dirty="0" smtClean="0"/>
              <a:t>we now need traceability capabilities for </a:t>
            </a:r>
            <a:r>
              <a:rPr lang="en-US" b="1" dirty="0" smtClean="0"/>
              <a:t>all access methods</a:t>
            </a:r>
          </a:p>
          <a:p>
            <a:pPr lvl="2"/>
            <a:r>
              <a:rPr lang="en-US" dirty="0" smtClean="0"/>
              <a:t>with </a:t>
            </a:r>
            <a:r>
              <a:rPr lang="en-US" b="1" dirty="0" smtClean="0"/>
              <a:t>expertise for forensics </a:t>
            </a:r>
            <a:r>
              <a:rPr lang="en-US" dirty="0" smtClean="0"/>
              <a:t>and analysis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React?</a:t>
            </a:r>
          </a:p>
          <a:p>
            <a:pPr lvl="2"/>
            <a:r>
              <a:rPr lang="en-US" dirty="0" smtClean="0"/>
              <a:t>controlling access for suspected miscreants</a:t>
            </a:r>
          </a:p>
          <a:p>
            <a:pPr lvl="2"/>
            <a:r>
              <a:rPr lang="en-US" dirty="0" smtClean="0">
                <a:solidFill>
                  <a:srgbClr val="800000"/>
                </a:solidFill>
              </a:rPr>
              <a:t>both</a:t>
            </a:r>
            <a:r>
              <a:rPr lang="en-US" dirty="0" smtClean="0"/>
              <a:t> to the innards of the VM </a:t>
            </a:r>
            <a:r>
              <a:rPr lang="en-US" dirty="0" smtClean="0">
                <a:solidFill>
                  <a:srgbClr val="800000"/>
                </a:solidFill>
              </a:rPr>
              <a:t>as well as</a:t>
            </a:r>
            <a:r>
              <a:rPr lang="en-US" dirty="0" smtClean="0"/>
              <a:t> to the ‘external controls’ (management interfaces, KVM console, networks, …)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Recover?</a:t>
            </a:r>
          </a:p>
          <a:p>
            <a:pPr lvl="2"/>
            <a:r>
              <a:rPr lang="en-US" b="1" dirty="0" smtClean="0"/>
              <a:t>different entities </a:t>
            </a:r>
            <a:r>
              <a:rPr lang="en-US" dirty="0" smtClean="0"/>
              <a:t>now responsible for the resolution</a:t>
            </a:r>
          </a:p>
          <a:p>
            <a:pPr lvl="2"/>
            <a:r>
              <a:rPr lang="en-US" dirty="0" smtClean="0"/>
              <a:t>But re-enabling any service should wait for </a:t>
            </a:r>
            <a:r>
              <a:rPr lang="en-US" i="1" dirty="0" smtClean="0"/>
              <a:t>full </a:t>
            </a:r>
            <a:r>
              <a:rPr lang="en-US" dirty="0" smtClean="0"/>
              <a:t>resolution!</a:t>
            </a:r>
          </a:p>
          <a:p>
            <a:pPr lvl="1"/>
            <a:endParaRPr lang="en-US" b="1" dirty="0" smtClean="0">
              <a:solidFill>
                <a:srgbClr val="800000"/>
              </a:solidFill>
            </a:endParaRP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the HTC platform offering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31640" y="1447800"/>
            <a:ext cx="7812360" cy="4800600"/>
          </a:xfrm>
        </p:spPr>
        <p:txBody>
          <a:bodyPr/>
          <a:lstStyle/>
          <a:p>
            <a:r>
              <a:rPr lang="en-GB" sz="2400" dirty="0" smtClean="0"/>
              <a:t>We cannot implement traceability in exactly the same way</a:t>
            </a:r>
          </a:p>
          <a:p>
            <a:endParaRPr lang="en-GB" sz="2400" dirty="0" smtClean="0"/>
          </a:p>
          <a:p>
            <a:r>
              <a:rPr lang="en-GB" sz="2400" dirty="0" smtClean="0"/>
              <a:t>Sites can log observable behaviour</a:t>
            </a:r>
          </a:p>
          <a:p>
            <a:pPr lvl="1"/>
            <a:r>
              <a:rPr lang="en-GB" sz="2000" dirty="0" smtClean="0"/>
              <a:t>VM launched at such and such a time</a:t>
            </a:r>
          </a:p>
          <a:p>
            <a:pPr lvl="1"/>
            <a:r>
              <a:rPr lang="en-GB" sz="2000" dirty="0" smtClean="0"/>
              <a:t>Network connection to such and such an address at a certain time</a:t>
            </a:r>
          </a:p>
          <a:p>
            <a:pPr lvl="1"/>
            <a:r>
              <a:rPr lang="en-GB" sz="2000" dirty="0" smtClean="0"/>
              <a:t>Etc.</a:t>
            </a:r>
            <a:endParaRPr lang="en-GB" sz="2400" dirty="0" smtClean="0"/>
          </a:p>
          <a:p>
            <a:r>
              <a:rPr lang="en-GB" sz="2400" dirty="0" smtClean="0"/>
              <a:t>Sites can no longer see</a:t>
            </a:r>
          </a:p>
          <a:p>
            <a:pPr lvl="1"/>
            <a:r>
              <a:rPr lang="en-GB" sz="2000" dirty="0" smtClean="0"/>
              <a:t>Credential used to run workload(s) inside VMs</a:t>
            </a:r>
          </a:p>
          <a:p>
            <a:pPr lvl="1"/>
            <a:r>
              <a:rPr lang="en-GB" sz="2000" dirty="0" smtClean="0"/>
              <a:t>Detailed application logs from within past VMs</a:t>
            </a:r>
          </a:p>
          <a:p>
            <a:r>
              <a:rPr lang="en-GB" sz="2400" b="1" dirty="0" smtClean="0"/>
              <a:t>CAN </a:t>
            </a:r>
            <a:r>
              <a:rPr lang="en-GB" sz="2400" dirty="0" smtClean="0"/>
              <a:t>isolate running VMs for analysis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‘Sites’ can’t do it all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31222" y="6479877"/>
            <a:ext cx="439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Slide content courtesy Ian Collier, STFC/RAL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0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ikhef-PDP-presentation-ne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Props1.xml><?xml version="1.0" encoding="utf-8"?>
<ds:datastoreItem xmlns:ds="http://schemas.openxmlformats.org/officeDocument/2006/customXml" ds:itemID="{03338BC8-BBF3-4152-8114-248CD4A24091}">
  <ds:schemaRefs>
    <ds:schemaRef ds:uri="http://schemas.microsoft.com/office/2006/customDocumentInformationPan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Nikhef-PDP-presentation-new</Template>
  <TotalTime>345</TotalTime>
  <Words>680</Words>
  <Application>Microsoft Office PowerPoint</Application>
  <PresentationFormat>On-screen Show (4:3)</PresentationFormat>
  <Paragraphs>124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Gill Sans MT</vt:lpstr>
      <vt:lpstr>Wingdings 2</vt:lpstr>
      <vt:lpstr>Verdana</vt:lpstr>
      <vt:lpstr>Calibri</vt:lpstr>
      <vt:lpstr>Nikhef-PDP-presentation-new</vt:lpstr>
      <vt:lpstr>Traceability in the face of Clouds</vt:lpstr>
      <vt:lpstr>wLCG experience</vt:lpstr>
      <vt:lpstr>The Traceability Premise</vt:lpstr>
      <vt:lpstr>Traceability for the HTC platform</vt:lpstr>
      <vt:lpstr>A policy framework</vt:lpstr>
      <vt:lpstr>Current EGI/wLCG Security  Traceability and Logging Policy</vt:lpstr>
      <vt:lpstr>Capabilities</vt:lpstr>
      <vt:lpstr>Beyond the HTC platform offering</vt:lpstr>
      <vt:lpstr>‘Sites’ can’t do it all</vt:lpstr>
      <vt:lpstr>New territory</vt:lpstr>
      <vt:lpstr>Distributed traceability in practice?</vt:lpstr>
      <vt:lpstr>Exercising traceability</vt:lpstr>
      <vt:lpstr>Next steps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Tracability in the face of Clouds</dc:title>
  <dc:creator>DavidG</dc:creator>
  <cp:lastModifiedBy>DavidG</cp:lastModifiedBy>
  <cp:revision>31</cp:revision>
  <cp:lastPrinted>2010-12-15T16:14:10Z</cp:lastPrinted>
  <dcterms:created xsi:type="dcterms:W3CDTF">2014-09-23T08:28:01Z</dcterms:created>
  <dcterms:modified xsi:type="dcterms:W3CDTF">2014-09-23T14:13:35Z</dcterms:modified>
</cp:coreProperties>
</file>