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707" r:id="rId2"/>
  </p:sldMasterIdLst>
  <p:notesMasterIdLst>
    <p:notesMasterId r:id="rId16"/>
  </p:notesMasterIdLst>
  <p:handoutMasterIdLst>
    <p:handoutMasterId r:id="rId17"/>
  </p:handoutMasterIdLst>
  <p:sldIdLst>
    <p:sldId id="462" r:id="rId3"/>
    <p:sldId id="459" r:id="rId4"/>
    <p:sldId id="436" r:id="rId5"/>
    <p:sldId id="464" r:id="rId6"/>
    <p:sldId id="466" r:id="rId7"/>
    <p:sldId id="467" r:id="rId8"/>
    <p:sldId id="437" r:id="rId9"/>
    <p:sldId id="441" r:id="rId10"/>
    <p:sldId id="463" r:id="rId11"/>
    <p:sldId id="451" r:id="rId12"/>
    <p:sldId id="456" r:id="rId13"/>
    <p:sldId id="465" r:id="rId14"/>
    <p:sldId id="44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ziana Ferrari" initials="tferrari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8" autoAdjust="0"/>
    <p:restoredTop sz="84961" autoAdjust="0"/>
  </p:normalViewPr>
  <p:slideViewPr>
    <p:cSldViewPr>
      <p:cViewPr varScale="1">
        <p:scale>
          <a:sx n="75" d="100"/>
          <a:sy n="75" d="100"/>
        </p:scale>
        <p:origin x="-236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29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5BBB8-A5C7-CC49-BEF3-B068506FEDB8}" type="datetimeFigureOut">
              <a:rPr lang="en-US" smtClean="0"/>
              <a:t>25/09/2014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C9847-2BBA-F249-BBEC-345F34A54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792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72A105D-3D27-4A51-A2A2-65FB6A3B9EE6}" type="datetimeFigureOut">
              <a:rPr lang="en-US"/>
              <a:pPr>
                <a:defRPr/>
              </a:pPr>
              <a:t>25/09/2014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7501649-B9E3-4875-A626-A91009295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137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25 Sep 2014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24064" cy="388938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Cloud Security, Kelsey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3E93C7-7FA6-4B67-89AC-03CBAB78CC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25 Sep 2014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Cloud Security, Kelsey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25 Sep 2014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Cloud Security, Kelsey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25 Sep 2014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Cloud Security, Kelsey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25 Sep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Cloud Security, Kelsey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513" y="981075"/>
            <a:ext cx="1943100" cy="5040313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981075"/>
            <a:ext cx="5676900" cy="504031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25 Sep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Cloud Security, Kelsey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25 Sep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1760" y="6356351"/>
            <a:ext cx="4320480" cy="31300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Cloud Security, Kelsey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DEF26-A65D-420E-806B-5DECF286FE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25 Sep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0804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Cloud Security, Kelsey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25 Sep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Cloud Security, Kelsey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E93C7-7FA6-4B67-89AC-03CBAB78CC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9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10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1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8" name="Rectangle 18"/>
          <p:cNvSpPr>
            <a:spLocks noChangeArrowheads="1"/>
          </p:cNvSpPr>
          <p:nvPr userDrawn="1"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25 Sep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Cloud Security, Kelsey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25 Sep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Cloud Security, Kelsey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2205038"/>
            <a:ext cx="3810000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2205038"/>
            <a:ext cx="3810000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25 Sep 2014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Cloud Security, Kelsey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25 Sep 2014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Cloud Security, Kelsey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25 Sep 2014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Cloud Security, Kelsey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3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25 Sep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3464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Cloud Security, Kelsey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4511AA2-99FE-4BFE-B934-C050D2B583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58" r:id="rId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981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205038"/>
            <a:ext cx="77724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r>
              <a:rPr lang="en-GB" smtClean="0"/>
              <a:t>25 Sep 2014</a:t>
            </a: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 smtClean="0"/>
              <a:t>Cloud Security, Kelsey</a:t>
            </a: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7" descr="SCI_PPT_templ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71628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cloud.google.com/files/Google-CommonSecurity-WhitePaper-v1.4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cnet.com/uk/news/amazon-ec2-cloud-service-hit-by-botnet-outage/" TargetMode="Externa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060848"/>
            <a:ext cx="7772400" cy="1143000"/>
          </a:xfrm>
        </p:spPr>
        <p:txBody>
          <a:bodyPr/>
          <a:lstStyle/>
          <a:p>
            <a:r>
              <a:rPr lang="en-GB" dirty="0"/>
              <a:t>Cloud Security </a:t>
            </a:r>
            <a:r>
              <a:rPr lang="en-GB" dirty="0" smtClean="0"/>
              <a:t>Session: Introduction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25 Sep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Cloud Security, Kelsey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763688" y="3429000"/>
            <a:ext cx="5832648" cy="163103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GB" dirty="0" smtClean="0"/>
              <a:t>David Kelsey (STFC-RAL)</a:t>
            </a:r>
          </a:p>
          <a:p>
            <a:pPr marL="0" indent="0" algn="ctr">
              <a:buNone/>
            </a:pPr>
            <a:r>
              <a:rPr lang="en-GB" sz="3600" b="1" dirty="0" smtClean="0"/>
              <a:t>EGI-</a:t>
            </a:r>
            <a:r>
              <a:rPr lang="en-GB" sz="3600" b="1" dirty="0" err="1" smtClean="0"/>
              <a:t>Geant</a:t>
            </a:r>
            <a:r>
              <a:rPr lang="en-GB" sz="3600" b="1" dirty="0" smtClean="0"/>
              <a:t> Symposium</a:t>
            </a:r>
            <a:r>
              <a:rPr lang="en-GB" dirty="0" smtClean="0"/>
              <a:t> Amsterdam</a:t>
            </a:r>
            <a:br>
              <a:rPr lang="en-GB" dirty="0" smtClean="0"/>
            </a:br>
            <a:r>
              <a:rPr lang="en-GB" dirty="0" smtClean="0"/>
              <a:t>25 Sep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323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Challenges: new deployments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New technologies and infrastructure deployments introduce new threats, risks and trust models</a:t>
            </a:r>
          </a:p>
          <a:p>
            <a:r>
              <a:rPr lang="en-GB" sz="2000" dirty="0" smtClean="0"/>
              <a:t>Assessment of requirements, risks and security architecture</a:t>
            </a:r>
          </a:p>
          <a:p>
            <a:pPr lvl="1"/>
            <a:r>
              <a:rPr lang="en-GB" sz="1600" dirty="0" smtClean="0"/>
              <a:t>May require new policies and procedures</a:t>
            </a:r>
          </a:p>
          <a:p>
            <a:r>
              <a:rPr lang="en-GB" sz="2000" dirty="0" smtClean="0"/>
              <a:t>Developing new techniques for detecting vulnerabilities</a:t>
            </a:r>
          </a:p>
          <a:p>
            <a:pPr lvl="1"/>
            <a:r>
              <a:rPr lang="en-GB" sz="1600" dirty="0" smtClean="0"/>
              <a:t>Training to avoid introduction of vulnerabilities in new areas</a:t>
            </a:r>
          </a:p>
          <a:p>
            <a:endParaRPr lang="en-GB" sz="2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25 Sep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Cloud Security, Kelsey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Trust models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132856"/>
            <a:ext cx="8075612" cy="3816424"/>
          </a:xfrm>
        </p:spPr>
        <p:txBody>
          <a:bodyPr/>
          <a:lstStyle/>
          <a:p>
            <a:r>
              <a:rPr lang="en-GB" sz="1600" dirty="0" smtClean="0"/>
              <a:t>TRUST is an important part of our security model</a:t>
            </a:r>
          </a:p>
          <a:p>
            <a:r>
              <a:rPr lang="en-GB" sz="1600" dirty="0" smtClean="0"/>
              <a:t>To date we had a single Grid trust model (~14 years)</a:t>
            </a:r>
          </a:p>
          <a:p>
            <a:pPr lvl="1"/>
            <a:r>
              <a:rPr lang="en-GB" sz="1400" dirty="0" smtClean="0"/>
              <a:t>Central Ops, NGIs, Sites, VOs, Users</a:t>
            </a:r>
          </a:p>
          <a:p>
            <a:r>
              <a:rPr lang="en-GB" sz="1600" dirty="0" smtClean="0"/>
              <a:t>Now moving to more complex trust!</a:t>
            </a:r>
          </a:p>
          <a:p>
            <a:pPr lvl="1"/>
            <a:r>
              <a:rPr lang="en-GB" sz="1400" dirty="0" smtClean="0"/>
              <a:t>VRCs now run services</a:t>
            </a:r>
          </a:p>
          <a:p>
            <a:pPr lvl="1"/>
            <a:r>
              <a:rPr lang="en-GB" sz="1400" dirty="0" smtClean="0"/>
              <a:t>Many virtual environments</a:t>
            </a:r>
          </a:p>
          <a:p>
            <a:pPr lvl="1"/>
            <a:r>
              <a:rPr lang="en-GB" sz="1400" dirty="0" smtClean="0"/>
              <a:t>Heterogeneous technologies</a:t>
            </a:r>
          </a:p>
          <a:p>
            <a:pPr lvl="1"/>
            <a:r>
              <a:rPr lang="en-GB" sz="1400" dirty="0" smtClean="0"/>
              <a:t>Federated services/providers who are not direct members of the trust domain</a:t>
            </a:r>
          </a:p>
          <a:p>
            <a:pPr lvl="1"/>
            <a:r>
              <a:rPr lang="en-GB" sz="1400" dirty="0" smtClean="0"/>
              <a:t>Lower levels of assurance in Identity Management</a:t>
            </a:r>
          </a:p>
          <a:p>
            <a:r>
              <a:rPr lang="en-GB" sz="1600" dirty="0" smtClean="0"/>
              <a:t>We need to develop best practices, policies, procedures and tools that will work in this environment</a:t>
            </a:r>
          </a:p>
          <a:p>
            <a:pPr lvl="1"/>
            <a:r>
              <a:rPr lang="en-GB" sz="1200" dirty="0" err="1" smtClean="0"/>
              <a:t>IaaS</a:t>
            </a:r>
            <a:r>
              <a:rPr lang="en-GB" sz="1200" dirty="0" smtClean="0"/>
              <a:t> under community control</a:t>
            </a:r>
          </a:p>
          <a:p>
            <a:pPr lvl="1"/>
            <a:r>
              <a:rPr lang="en-GB" sz="1200" dirty="0" smtClean="0"/>
              <a:t>Moving towards support of the Long-tail of Science</a:t>
            </a:r>
          </a:p>
          <a:p>
            <a:pPr lvl="1"/>
            <a:r>
              <a:rPr lang="en-GB" sz="1200" dirty="0" smtClean="0"/>
              <a:t>Need to address legal requirements from EU Data Protection</a:t>
            </a:r>
          </a:p>
          <a:p>
            <a:pPr lvl="1"/>
            <a:endParaRPr lang="en-GB" sz="16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25 Sep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Cloud Security, Kelsey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Traceability (David </a:t>
            </a:r>
            <a:r>
              <a:rPr lang="en-US" sz="2800" dirty="0" err="1" smtClean="0"/>
              <a:t>Groep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Vulnerability handling (Linda Cornwall)</a:t>
            </a:r>
          </a:p>
          <a:p>
            <a:r>
              <a:rPr lang="en-US" sz="2800" dirty="0" smtClean="0"/>
              <a:t>Security Monitoring (Daniel </a:t>
            </a:r>
            <a:r>
              <a:rPr lang="en-US" sz="2800" dirty="0" err="1" smtClean="0"/>
              <a:t>Kouril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Cloud Resource Providers (Sven Gabriel)</a:t>
            </a:r>
          </a:p>
          <a:p>
            <a:r>
              <a:rPr lang="en-US" sz="2800" dirty="0" smtClean="0"/>
              <a:t>Plans and discussion (Ian Collier)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25 Sep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Cloud Security, Kelsey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364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25 Sep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Cloud Security, Kelsey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Aim of this session</a:t>
            </a:r>
          </a:p>
          <a:p>
            <a:r>
              <a:rPr lang="en-US" sz="2000" dirty="0" smtClean="0"/>
              <a:t>Consider </a:t>
            </a:r>
            <a:r>
              <a:rPr lang="en-US" sz="2000" b="1" dirty="0" smtClean="0"/>
              <a:t>Operational</a:t>
            </a:r>
            <a:r>
              <a:rPr lang="en-US" sz="2000" dirty="0" smtClean="0"/>
              <a:t> Security</a:t>
            </a:r>
          </a:p>
          <a:p>
            <a:pPr lvl="1"/>
            <a:r>
              <a:rPr lang="en-US" sz="1800" dirty="0" smtClean="0"/>
              <a:t>For Distributed, Collaborative, Federated Cloud infrastructures</a:t>
            </a:r>
          </a:p>
          <a:p>
            <a:pPr lvl="1"/>
            <a:r>
              <a:rPr lang="en-US" sz="1800" dirty="0" smtClean="0"/>
              <a:t>EGI, GEANT, others</a:t>
            </a:r>
          </a:p>
          <a:p>
            <a:r>
              <a:rPr lang="en-US" sz="2000" dirty="0" smtClean="0"/>
              <a:t>There is LOADs of activity on Cloud Security in many projects, </a:t>
            </a:r>
            <a:r>
              <a:rPr lang="en-US" sz="2000" dirty="0" err="1" smtClean="0"/>
              <a:t>organisations</a:t>
            </a:r>
            <a:endParaRPr lang="en-US" sz="2000" dirty="0" smtClean="0"/>
          </a:p>
          <a:p>
            <a:pPr lvl="1"/>
            <a:r>
              <a:rPr lang="en-US" sz="1800" dirty="0" smtClean="0"/>
              <a:t>Much of this concentrates on single providers or technology</a:t>
            </a:r>
          </a:p>
          <a:p>
            <a:pPr lvl="1"/>
            <a:r>
              <a:rPr lang="en-US" sz="1800" dirty="0" smtClean="0"/>
              <a:t>We should avoid duplication</a:t>
            </a:r>
          </a:p>
          <a:p>
            <a:r>
              <a:rPr lang="en-US" sz="2000" dirty="0" smtClean="0"/>
              <a:t>Consider the </a:t>
            </a:r>
            <a:r>
              <a:rPr lang="en-US" sz="2000" i="1" dirty="0" smtClean="0"/>
              <a:t>Challenges and Solutions</a:t>
            </a:r>
          </a:p>
          <a:p>
            <a:pPr lvl="1"/>
            <a:r>
              <a:rPr lang="en-US" sz="1800" dirty="0" smtClean="0"/>
              <a:t>But mainly the </a:t>
            </a:r>
            <a:r>
              <a:rPr lang="en-US" sz="1800" i="1" dirty="0" smtClean="0"/>
              <a:t>challenges</a:t>
            </a:r>
            <a:r>
              <a:rPr lang="en-US" sz="1800" dirty="0" smtClean="0"/>
              <a:t> with ideas how to move forward!</a:t>
            </a:r>
          </a:p>
          <a:p>
            <a:r>
              <a:rPr lang="en-US" sz="2000" b="1" dirty="0" smtClean="0"/>
              <a:t>Identify those who wish to collaborate</a:t>
            </a:r>
            <a:endParaRPr lang="en-US" sz="2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25 Sep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Cloud Security, Kelsey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17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</a:t>
            </a:r>
            <a:r>
              <a:rPr lang="en-GB" dirty="0"/>
              <a:t> </a:t>
            </a:r>
            <a:r>
              <a:rPr lang="en-GB" dirty="0" smtClean="0"/>
              <a:t>Operational Security?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116013"/>
            <a:ext cx="8075612" cy="4741987"/>
          </a:xfrm>
        </p:spPr>
        <p:txBody>
          <a:bodyPr/>
          <a:lstStyle/>
          <a:p>
            <a:r>
              <a:rPr lang="en-GB" sz="2000" dirty="0" smtClean="0"/>
              <a:t>Collaborate with local security teams to provide a distributed capability</a:t>
            </a:r>
          </a:p>
          <a:p>
            <a:r>
              <a:rPr lang="en-GB" sz="2000" dirty="0" smtClean="0"/>
              <a:t>Risk Management</a:t>
            </a:r>
          </a:p>
          <a:p>
            <a:r>
              <a:rPr lang="en-GB" sz="2000" dirty="0" smtClean="0"/>
              <a:t>Protect assets</a:t>
            </a:r>
          </a:p>
          <a:p>
            <a:pPr lvl="1"/>
            <a:r>
              <a:rPr lang="en-GB" sz="1600" dirty="0" smtClean="0"/>
              <a:t>Not just services</a:t>
            </a:r>
          </a:p>
          <a:p>
            <a:pPr lvl="1"/>
            <a:r>
              <a:rPr lang="en-GB" sz="1600" dirty="0" smtClean="0"/>
              <a:t>Also intangibles such as Reputation</a:t>
            </a:r>
          </a:p>
          <a:p>
            <a:r>
              <a:rPr lang="en-GB" sz="2000" dirty="0" smtClean="0"/>
              <a:t>Maintain Availability, Confidentiality and Integrity</a:t>
            </a:r>
          </a:p>
          <a:p>
            <a:r>
              <a:rPr lang="en-GB" sz="2000" dirty="0" smtClean="0"/>
              <a:t>An open, collaborative multi-domain environment</a:t>
            </a:r>
            <a:endParaRPr lang="en-GB" sz="2000" dirty="0"/>
          </a:p>
          <a:p>
            <a:pPr lvl="1"/>
            <a:r>
              <a:rPr lang="en-GB" sz="1800" dirty="0" smtClean="0"/>
              <a:t>we have to build and maintain </a:t>
            </a:r>
            <a:r>
              <a:rPr lang="en-GB" sz="1800" b="1" dirty="0" smtClean="0"/>
              <a:t>TRUST</a:t>
            </a:r>
          </a:p>
          <a:p>
            <a:r>
              <a:rPr lang="en-GB" sz="2000" dirty="0" smtClean="0"/>
              <a:t>We do not have the resources nor mandate for full technical &amp; operational controls</a:t>
            </a:r>
          </a:p>
          <a:p>
            <a:pPr lvl="1"/>
            <a:r>
              <a:rPr lang="en-GB" sz="1800" dirty="0" smtClean="0"/>
              <a:t>Unlike some commercial Cloud providers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25 Sep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Cloud Security, Kelsey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25 Sep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Cloud Security, Kelsey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4" descr="Cyber-Cri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8"/>
            <a:ext cx="3192127" cy="1523279"/>
          </a:xfrm>
          <a:prstGeom prst="rect">
            <a:avLst/>
          </a:prstGeom>
        </p:spPr>
      </p:pic>
      <p:pic>
        <p:nvPicPr>
          <p:cNvPr id="6" name="Picture 5" descr="Microsoft_Cybercrime_Center_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29000"/>
            <a:ext cx="4139952" cy="2758856"/>
          </a:xfrm>
          <a:prstGeom prst="rect">
            <a:avLst/>
          </a:prstGeom>
        </p:spPr>
      </p:pic>
      <p:pic>
        <p:nvPicPr>
          <p:cNvPr id="7" name="Picture 6" descr="MicrosoftCybercrimeC_We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76672"/>
            <a:ext cx="4283968" cy="2409732"/>
          </a:xfrm>
          <a:prstGeom prst="rect">
            <a:avLst/>
          </a:prstGeom>
        </p:spPr>
      </p:pic>
      <p:pic>
        <p:nvPicPr>
          <p:cNvPr id="8" name="Picture 7" descr="ForensicsLab_We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861048"/>
            <a:ext cx="3277021" cy="21840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2" y="1412776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Microsoft Cybercrime Centre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6287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security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hlinkClick r:id="rId2"/>
              </a:rPr>
              <a:t>https://cloud.google.com/files/Google-CommonSecurity-WhitePaper-v1.4.</a:t>
            </a:r>
            <a:r>
              <a:rPr lang="en-US" sz="2800" dirty="0" smtClean="0">
                <a:hlinkClick r:id="rId2"/>
              </a:rPr>
              <a:t>pdf</a:t>
            </a:r>
            <a:endParaRPr lang="en-US" sz="2800" dirty="0" smtClean="0"/>
          </a:p>
          <a:p>
            <a:r>
              <a:rPr lang="en-US" sz="2800" i="1" dirty="0"/>
              <a:t>Google employs a full-time Information Security Team that is composed of over 250 </a:t>
            </a:r>
            <a:r>
              <a:rPr lang="en-US" sz="2800" i="1" dirty="0" smtClean="0"/>
              <a:t>experts </a:t>
            </a:r>
            <a:r>
              <a:rPr lang="en-US" sz="2800" i="1" dirty="0"/>
              <a:t>in information, application, and network security.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25 Sep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Cloud Security, Kelsey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483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i="1" dirty="0" smtClean="0">
              <a:hlinkClick r:id="rId2"/>
            </a:endParaRPr>
          </a:p>
          <a:p>
            <a:endParaRPr lang="en-US" sz="2000" i="1" dirty="0">
              <a:hlinkClick r:id="rId2"/>
            </a:endParaRPr>
          </a:p>
          <a:p>
            <a:endParaRPr lang="en-US" sz="2000" i="1" dirty="0" smtClean="0">
              <a:hlinkClick r:id="rId2"/>
            </a:endParaRPr>
          </a:p>
          <a:p>
            <a:endParaRPr lang="en-US" sz="2000" i="1" dirty="0">
              <a:hlinkClick r:id="rId2"/>
            </a:endParaRPr>
          </a:p>
          <a:p>
            <a:endParaRPr lang="en-US" sz="2000" i="1" dirty="0" smtClean="0">
              <a:hlinkClick r:id="rId2"/>
            </a:endParaRPr>
          </a:p>
          <a:p>
            <a:endParaRPr lang="en-US" sz="2000" i="1" dirty="0">
              <a:hlinkClick r:id="rId2"/>
            </a:endParaRPr>
          </a:p>
          <a:p>
            <a:endParaRPr lang="en-US" sz="2000" i="1" dirty="0" smtClean="0">
              <a:hlinkClick r:id="rId2"/>
            </a:endParaRPr>
          </a:p>
          <a:p>
            <a:endParaRPr lang="en-US" sz="2000" i="1" dirty="0">
              <a:hlinkClick r:id="rId2"/>
            </a:endParaRPr>
          </a:p>
          <a:p>
            <a:endParaRPr lang="en-US" sz="2000" i="1" dirty="0" smtClean="0">
              <a:hlinkClick r:id="rId2"/>
            </a:endParaRPr>
          </a:p>
          <a:p>
            <a:r>
              <a:rPr lang="en-US" sz="2000" i="1" dirty="0" smtClean="0">
                <a:hlinkClick r:id="rId2"/>
              </a:rPr>
              <a:t>http</a:t>
            </a:r>
            <a:r>
              <a:rPr lang="en-US" sz="2000" i="1" dirty="0">
                <a:hlinkClick r:id="rId2"/>
              </a:rPr>
              <a:t>://www.cnet.com/uk/news/amazon-ec2-cloud-service-hit-by-botnet-outage</a:t>
            </a:r>
            <a:r>
              <a:rPr lang="en-US" sz="2000" i="1" dirty="0" smtClean="0">
                <a:hlinkClick r:id="rId2"/>
              </a:rPr>
              <a:t>/</a:t>
            </a:r>
            <a:endParaRPr lang="en-US" sz="2000" i="1" dirty="0" smtClean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25 Sep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Cloud Security, Kelsey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 descr="Screen Shot 2014-09-25 at 10.37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8100392" cy="536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02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Experience of EGI Security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/>
              <a:t>Security Operations (more details next slides)</a:t>
            </a:r>
          </a:p>
          <a:p>
            <a:pPr lvl="1"/>
            <a:r>
              <a:rPr lang="en-GB" sz="1600" dirty="0" smtClean="0"/>
              <a:t>Prevent Security Incidents</a:t>
            </a:r>
          </a:p>
          <a:p>
            <a:pPr lvl="1"/>
            <a:r>
              <a:rPr lang="en-GB" sz="1600" dirty="0" smtClean="0"/>
              <a:t>Handle Security Incidents</a:t>
            </a:r>
          </a:p>
          <a:p>
            <a:r>
              <a:rPr lang="en-GB" sz="1800" dirty="0" smtClean="0"/>
              <a:t>Identity Management (IGTF/EUGridPMA) &amp; AAI, VOMS</a:t>
            </a:r>
          </a:p>
          <a:p>
            <a:pPr lvl="1"/>
            <a:r>
              <a:rPr lang="en-GB" sz="1600" dirty="0" smtClean="0"/>
              <a:t>Moving to more general use of national federated identities</a:t>
            </a:r>
          </a:p>
          <a:p>
            <a:r>
              <a:rPr lang="en-GB" sz="1800" dirty="0" smtClean="0"/>
              <a:t>Build TRUST (internal/external) and best practices</a:t>
            </a:r>
          </a:p>
          <a:p>
            <a:pPr lvl="1"/>
            <a:r>
              <a:rPr lang="en-GB" sz="1600" dirty="0" smtClean="0"/>
              <a:t>Security Policy, Operational Security collaboration</a:t>
            </a:r>
          </a:p>
          <a:p>
            <a:r>
              <a:rPr lang="en-GB" sz="1800" dirty="0" smtClean="0"/>
              <a:t>Training and dissemination</a:t>
            </a:r>
          </a:p>
          <a:p>
            <a:r>
              <a:rPr lang="en-GB" sz="1800" dirty="0" smtClean="0"/>
              <a:t>Collaborate with others</a:t>
            </a:r>
          </a:p>
          <a:p>
            <a:pPr lvl="1"/>
            <a:r>
              <a:rPr lang="en-GB" sz="1600" dirty="0" smtClean="0"/>
              <a:t>Shared threats, incidents and users - but also more efficient</a:t>
            </a:r>
          </a:p>
          <a:p>
            <a:pPr lvl="1"/>
            <a:r>
              <a:rPr lang="en-GB" sz="1600" dirty="0" smtClean="0"/>
              <a:t>TERENA TI/TF-CSIRT, GRID-SEC, WLCG, OSG, PRACE, EUDAT, GEANT, XSEDE, OGF,…</a:t>
            </a:r>
            <a:r>
              <a:rPr lang="en-GB" sz="1800" dirty="0" smtClean="0"/>
              <a:t> </a:t>
            </a:r>
            <a:endParaRPr lang="en-GB" sz="1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25 Sep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Cloud Security, Kelsey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Security Operations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None/>
            </a:pPr>
            <a:r>
              <a:rPr lang="en-GB" sz="2000" b="1" dirty="0" smtClean="0">
                <a:solidFill>
                  <a:srgbClr val="FF0000"/>
                </a:solidFill>
              </a:rPr>
              <a:t>Prevent Security Incidents</a:t>
            </a:r>
          </a:p>
          <a:p>
            <a:pPr lvl="1"/>
            <a:r>
              <a:rPr lang="en-GB" sz="1600" dirty="0"/>
              <a:t>Security monitoring</a:t>
            </a:r>
          </a:p>
          <a:p>
            <a:pPr lvl="1"/>
            <a:r>
              <a:rPr lang="en-GB" sz="1600" dirty="0"/>
              <a:t>Security intelligence</a:t>
            </a:r>
          </a:p>
          <a:p>
            <a:pPr lvl="1"/>
            <a:r>
              <a:rPr lang="en-GB" sz="1600" dirty="0"/>
              <a:t>Assessment of </a:t>
            </a:r>
            <a:r>
              <a:rPr lang="en-GB" sz="1600" dirty="0" smtClean="0"/>
              <a:t>reported </a:t>
            </a:r>
            <a:r>
              <a:rPr lang="en-GB" sz="1600" dirty="0"/>
              <a:t>vulnerabilities with Software Vulnerability Group (SVG)</a:t>
            </a:r>
          </a:p>
          <a:p>
            <a:pPr lvl="1"/>
            <a:r>
              <a:rPr lang="en-GB" sz="1600" dirty="0"/>
              <a:t>Preparation and distribution of advisories and </a:t>
            </a:r>
            <a:r>
              <a:rPr lang="en-GB" sz="1600" dirty="0" smtClean="0"/>
              <a:t>alerts</a:t>
            </a:r>
          </a:p>
          <a:p>
            <a:pPr lvl="1"/>
            <a:r>
              <a:rPr lang="en-GB" sz="1600" dirty="0" smtClean="0"/>
              <a:t>Perform security drills</a:t>
            </a:r>
            <a:endParaRPr lang="en-GB" sz="1600" dirty="0"/>
          </a:p>
          <a:p>
            <a:pPr lvl="1"/>
            <a:r>
              <a:rPr lang="en-GB" sz="1600" dirty="0"/>
              <a:t>Monitor progress of patching for Critical vulnerabilities. E.g. </a:t>
            </a:r>
            <a:r>
              <a:rPr lang="en-GB" sz="1600" dirty="0" err="1"/>
              <a:t>OpenSSL</a:t>
            </a:r>
            <a:r>
              <a:rPr lang="en-GB" sz="1600" dirty="0"/>
              <a:t> </a:t>
            </a:r>
            <a:r>
              <a:rPr lang="en-GB" sz="1600" dirty="0" err="1"/>
              <a:t>Heartbleed</a:t>
            </a:r>
            <a:endParaRPr lang="en-GB" sz="1600" dirty="0"/>
          </a:p>
          <a:p>
            <a:pPr lvl="1"/>
            <a:r>
              <a:rPr lang="en-GB" sz="1600" dirty="0"/>
              <a:t>Training (users, </a:t>
            </a:r>
            <a:r>
              <a:rPr lang="en-GB" sz="1600" dirty="0" err="1"/>
              <a:t>admins</a:t>
            </a:r>
            <a:r>
              <a:rPr lang="en-GB" sz="1600" dirty="0"/>
              <a:t>, developers, VO managers …)</a:t>
            </a:r>
          </a:p>
          <a:p>
            <a:pPr lvl="1"/>
            <a:r>
              <a:rPr lang="en-GB" sz="1600" dirty="0"/>
              <a:t>Application and code security analysis and </a:t>
            </a:r>
            <a:r>
              <a:rPr lang="en-GB" sz="1600" dirty="0" smtClean="0"/>
              <a:t>review (looking for vulnerabilities)</a:t>
            </a:r>
          </a:p>
          <a:p>
            <a:pPr lvl="1"/>
            <a:r>
              <a:rPr lang="en-GB" sz="1600" dirty="0" smtClean="0"/>
              <a:t>Assessing new technology before deployment</a:t>
            </a:r>
            <a:endParaRPr lang="en-GB" sz="1600" dirty="0"/>
          </a:p>
          <a:p>
            <a:pPr marL="342900" lvl="1" indent="-342900">
              <a:buFont typeface="Arial" pitchFamily="34" charset="0"/>
              <a:buChar char="•"/>
            </a:pPr>
            <a:endParaRPr lang="en-GB" sz="1200" dirty="0" smtClean="0"/>
          </a:p>
          <a:p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25 Sep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Cloud Security, Kelsey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Operations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None/>
            </a:pPr>
            <a:r>
              <a:rPr lang="en-GB" sz="2400" b="1" dirty="0">
                <a:solidFill>
                  <a:srgbClr val="FF0000"/>
                </a:solidFill>
              </a:rPr>
              <a:t>Handle Security Incidents</a:t>
            </a:r>
          </a:p>
          <a:p>
            <a:pPr marL="742950" lvl="2" indent="-342900"/>
            <a:r>
              <a:rPr lang="en-GB" sz="1800" dirty="0"/>
              <a:t>Incident handling</a:t>
            </a:r>
          </a:p>
          <a:p>
            <a:pPr marL="742950" lvl="2" indent="-342900"/>
            <a:r>
              <a:rPr lang="en-GB" sz="1800" dirty="0"/>
              <a:t>Incident </a:t>
            </a:r>
            <a:r>
              <a:rPr lang="en-GB" sz="1800" dirty="0" smtClean="0"/>
              <a:t>investigation</a:t>
            </a:r>
          </a:p>
          <a:p>
            <a:pPr marL="742950" lvl="2" indent="-342900"/>
            <a:r>
              <a:rPr lang="en-GB" sz="1800" dirty="0" smtClean="0"/>
              <a:t>Audit logs (traceability)</a:t>
            </a:r>
          </a:p>
          <a:p>
            <a:pPr marL="742950" lvl="2" indent="-342900"/>
            <a:r>
              <a:rPr lang="en-GB" sz="1800" dirty="0" smtClean="0"/>
              <a:t>Emergency user suspension</a:t>
            </a:r>
            <a:endParaRPr lang="en-GB" sz="1800" dirty="0"/>
          </a:p>
          <a:p>
            <a:pPr marL="742950" lvl="2" indent="-342900"/>
            <a:r>
              <a:rPr lang="en-GB" sz="1800" dirty="0"/>
              <a:t>Communication with sites, services and </a:t>
            </a:r>
            <a:r>
              <a:rPr lang="en-GB" sz="1800" dirty="0" smtClean="0"/>
              <a:t>management</a:t>
            </a:r>
            <a:endParaRPr lang="en-GB" sz="1800" dirty="0"/>
          </a:p>
          <a:p>
            <a:pPr marL="742950" lvl="2" indent="-342900"/>
            <a:r>
              <a:rPr lang="en-GB" sz="1800" dirty="0"/>
              <a:t>Coordination with site/national CSIRTs, law enforcement, non-R&amp;E CSIRTs</a:t>
            </a:r>
          </a:p>
          <a:p>
            <a:pPr marL="742950" lvl="2" indent="-342900"/>
            <a:r>
              <a:rPr lang="en-GB" sz="1800" dirty="0"/>
              <a:t>Forensic analysis</a:t>
            </a:r>
          </a:p>
          <a:p>
            <a:pPr marL="742950" lvl="2" indent="-342900"/>
            <a:r>
              <a:rPr lang="en-GB" sz="1800" dirty="0"/>
              <a:t>Technical support</a:t>
            </a:r>
          </a:p>
          <a:p>
            <a:pPr marL="742950" lvl="2" indent="-342900"/>
            <a:r>
              <a:rPr lang="en-GB" sz="1800" dirty="0"/>
              <a:t>Incident reports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25 Sep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Cloud Security, Kelsey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321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-Slide-Template_v4-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elsey22jan14-AAI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EGI-InSPIRE-Slide-Template_v4-5</Template>
  <TotalTime>20127</TotalTime>
  <Words>742</Words>
  <Application>Microsoft Macintosh PowerPoint</Application>
  <PresentationFormat>On-screen Show (4:3)</PresentationFormat>
  <Paragraphs>139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EGI-InSPIRE-Slide-Template_v4-5</vt:lpstr>
      <vt:lpstr>kelsey22jan14-AAI</vt:lpstr>
      <vt:lpstr>Cloud Security Session: Introduction</vt:lpstr>
      <vt:lpstr>Cloud Security</vt:lpstr>
      <vt:lpstr>Why Operational Security?</vt:lpstr>
      <vt:lpstr>PowerPoint Presentation</vt:lpstr>
      <vt:lpstr>Google security team</vt:lpstr>
      <vt:lpstr>PowerPoint Presentation</vt:lpstr>
      <vt:lpstr>Experience of EGI Security </vt:lpstr>
      <vt:lpstr>Security Operations</vt:lpstr>
      <vt:lpstr>Security Operations (2)</vt:lpstr>
      <vt:lpstr>Challenges: new deployments</vt:lpstr>
      <vt:lpstr>New Trust models</vt:lpstr>
      <vt:lpstr>Today’s agenda</vt:lpstr>
      <vt:lpstr>Questions?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David Kelsey</dc:creator>
  <cp:keywords/>
  <dc:description/>
  <cp:lastModifiedBy>David Kelsey</cp:lastModifiedBy>
  <cp:revision>627</cp:revision>
  <cp:lastPrinted>2014-09-23T13:42:30Z</cp:lastPrinted>
  <dcterms:created xsi:type="dcterms:W3CDTF">2013-06-05T15:48:33Z</dcterms:created>
  <dcterms:modified xsi:type="dcterms:W3CDTF">2014-09-25T09:39:58Z</dcterms:modified>
  <cp:category/>
</cp:coreProperties>
</file>