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76" r:id="rId4"/>
    <p:sldId id="295" r:id="rId5"/>
    <p:sldId id="303" r:id="rId6"/>
    <p:sldId id="300" r:id="rId7"/>
    <p:sldId id="306" r:id="rId8"/>
    <p:sldId id="325" r:id="rId9"/>
    <p:sldId id="310" r:id="rId10"/>
    <p:sldId id="323" r:id="rId11"/>
    <p:sldId id="326" r:id="rId12"/>
    <p:sldId id="324" r:id="rId13"/>
    <p:sldId id="319" r:id="rId14"/>
    <p:sldId id="320" r:id="rId15"/>
    <p:sldId id="301" r:id="rId16"/>
    <p:sldId id="302" r:id="rId17"/>
    <p:sldId id="309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5A"/>
    <a:srgbClr val="FF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4" autoAdjust="0"/>
    <p:restoredTop sz="99488" autoAdjust="0"/>
  </p:normalViewPr>
  <p:slideViewPr>
    <p:cSldViewPr snapToGrid="0" snapToObjects="1">
      <p:cViewPr varScale="1">
        <p:scale>
          <a:sx n="94" d="100"/>
          <a:sy n="94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vboxsrv\Shared\WLCGt123DPMSizeWorkbo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 Region</a:t>
            </a:r>
            <a:endParaRPr lang="en-US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30484113318759"/>
          <c:y val="0.0804259599708628"/>
          <c:w val="0.860283189417046"/>
          <c:h val="0.868567376214537"/>
        </c:manualLayout>
      </c:layout>
      <c:barChart>
        <c:barDir val="col"/>
        <c:grouping val="clustered"/>
        <c:varyColors val="0"/>
        <c:ser>
          <c:idx val="0"/>
          <c:order val="0"/>
          <c:tx>
            <c:v>Instances/region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'DPMRegions (2)'!$A$2:$A$30</c:f>
              <c:strCache>
                <c:ptCount val="29"/>
                <c:pt idx="0">
                  <c:v>fr</c:v>
                </c:pt>
                <c:pt idx="1">
                  <c:v>it</c:v>
                </c:pt>
                <c:pt idx="2">
                  <c:v>uk</c:v>
                </c:pt>
                <c:pt idx="3">
                  <c:v>es</c:v>
                </c:pt>
                <c:pt idx="4">
                  <c:v>nl</c:v>
                </c:pt>
                <c:pt idx="5">
                  <c:v>gr</c:v>
                </c:pt>
                <c:pt idx="6">
                  <c:v>ro</c:v>
                </c:pt>
                <c:pt idx="7">
                  <c:v>pl</c:v>
                </c:pt>
                <c:pt idx="8">
                  <c:v>ru</c:v>
                </c:pt>
                <c:pt idx="9">
                  <c:v>my</c:v>
                </c:pt>
                <c:pt idx="10">
                  <c:v>de</c:v>
                </c:pt>
                <c:pt idx="11">
                  <c:v>bg</c:v>
                </c:pt>
                <c:pt idx="12">
                  <c:v>br</c:v>
                </c:pt>
                <c:pt idx="13">
                  <c:v>rs</c:v>
                </c:pt>
                <c:pt idx="14">
                  <c:v>ie</c:v>
                </c:pt>
                <c:pt idx="15">
                  <c:v>tw</c:v>
                </c:pt>
                <c:pt idx="16">
                  <c:v>pt</c:v>
                </c:pt>
                <c:pt idx="17">
                  <c:v>kr</c:v>
                </c:pt>
                <c:pt idx="18">
                  <c:v>ua</c:v>
                </c:pt>
                <c:pt idx="19">
                  <c:v>tr</c:v>
                </c:pt>
                <c:pt idx="20">
                  <c:v>by</c:v>
                </c:pt>
                <c:pt idx="21">
                  <c:v>hr</c:v>
                </c:pt>
                <c:pt idx="22">
                  <c:v>mk</c:v>
                </c:pt>
                <c:pt idx="23">
                  <c:v>org</c:v>
                </c:pt>
                <c:pt idx="24">
                  <c:v>sk</c:v>
                </c:pt>
                <c:pt idx="25">
                  <c:v>hu</c:v>
                </c:pt>
                <c:pt idx="26">
                  <c:v>jp</c:v>
                </c:pt>
                <c:pt idx="27">
                  <c:v>eu</c:v>
                </c:pt>
                <c:pt idx="28">
                  <c:v>th</c:v>
                </c:pt>
              </c:strCache>
            </c:strRef>
          </c:cat>
          <c:val>
            <c:numRef>
              <c:f>'DPMRegions (2)'!$B$2:$B$30</c:f>
              <c:numCache>
                <c:formatCode>General</c:formatCode>
                <c:ptCount val="29"/>
                <c:pt idx="0">
                  <c:v>28.0</c:v>
                </c:pt>
                <c:pt idx="1">
                  <c:v>25.0</c:v>
                </c:pt>
                <c:pt idx="2">
                  <c:v>17.0</c:v>
                </c:pt>
                <c:pt idx="3">
                  <c:v>15.0</c:v>
                </c:pt>
                <c:pt idx="4">
                  <c:v>15.0</c:v>
                </c:pt>
                <c:pt idx="5">
                  <c:v>11.0</c:v>
                </c:pt>
                <c:pt idx="6">
                  <c:v>11.0</c:v>
                </c:pt>
                <c:pt idx="7">
                  <c:v>8.0</c:v>
                </c:pt>
                <c:pt idx="8">
                  <c:v>8.0</c:v>
                </c:pt>
                <c:pt idx="9">
                  <c:v>7.0</c:v>
                </c:pt>
                <c:pt idx="10">
                  <c:v>6.0</c:v>
                </c:pt>
                <c:pt idx="11">
                  <c:v>6.0</c:v>
                </c:pt>
                <c:pt idx="12">
                  <c:v>6.0</c:v>
                </c:pt>
                <c:pt idx="13">
                  <c:v>6.0</c:v>
                </c:pt>
                <c:pt idx="14">
                  <c:v>5.0</c:v>
                </c:pt>
                <c:pt idx="15">
                  <c:v>5.0</c:v>
                </c:pt>
                <c:pt idx="16">
                  <c:v>4.0</c:v>
                </c:pt>
                <c:pt idx="17">
                  <c:v>4.0</c:v>
                </c:pt>
                <c:pt idx="18">
                  <c:v>4.0</c:v>
                </c:pt>
                <c:pt idx="19">
                  <c:v>4.0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2.0</c:v>
                </c:pt>
                <c:pt idx="28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85976"/>
        <c:axId val="2142489304"/>
      </c:barChart>
      <c:catAx>
        <c:axId val="21424859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2489304"/>
        <c:crosses val="autoZero"/>
        <c:auto val="1"/>
        <c:lblAlgn val="ctr"/>
        <c:lblOffset val="100"/>
        <c:noMultiLvlLbl val="0"/>
      </c:catAx>
      <c:valAx>
        <c:axId val="21424893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1424859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95168611128662"/>
          <c:y val="0.549193151720172"/>
          <c:w val="0.0950041709889524"/>
          <c:h val="0.038179203060760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3CF3-B0A2-714D-86E6-6B479E9B3C58}" type="datetimeFigureOut">
              <a:rPr lang="en-US" smtClean="0"/>
              <a:t>23/09/14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946D-6533-404B-873D-C72F150E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799F-F550-5C40-8E74-62E3799512FE}" type="datetimeFigureOut">
              <a:rPr lang="en-US" smtClean="0"/>
              <a:t>23/09/14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C4C9-71FA-2D4F-8EE7-4B36ECFC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Terminology: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Module: holds the instructions how a software</a:t>
            </a:r>
            <a:r>
              <a:rPr lang="en-US" baseline="0" dirty="0" smtClean="0"/>
              <a:t> component can be configured. Has manifests and templates, sometimes ruby functions, and files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Manifest: recipe how to put modules together for a system configuration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puppetmaster</a:t>
            </a:r>
            <a:r>
              <a:rPr lang="en-US" baseline="0" dirty="0" smtClean="0"/>
              <a:t> compiles a manifest for a machine into an execution plan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Class: everything with class  before its name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Resources: Classes, and specialized resources like file, service, package, … can be only declared once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Defines: functions, can be called multiple times with different arguments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Define a class: specify it in the modules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Declare a class: instantiate it in the modules or manifest, can be only done once </a:t>
            </a:r>
            <a:r>
              <a:rPr lang="en-US" baseline="0" smtClean="0"/>
              <a:t>globally!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</a:t>
            </a:r>
            <a:r>
              <a:rPr lang="en-U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Computing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9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32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161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</a:t>
            </a:r>
            <a:r>
              <a:rPr lang="en-U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Computing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97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7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0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0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3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32667" y="6561667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86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569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17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06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Storage Management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web.cern.ch/trac/lcgdm/wiki/Dpm/Dev/Dmlit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web.cern.ch/trac/lcgdm/wiki/Dpm/Dev/Dmlite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web.cern.ch/trac/lcgdm/wiki/Dpm/Dev/Dmlite" TargetMode="External"/><Relationship Id="rId3" Type="http://schemas.openxmlformats.org/officeDocument/2006/relationships/hyperlink" Target="http://federation.desy.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web.cern.ch/trac/lcgdm/wiki/Dpm/Dev/Dmlit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vnweb.cern.ch/trac/lcgdm" TargetMode="External"/><Relationship Id="rId4" Type="http://schemas.openxmlformats.org/officeDocument/2006/relationships/hyperlink" Target="http://eos.cern.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web.cern.ch/trac/lcgdm/wiki/Dpm/Dev/Dmlite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web.cern.ch/trac/lcgdm/wiki/Dpm/Dev/Dmlit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381" y="3147669"/>
            <a:ext cx="6525715" cy="2477286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Andrea Manzi</a:t>
            </a:r>
          </a:p>
          <a:p>
            <a:r>
              <a:rPr lang="en-US" dirty="0" smtClean="0"/>
              <a:t>CERN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EGI Conference on Challenges and Solutions for Big Data Processing on cloud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24/09/2014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582" y="1849438"/>
            <a:ext cx="8466137" cy="2036762"/>
          </a:xfrm>
        </p:spPr>
        <p:txBody>
          <a:bodyPr/>
          <a:lstStyle/>
          <a:p>
            <a:r>
              <a:rPr lang="en-US" dirty="0" smtClean="0"/>
              <a:t>Storage Management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8631" y="316151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1700" y="-55223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6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Wingdings"/>
              </a:rPr>
              <a:t>Started in 2013 in order to maintain, develop and support the DPM/LFC Software stack for the benefit of the user communities members of the collaboration:</a:t>
            </a:r>
          </a:p>
          <a:p>
            <a:pPr lvl="1"/>
            <a:r>
              <a:rPr lang="en-US" dirty="0" smtClean="0">
                <a:sym typeface="Wingdings"/>
              </a:rPr>
              <a:t>CERN, CESNET, </a:t>
            </a:r>
            <a:r>
              <a:rPr lang="en-US" dirty="0" err="1" smtClean="0">
                <a:sym typeface="Wingdings"/>
              </a:rPr>
              <a:t>GridPP</a:t>
            </a:r>
            <a:r>
              <a:rPr lang="en-US" dirty="0" smtClean="0">
                <a:sym typeface="Wingdings"/>
              </a:rPr>
              <a:t>, Japan, France, Italy and ASGC.</a:t>
            </a:r>
          </a:p>
          <a:p>
            <a:r>
              <a:rPr lang="en-US" dirty="0"/>
              <a:t>DPM Community </a:t>
            </a:r>
            <a:r>
              <a:rPr lang="en-US" dirty="0" smtClean="0"/>
              <a:t>Workshop</a:t>
            </a:r>
            <a:endParaRPr lang="en-US" dirty="0"/>
          </a:p>
          <a:p>
            <a:pPr lvl="1"/>
            <a:r>
              <a:rPr lang="en-US" dirty="0"/>
              <a:t>Naples 09-10 October 2014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3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Federations (</a:t>
            </a:r>
            <a:r>
              <a:rPr lang="en-US" dirty="0" err="1" smtClean="0"/>
              <a:t>DynaFeds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44817"/>
            <a:ext cx="8763000" cy="4851566"/>
          </a:xfrm>
        </p:spPr>
        <p:txBody>
          <a:bodyPr>
            <a:normAutofit/>
          </a:bodyPr>
          <a:lstStyle/>
          <a:p>
            <a:endParaRPr lang="en-US" sz="5100" dirty="0" smtClean="0"/>
          </a:p>
          <a:p>
            <a:endParaRPr lang="en-US" sz="51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8584" y="6695783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hape 204"/>
          <p:cNvSpPr txBox="1">
            <a:spLocks/>
          </p:cNvSpPr>
          <p:nvPr/>
        </p:nvSpPr>
        <p:spPr>
          <a:xfrm>
            <a:off x="457199" y="12663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A set of components </a:t>
            </a:r>
            <a:r>
              <a:rPr lang="en-US" sz="20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that can aggregate on-the-fly storage and metadata farms exposing standard </a:t>
            </a: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protocols, supporting </a:t>
            </a:r>
            <a:r>
              <a:rPr lang="en-US" sz="20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redirections and WAN data </a:t>
            </a: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access: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Browse and access a huge repository made of many sites without requiring a static index</a:t>
            </a:r>
          </a:p>
          <a:p>
            <a:pPr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Features: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No “registration”, no maintenance of catalogues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Redirect intelligently clients asking for replica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Automatically detects and avoid sites that go offline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Can make client-dependent choices on the fly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Accommodates algorithmic name translations (e.g. SRM TURL to HTTP)</a:t>
            </a:r>
          </a:p>
          <a:p>
            <a:pPr lvl="1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Accommodates </a:t>
            </a:r>
            <a:r>
              <a:rPr lang="en-US" sz="2000" b="1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client-geography-based</a:t>
            </a: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redirection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4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44817"/>
            <a:ext cx="8763000" cy="48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100" dirty="0" smtClean="0"/>
          </a:p>
          <a:p>
            <a:endParaRPr lang="en-US" sz="51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8584" y="6695783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Screen Shot 2011-11-29 at 3.07.4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67" y="2384227"/>
            <a:ext cx="8867180" cy="37683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187"/>
          <p:cNvGrpSpPr/>
          <p:nvPr/>
        </p:nvGrpSpPr>
        <p:grpSpPr>
          <a:xfrm>
            <a:off x="2750344" y="142875"/>
            <a:ext cx="4822032" cy="3205760"/>
            <a:chOff x="0" y="0"/>
            <a:chExt cx="6858000" cy="4559302"/>
          </a:xfrm>
        </p:grpSpPr>
        <p:grpSp>
          <p:nvGrpSpPr>
            <p:cNvPr id="10" name="Group 185"/>
            <p:cNvGrpSpPr/>
            <p:nvPr/>
          </p:nvGrpSpPr>
          <p:grpSpPr>
            <a:xfrm>
              <a:off x="0" y="0"/>
              <a:ext cx="6654802" cy="4559302"/>
              <a:chOff x="0" y="0"/>
              <a:chExt cx="6654801" cy="4559301"/>
            </a:xfrm>
          </p:grpSpPr>
          <p:sp>
            <p:nvSpPr>
              <p:cNvPr id="12" name="Shape 183"/>
              <p:cNvSpPr/>
              <p:nvPr/>
            </p:nvSpPr>
            <p:spPr>
              <a:xfrm>
                <a:off x="0" y="787400"/>
                <a:ext cx="6654801" cy="377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adFill flip="none" rotWithShape="1">
                <a:gsLst>
                  <a:gs pos="0">
                    <a:srgbClr val="AFB3FF"/>
                  </a:gs>
                  <a:gs pos="100000">
                    <a:srgbClr val="89FB80"/>
                  </a:gs>
                </a:gsLst>
                <a:lin ang="10800000" scaled="0"/>
              </a:gradFill>
              <a:ln w="9525" cap="flat">
                <a:noFill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defTabSz="910796">
                  <a:buClr>
                    <a:srgbClr val="000000"/>
                  </a:buClr>
                  <a:defRPr sz="4500" b="1">
                    <a:uFill>
                      <a:solidFill/>
                    </a:uFill>
                    <a:latin typeface="Courier"/>
                    <a:ea typeface="Courier"/>
                    <a:cs typeface="Courier"/>
                    <a:sym typeface="Courier"/>
                  </a:defRPr>
                </a:pPr>
                <a:endParaRPr/>
              </a:p>
            </p:txBody>
          </p:sp>
          <p:sp>
            <p:nvSpPr>
              <p:cNvPr id="13" name="Shape 184"/>
              <p:cNvSpPr/>
              <p:nvPr/>
            </p:nvSpPr>
            <p:spPr>
              <a:xfrm>
                <a:off x="2273300" y="0"/>
                <a:ext cx="1799825" cy="4814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t">
                <a:spAutoFit/>
              </a:bodyPr>
              <a:lstStyle>
                <a:lvl1pPr defTabSz="1295400">
                  <a:buClr>
                    <a:srgbClr val="000000"/>
                  </a:buClr>
                  <a:defRPr sz="2400">
                    <a:uFill>
                      <a:solidFill/>
                    </a:uFill>
                    <a:latin typeface="Arial Bold"/>
                    <a:ea typeface="Arial Bold"/>
                    <a:cs typeface="Arial Bold"/>
                    <a:sym typeface="Arial Bold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700"/>
                  <a:t>Aggregation</a:t>
                </a:r>
              </a:p>
            </p:txBody>
          </p:sp>
        </p:grpSp>
        <p:sp>
          <p:nvSpPr>
            <p:cNvPr id="11" name="Shape 186"/>
            <p:cNvSpPr/>
            <p:nvPr/>
          </p:nvSpPr>
          <p:spPr>
            <a:xfrm>
              <a:off x="1536699" y="1270000"/>
              <a:ext cx="5321301" cy="2910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defTabSz="910796">
                <a:buClr>
                  <a:srgbClr val="000000"/>
                </a:buClr>
                <a:defRPr sz="1800"/>
              </a:pPr>
              <a:r>
                <a:rPr sz="3200" b="1" dirty="0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/dir1</a:t>
              </a:r>
            </a:p>
            <a:p>
              <a:pPr defTabSz="910796">
                <a:buClr>
                  <a:srgbClr val="000000"/>
                </a:buClr>
                <a:defRPr sz="1800"/>
              </a:pPr>
              <a:r>
                <a:rPr sz="3200" b="1" dirty="0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/dir1/file1</a:t>
              </a:r>
            </a:p>
            <a:p>
              <a:pPr defTabSz="910796">
                <a:buClr>
                  <a:srgbClr val="000000"/>
                </a:buClr>
                <a:defRPr sz="1800"/>
              </a:pPr>
              <a:r>
                <a:rPr sz="3200" b="1" dirty="0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/dir1/file2</a:t>
              </a:r>
            </a:p>
            <a:p>
              <a:pPr defTabSz="910796">
                <a:buClr>
                  <a:srgbClr val="000000"/>
                </a:buClr>
                <a:defRPr sz="1800"/>
              </a:pPr>
              <a:r>
                <a:rPr sz="3200" b="1" dirty="0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/dir1/file3</a:t>
              </a:r>
            </a:p>
          </p:txBody>
        </p:sp>
      </p:grpSp>
      <p:grpSp>
        <p:nvGrpSpPr>
          <p:cNvPr id="14" name="Group 190"/>
          <p:cNvGrpSpPr/>
          <p:nvPr/>
        </p:nvGrpSpPr>
        <p:grpSpPr>
          <a:xfrm>
            <a:off x="2071688" y="3571874"/>
            <a:ext cx="2884290" cy="2160986"/>
            <a:chOff x="0" y="-1"/>
            <a:chExt cx="4102100" cy="3073402"/>
          </a:xfrm>
        </p:grpSpPr>
        <p:sp>
          <p:nvSpPr>
            <p:cNvPr id="15" name="Shape 188"/>
            <p:cNvSpPr/>
            <p:nvPr/>
          </p:nvSpPr>
          <p:spPr>
            <a:xfrm>
              <a:off x="0" y="-1"/>
              <a:ext cx="4102100" cy="307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C6E6E9"/>
                </a:gs>
                <a:gs pos="100000">
                  <a:srgbClr val="59FA45"/>
                </a:gs>
              </a:gsLst>
              <a:lin ang="10800000" scaled="0"/>
            </a:gradFill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 defTabSz="910796">
                <a:buClr>
                  <a:srgbClr val="000000"/>
                </a:buClr>
                <a:defRPr sz="1800"/>
              </a:pPr>
              <a:endParaRPr sz="17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endParaRPr>
            </a:p>
            <a:p>
              <a:pPr algn="ctr" defTabSz="910796">
                <a:buClr>
                  <a:srgbClr val="000000"/>
                </a:buClr>
                <a:defRPr sz="1800"/>
              </a:pPr>
              <a:endParaRPr sz="1700" b="1" dirty="0" smtClean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endParaRPr>
            </a:p>
            <a:p>
              <a:pPr algn="ctr" defTabSz="910796">
                <a:buClr>
                  <a:srgbClr val="000000"/>
                </a:buClr>
                <a:defRPr sz="1800"/>
              </a:pPr>
              <a:endParaRPr sz="17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endParaRPr>
            </a:p>
            <a:p>
              <a:pPr algn="ctr" defTabSz="910796">
                <a:buClr>
                  <a:srgbClr val="000000"/>
                </a:buClr>
                <a:defRPr sz="1800"/>
              </a:pPr>
              <a:r>
                <a:rPr sz="1700" b="1" dirty="0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.../dir1/file1</a:t>
              </a:r>
            </a:p>
            <a:p>
              <a:pPr algn="ctr" defTabSz="910796">
                <a:buClr>
                  <a:srgbClr val="000000"/>
                </a:buClr>
                <a:defRPr sz="1800"/>
              </a:pPr>
              <a:r>
                <a:rPr sz="1700" b="1" dirty="0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.../dir1/file2</a:t>
              </a:r>
            </a:p>
          </p:txBody>
        </p:sp>
        <p:sp>
          <p:nvSpPr>
            <p:cNvPr id="16" name="Shape 189"/>
            <p:cNvSpPr/>
            <p:nvPr/>
          </p:nvSpPr>
          <p:spPr>
            <a:xfrm>
              <a:off x="622300" y="177800"/>
              <a:ext cx="3298107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defTabSz="1295400">
                <a:buClr>
                  <a:srgbClr val="000000"/>
                </a:buClr>
                <a:defRPr sz="2400">
                  <a:uFill>
                    <a:solidFill/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/>
                <a:t>Storage/MD endpoint 1</a:t>
              </a:r>
            </a:p>
          </p:txBody>
        </p:sp>
      </p:grpSp>
      <p:grpSp>
        <p:nvGrpSpPr>
          <p:cNvPr id="17" name="Group 193"/>
          <p:cNvGrpSpPr/>
          <p:nvPr/>
        </p:nvGrpSpPr>
        <p:grpSpPr>
          <a:xfrm>
            <a:off x="5500687" y="3571875"/>
            <a:ext cx="2964657" cy="2160986"/>
            <a:chOff x="0" y="0"/>
            <a:chExt cx="4216400" cy="3073401"/>
          </a:xfrm>
        </p:grpSpPr>
        <p:sp>
          <p:nvSpPr>
            <p:cNvPr id="18" name="Shape 191"/>
            <p:cNvSpPr/>
            <p:nvPr/>
          </p:nvSpPr>
          <p:spPr>
            <a:xfrm>
              <a:off x="0" y="0"/>
              <a:ext cx="4216400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C6E6E9"/>
                </a:gs>
                <a:gs pos="100000">
                  <a:srgbClr val="6B76FF"/>
                </a:gs>
              </a:gsLst>
              <a:lin ang="0" scaled="0"/>
            </a:gradFill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ctr" defTabSz="910796">
                <a:buClr>
                  <a:srgbClr val="000000"/>
                </a:buClr>
                <a:defRPr sz="1800"/>
              </a:pPr>
              <a:endParaRPr sz="1700" b="1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endParaRPr>
            </a:p>
            <a:p>
              <a:pPr algn="ctr" defTabSz="910796">
                <a:buClr>
                  <a:srgbClr val="000000"/>
                </a:buClr>
                <a:defRPr sz="1800"/>
              </a:pPr>
              <a:endParaRPr sz="1700" b="1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endParaRPr>
            </a:p>
            <a:p>
              <a:pPr algn="ctr" defTabSz="910796">
                <a:buClr>
                  <a:srgbClr val="000000"/>
                </a:buClr>
                <a:defRPr sz="1800"/>
              </a:pPr>
              <a:endParaRPr sz="1700" b="1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endParaRPr>
            </a:p>
            <a:p>
              <a:pPr algn="ctr" defTabSz="910796">
                <a:buClr>
                  <a:srgbClr val="000000"/>
                </a:buClr>
                <a:defRPr sz="1800"/>
              </a:pPr>
              <a:r>
                <a:rPr sz="1700" b="1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.../dir1/file2</a:t>
              </a:r>
            </a:p>
            <a:p>
              <a:pPr algn="ctr" defTabSz="910796">
                <a:buClr>
                  <a:srgbClr val="000000"/>
                </a:buClr>
                <a:defRPr sz="1800"/>
              </a:pPr>
              <a:r>
                <a:rPr sz="1700" b="1">
                  <a:uFill>
                    <a:solidFill/>
                  </a:uFill>
                  <a:latin typeface="Courier"/>
                  <a:ea typeface="Courier"/>
                  <a:cs typeface="Courier"/>
                  <a:sym typeface="Courier"/>
                </a:rPr>
                <a:t>.../dir1/file3</a:t>
              </a:r>
            </a:p>
          </p:txBody>
        </p:sp>
        <p:sp>
          <p:nvSpPr>
            <p:cNvPr id="19" name="Shape 192"/>
            <p:cNvSpPr/>
            <p:nvPr/>
          </p:nvSpPr>
          <p:spPr>
            <a:xfrm>
              <a:off x="622300" y="292100"/>
              <a:ext cx="3298107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defTabSz="1295400">
                <a:buClr>
                  <a:srgbClr val="000000"/>
                </a:buClr>
                <a:defRPr sz="2400">
                  <a:uFill>
                    <a:solidFill/>
                  </a:u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700"/>
                <a:t>Storage/MD endpoint 2</a:t>
              </a:r>
            </a:p>
          </p:txBody>
        </p:sp>
      </p:grpSp>
      <p:sp>
        <p:nvSpPr>
          <p:cNvPr id="20" name="Shape 194"/>
          <p:cNvSpPr/>
          <p:nvPr/>
        </p:nvSpPr>
        <p:spPr>
          <a:xfrm>
            <a:off x="371195" y="541470"/>
            <a:ext cx="4457029" cy="5022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2" y="0"/>
                </a:moveTo>
                <a:cubicBezTo>
                  <a:pt x="601" y="0"/>
                  <a:pt x="0" y="350"/>
                  <a:pt x="0" y="783"/>
                </a:cubicBezTo>
                <a:lnTo>
                  <a:pt x="0" y="20817"/>
                </a:lnTo>
                <a:cubicBezTo>
                  <a:pt x="0" y="21250"/>
                  <a:pt x="601" y="21600"/>
                  <a:pt x="1342" y="21600"/>
                </a:cubicBezTo>
                <a:lnTo>
                  <a:pt x="12412" y="21600"/>
                </a:lnTo>
                <a:cubicBezTo>
                  <a:pt x="13153" y="21600"/>
                  <a:pt x="13754" y="21250"/>
                  <a:pt x="13754" y="20817"/>
                </a:cubicBezTo>
                <a:lnTo>
                  <a:pt x="13754" y="5191"/>
                </a:lnTo>
                <a:lnTo>
                  <a:pt x="21600" y="4800"/>
                </a:lnTo>
                <a:lnTo>
                  <a:pt x="13754" y="4410"/>
                </a:lnTo>
                <a:lnTo>
                  <a:pt x="13754" y="783"/>
                </a:lnTo>
                <a:cubicBezTo>
                  <a:pt x="13754" y="350"/>
                  <a:pt x="13153" y="0"/>
                  <a:pt x="12412" y="0"/>
                </a:cubicBezTo>
                <a:lnTo>
                  <a:pt x="1342" y="0"/>
                </a:lnTo>
                <a:close/>
              </a:path>
            </a:pathLst>
          </a:custGeom>
          <a:solidFill>
            <a:srgbClr val="FFD7AC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/>
          <a:lstStyle/>
          <a:p>
            <a:pPr defTabSz="910796">
              <a:buClr>
                <a:srgbClr val="000000"/>
              </a:buClr>
              <a:defRPr sz="1800"/>
            </a:pPr>
            <a:r>
              <a:rPr lang="en-US" sz="1700" b="1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sz="1700" b="1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sz="1700" b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is what</a:t>
            </a:r>
          </a:p>
          <a:p>
            <a:pPr defTabSz="910796">
              <a:buClr>
                <a:srgbClr val="000000"/>
              </a:buClr>
              <a:defRPr sz="1800"/>
            </a:pPr>
            <a:r>
              <a:rPr sz="1700" b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 want to see as users</a:t>
            </a:r>
          </a:p>
          <a:p>
            <a:pPr defTabSz="910796">
              <a:buClr>
                <a:srgbClr val="000000"/>
              </a:buClr>
              <a:defRPr sz="1800"/>
            </a:pPr>
            <a:endParaRPr sz="17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Sites remain independent </a:t>
            </a:r>
            <a:endParaRPr lang="en-US" sz="1700" dirty="0" smtClean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participate to a global </a:t>
            </a:r>
            <a:endParaRPr lang="en-US" sz="1700" dirty="0" smtClean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view</a:t>
            </a:r>
            <a:endParaRPr sz="17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endParaRPr sz="17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lang="en-US"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metadata </a:t>
            </a: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interactions</a:t>
            </a:r>
            <a:endParaRPr lang="en-US" sz="1700" dirty="0" smtClean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are hidden and done on </a:t>
            </a: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</a:t>
            </a:r>
            <a:endParaRPr lang="en-US" sz="1700" dirty="0" smtClean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fly</a:t>
            </a:r>
          </a:p>
          <a:p>
            <a:pPr defTabSz="910796">
              <a:buClr>
                <a:srgbClr val="000000"/>
              </a:buClr>
              <a:defRPr sz="1800"/>
            </a:pPr>
            <a:endParaRPr sz="17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NO metadata persistency </a:t>
            </a:r>
            <a:endParaRPr lang="en-US" sz="1700" dirty="0" smtClean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needed </a:t>
            </a: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here, just </a:t>
            </a: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efficiency</a:t>
            </a:r>
            <a:endParaRPr lang="en-US" sz="1700" dirty="0" smtClean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defTabSz="910796">
              <a:buClr>
                <a:srgbClr val="000000"/>
              </a:buClr>
              <a:defRPr sz="1800"/>
            </a:pPr>
            <a:r>
              <a:rPr sz="17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7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and parallelism</a:t>
            </a:r>
          </a:p>
        </p:txBody>
      </p:sp>
      <p:sp>
        <p:nvSpPr>
          <p:cNvPr id="21" name="Shape 195"/>
          <p:cNvSpPr/>
          <p:nvPr/>
        </p:nvSpPr>
        <p:spPr>
          <a:xfrm>
            <a:off x="6902649" y="785813"/>
            <a:ext cx="1759148" cy="1330523"/>
          </a:xfrm>
          <a:prstGeom prst="wedgeEllipseCallout">
            <a:avLst>
              <a:gd name="adj1" fmla="val -73156"/>
              <a:gd name="adj2" fmla="val 53736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 anchor="ctr"/>
          <a:lstStyle>
            <a:lvl1pPr algn="ctr" defTabSz="1295400">
              <a:buClr>
                <a:srgbClr val="000000"/>
              </a:buClr>
              <a:def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/>
              <a:t>With 2 replicas</a:t>
            </a:r>
          </a:p>
        </p:txBody>
      </p:sp>
      <p:sp>
        <p:nvSpPr>
          <p:cNvPr id="22" name="Shape 196"/>
          <p:cNvSpPr/>
          <p:nvPr/>
        </p:nvSpPr>
        <p:spPr>
          <a:xfrm flipH="1">
            <a:off x="7644057" y="1574868"/>
            <a:ext cx="364094" cy="2892104"/>
          </a:xfrm>
          <a:prstGeom prst="line">
            <a:avLst/>
          </a:prstGeom>
          <a:ln w="63500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" name="Shape 197"/>
          <p:cNvSpPr/>
          <p:nvPr/>
        </p:nvSpPr>
        <p:spPr>
          <a:xfrm flipH="1">
            <a:off x="4185651" y="1568206"/>
            <a:ext cx="3818070" cy="3223408"/>
          </a:xfrm>
          <a:prstGeom prst="line">
            <a:avLst/>
          </a:prstGeom>
          <a:ln w="63500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107801" y="639205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9412" y="6543919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2584" y="6378251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4483" y="651630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1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(null)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20" grpId="0" animBg="1" advAuto="0"/>
      <p:bldP spid="21" grpId="0" animBg="1" advAuto="0"/>
      <p:bldP spid="22" grpId="0" animBg="1" advAuto="0"/>
      <p:bldP spid="2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44817"/>
            <a:ext cx="8763000" cy="4851566"/>
          </a:xfrm>
        </p:spPr>
        <p:txBody>
          <a:bodyPr>
            <a:normAutofit/>
          </a:bodyPr>
          <a:lstStyle/>
          <a:p>
            <a:endParaRPr lang="en-US" sz="5100" dirty="0" smtClean="0"/>
          </a:p>
          <a:p>
            <a:endParaRPr lang="en-US" sz="51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8584" y="6695783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Shape 212"/>
          <p:cNvSpPr txBox="1">
            <a:spLocks/>
          </p:cNvSpPr>
          <p:nvPr/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422" indent="-137422" defTabSz="259576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We have a stable demo </a:t>
            </a:r>
            <a:r>
              <a:rPr lang="en-US" sz="2000" dirty="0" err="1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testbed</a:t>
            </a: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, using HTTP/DAV </a:t>
            </a: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hlinkClick r:id="rId3"/>
              </a:rPr>
              <a:t>http://federation.desy.de</a:t>
            </a:r>
            <a:endParaRPr lang="en-US" sz="2000" dirty="0" smtClean="0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  <a:p>
            <a:pPr marL="137422" indent="-137422" defTabSz="259576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It is actually various demos in one</a:t>
            </a:r>
          </a:p>
          <a:p>
            <a:pPr marL="297749" lvl="1" indent="-114519" defTabSz="259576">
              <a:spcBef>
                <a:spcPts val="422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A fully dynamic catalogue-free demo between DESY, CERN and other sites ( DPM and </a:t>
            </a:r>
            <a:r>
              <a:rPr lang="en-US" sz="2000" dirty="0" err="1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dCache</a:t>
            </a:r>
            <a:r>
              <a:rPr lang="en-US" sz="200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)</a:t>
            </a:r>
            <a:endParaRPr lang="en-US" sz="2000" dirty="0" smtClean="0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  <a:p>
            <a:pPr marL="297749" lvl="1" indent="-114519" defTabSz="259576">
              <a:spcBef>
                <a:spcPts val="422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A small ATLAS demo, federating 8 sites, plus LFC as name translator and listing provider</a:t>
            </a:r>
          </a:p>
          <a:p>
            <a:pPr marL="183230" lvl="1" indent="0" defTabSz="259576">
              <a:spcBef>
                <a:spcPts val="422"/>
              </a:spcBef>
              <a:buNone/>
              <a:defRPr sz="1800">
                <a:solidFill>
                  <a:srgbClr val="000000"/>
                </a:solidFill>
                <a:uFillTx/>
              </a:defRPr>
            </a:pPr>
            <a:endParaRPr lang="en-US" sz="2000" dirty="0" smtClean="0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  <a:p>
            <a:pPr marL="137422" indent="-137422" defTabSz="259576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b="1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The feeling it gives is surprising and (un)impressively normal</a:t>
            </a:r>
          </a:p>
          <a:p>
            <a:pPr marL="297749" lvl="1" indent="-114519" defTabSz="259576">
              <a:spcBef>
                <a:spcPts val="422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Browsing performance is in </a:t>
            </a:r>
            <a:r>
              <a:rPr lang="en-US" sz="2000" dirty="0" err="1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avg</a:t>
            </a: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much higher than contacting the endpoints</a:t>
            </a:r>
          </a:p>
          <a:p>
            <a:pPr marL="137422" indent="-137422" defTabSz="259576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We see the directories as merged, as if it were only one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8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Deployments: NEP-101 and FERMILAB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44817"/>
            <a:ext cx="8763000" cy="4851566"/>
          </a:xfrm>
        </p:spPr>
        <p:txBody>
          <a:bodyPr>
            <a:normAutofit/>
          </a:bodyPr>
          <a:lstStyle/>
          <a:p>
            <a:endParaRPr lang="en-US" sz="5100" dirty="0" smtClean="0"/>
          </a:p>
          <a:p>
            <a:endParaRPr lang="en-US" sz="51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8584" y="6695783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hape 220"/>
          <p:cNvSpPr txBox="1">
            <a:spLocks/>
          </p:cNvSpPr>
          <p:nvPr/>
        </p:nvSpPr>
        <p:spPr>
          <a:xfrm>
            <a:off x="455414" y="1332957"/>
            <a:ext cx="4090809" cy="495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833" indent="-139833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NEP-101 is a project to enable data-intensive applications to run on distributed clouds</a:t>
            </a:r>
          </a:p>
          <a:p>
            <a:pPr marL="302974" lvl="1" indent="-116528" defTabSz="264130">
              <a:spcBef>
                <a:spcPts val="422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15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Batch services, Software distribution, Storage Federation, Image Distribution</a:t>
            </a:r>
          </a:p>
          <a:p>
            <a:pPr marL="139833" indent="-139833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Need to use standard protocols, open-source components, avoid anything HEP-specific</a:t>
            </a:r>
          </a:p>
          <a:p>
            <a:pPr marL="139833" indent="-139833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Have multiple clouds and SEs in various locations; cloud jobs need to find SEs</a:t>
            </a:r>
          </a:p>
          <a:p>
            <a:pPr marL="139833" indent="-139833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Use the Dynamic Federations!</a:t>
            </a:r>
          </a:p>
          <a:p>
            <a:pPr marL="139833" indent="-139833" defTabSz="264130">
              <a:spcBef>
                <a:spcPts val="773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1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 News: </a:t>
            </a:r>
            <a:r>
              <a:rPr lang="en-US" sz="1600" b="1" dirty="0" smtClean="0">
                <a:solidFill>
                  <a:srgbClr val="000000"/>
                </a:solidFill>
              </a:rPr>
              <a:t>The intensity Frontier group at FNAL are also evaluating the Dynamic Federations</a:t>
            </a:r>
            <a:endParaRPr lang="en-US" sz="1800" b="1" dirty="0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</p:txBody>
      </p:sp>
      <p:pic>
        <p:nvPicPr>
          <p:cNvPr id="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5876" y="1332957"/>
            <a:ext cx="2114108" cy="21587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230"/>
          <p:cNvGrpSpPr/>
          <p:nvPr/>
        </p:nvGrpSpPr>
        <p:grpSpPr>
          <a:xfrm>
            <a:off x="4717186" y="3810946"/>
            <a:ext cx="4405875" cy="2341806"/>
            <a:chOff x="0" y="0"/>
            <a:chExt cx="6266133" cy="3330566"/>
          </a:xfrm>
        </p:grpSpPr>
        <p:pic>
          <p:nvPicPr>
            <p:cNvPr id="1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266134" cy="33305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Shape 224"/>
            <p:cNvSpPr/>
            <p:nvPr/>
          </p:nvSpPr>
          <p:spPr>
            <a:xfrm>
              <a:off x="859752" y="2503005"/>
              <a:ext cx="193559" cy="19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7AA24"/>
            </a:solidFill>
            <a:ln w="9525" cap="flat">
              <a:solidFill>
                <a:srgbClr val="427BB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36866" marR="36866" defTabSz="410751">
                <a:lnSpc>
                  <a:spcPct val="93000"/>
                </a:lnSpc>
                <a:defRPr sz="2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225"/>
            <p:cNvSpPr/>
            <p:nvPr/>
          </p:nvSpPr>
          <p:spPr>
            <a:xfrm>
              <a:off x="795979" y="2374340"/>
              <a:ext cx="193558" cy="19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7AA24"/>
            </a:solidFill>
            <a:ln w="9525" cap="flat">
              <a:solidFill>
                <a:srgbClr val="427BB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36866" marR="36866" defTabSz="410751">
                <a:lnSpc>
                  <a:spcPct val="93000"/>
                </a:lnSpc>
                <a:defRPr sz="2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226"/>
            <p:cNvSpPr/>
            <p:nvPr/>
          </p:nvSpPr>
          <p:spPr>
            <a:xfrm>
              <a:off x="4404200" y="2825228"/>
              <a:ext cx="193558" cy="19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9F00"/>
            </a:solidFill>
            <a:ln w="9525" cap="flat">
              <a:solidFill>
                <a:srgbClr val="427BB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36866" marR="36866" defTabSz="410751">
                <a:lnSpc>
                  <a:spcPct val="93000"/>
                </a:lnSpc>
                <a:defRPr sz="2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227"/>
            <p:cNvSpPr/>
            <p:nvPr/>
          </p:nvSpPr>
          <p:spPr>
            <a:xfrm>
              <a:off x="284377" y="1559836"/>
              <a:ext cx="1667202" cy="757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35560" marR="35560" defTabSz="410751">
                <a:lnSpc>
                  <a:spcPct val="93000"/>
                </a:lnSpc>
                <a:buClr>
                  <a:srgbClr val="000000"/>
                </a:buClr>
                <a:buFont typeface="Times New Roman"/>
                <a:tabLst>
                  <a:tab pos="687561" algn="l"/>
                  <a:tab pos="866149" algn="l"/>
                </a:tabLst>
                <a:defRPr sz="1800"/>
              </a:pPr>
              <a:r>
                <a:rPr sz="11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Storage Element +</a:t>
              </a:r>
            </a:p>
            <a:p>
              <a:pPr marL="35560" marR="35560" defTabSz="410751">
                <a:lnSpc>
                  <a:spcPct val="93000"/>
                </a:lnSpc>
                <a:buClr>
                  <a:srgbClr val="000000"/>
                </a:buClr>
                <a:buFont typeface="Times New Roman"/>
                <a:tabLst>
                  <a:tab pos="687561" algn="l"/>
                  <a:tab pos="866149" algn="l"/>
                </a:tabLst>
                <a:defRPr sz="1800"/>
              </a:pPr>
              <a:r>
                <a:rPr sz="11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Web servers</a:t>
              </a:r>
            </a:p>
          </p:txBody>
        </p:sp>
        <p:sp>
          <p:nvSpPr>
            <p:cNvPr id="17" name="Shape 228"/>
            <p:cNvSpPr/>
            <p:nvPr/>
          </p:nvSpPr>
          <p:spPr>
            <a:xfrm>
              <a:off x="4178196" y="2238378"/>
              <a:ext cx="978266" cy="581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0576" marR="50576" defTabSz="584200">
                <a:lnSpc>
                  <a:spcPct val="93000"/>
                </a:lnSpc>
                <a:buClr>
                  <a:srgbClr val="000000"/>
                </a:buClr>
                <a:buFont typeface="Times New Roman"/>
                <a:tabLst>
                  <a:tab pos="977900" algn="l"/>
                  <a:tab pos="1231900" algn="l"/>
                </a:tabLst>
                <a:defRPr sz="17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200"/>
                <a:t>Web server</a:t>
              </a:r>
            </a:p>
          </p:txBody>
        </p:sp>
        <p:sp>
          <p:nvSpPr>
            <p:cNvPr id="18" name="Shape 229"/>
            <p:cNvSpPr/>
            <p:nvPr/>
          </p:nvSpPr>
          <p:spPr>
            <a:xfrm>
              <a:off x="911218" y="2350845"/>
              <a:ext cx="193559" cy="19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67AA24"/>
            </a:solidFill>
            <a:ln w="9525" cap="flat">
              <a:solidFill>
                <a:srgbClr val="427BB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36866" marR="36866" defTabSz="410751">
                <a:lnSpc>
                  <a:spcPct val="93000"/>
                </a:lnSpc>
                <a:defRPr sz="2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EOS: the next storage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ym typeface="Wingdings"/>
              </a:rPr>
              <a:t>Disk based file storage system built on top of the </a:t>
            </a:r>
            <a:r>
              <a:rPr lang="en-US" sz="2000" dirty="0" err="1" smtClean="0">
                <a:sym typeface="Wingdings"/>
              </a:rPr>
              <a:t>XRootD</a:t>
            </a:r>
            <a:r>
              <a:rPr lang="en-US" sz="2000" dirty="0" smtClean="0">
                <a:sym typeface="Wingdings"/>
              </a:rPr>
              <a:t> framework.</a:t>
            </a:r>
          </a:p>
          <a:p>
            <a:r>
              <a:rPr lang="en-US" sz="2000" dirty="0" smtClean="0">
                <a:sym typeface="Wingdings"/>
              </a:rPr>
              <a:t>Open Source </a:t>
            </a:r>
            <a:r>
              <a:rPr lang="en-US" sz="2000" dirty="0" smtClean="0">
                <a:sym typeface="Wingdings"/>
              </a:rPr>
              <a:t>project started in May 2010	</a:t>
            </a:r>
          </a:p>
          <a:p>
            <a:r>
              <a:rPr lang="en-US" sz="2000" dirty="0" smtClean="0">
                <a:sym typeface="Wingdings"/>
              </a:rPr>
              <a:t>Designed for Massive storage with high performances ( &gt; 50PB, 500 M files and </a:t>
            </a:r>
            <a:r>
              <a:rPr lang="en-US" sz="2000" dirty="0" err="1" smtClean="0">
                <a:sym typeface="Wingdings"/>
              </a:rPr>
              <a:t>Khz</a:t>
            </a:r>
            <a:r>
              <a:rPr lang="en-US" sz="2000" dirty="0" smtClean="0">
                <a:sym typeface="Wingdings"/>
              </a:rPr>
              <a:t> metadata operations)		</a:t>
            </a:r>
          </a:p>
          <a:p>
            <a:r>
              <a:rPr lang="en-US" sz="2000" dirty="0" smtClean="0">
                <a:sym typeface="Wingdings"/>
              </a:rPr>
              <a:t>RAIN </a:t>
            </a:r>
            <a:r>
              <a:rPr lang="en-US" sz="2000" dirty="0" smtClean="0">
                <a:sym typeface="Wingdings"/>
              </a:rPr>
              <a:t>(Redundant Array of independent nodes)</a:t>
            </a:r>
          </a:p>
          <a:p>
            <a:pPr lvl="1"/>
            <a:r>
              <a:rPr lang="en-US" sz="2000" dirty="0" smtClean="0">
                <a:sym typeface="Wingdings"/>
              </a:rPr>
              <a:t>Used in S3, </a:t>
            </a:r>
            <a:r>
              <a:rPr lang="en-US" sz="2000" dirty="0" err="1" smtClean="0">
                <a:sym typeface="Wingdings"/>
              </a:rPr>
              <a:t>Hdfs</a:t>
            </a:r>
            <a:r>
              <a:rPr lang="en-US" sz="2000" dirty="0" smtClean="0">
                <a:sym typeface="Wingdings"/>
              </a:rPr>
              <a:t>, Azure</a:t>
            </a:r>
          </a:p>
          <a:p>
            <a:r>
              <a:rPr lang="en-US" sz="2000" dirty="0" smtClean="0">
                <a:sym typeface="Wingdings"/>
              </a:rPr>
              <a:t>Master/slave namespace layout</a:t>
            </a:r>
          </a:p>
          <a:p>
            <a:r>
              <a:rPr lang="en-US" sz="2000" dirty="0" smtClean="0">
                <a:sym typeface="Wingdings"/>
              </a:rPr>
              <a:t>Http/</a:t>
            </a:r>
            <a:r>
              <a:rPr lang="en-US" sz="2000" dirty="0" err="1" smtClean="0">
                <a:sym typeface="Wingdings"/>
              </a:rPr>
              <a:t>Webdav</a:t>
            </a:r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Geo-Scheduling </a:t>
            </a:r>
          </a:p>
          <a:p>
            <a:r>
              <a:rPr lang="en-US" sz="2000" dirty="0" smtClean="0">
                <a:sym typeface="Wingdings"/>
              </a:rPr>
              <a:t>Quota monitoring</a:t>
            </a: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30" y="4157693"/>
            <a:ext cx="2513592" cy="109094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5 instances at CERN (WLCG Tier 0) and one at FNAL</a:t>
            </a:r>
          </a:p>
          <a:p>
            <a:pPr lvl="1"/>
            <a:r>
              <a:rPr lang="en-US" sz="3200" dirty="0" smtClean="0">
                <a:sym typeface="Wingdings"/>
              </a:rPr>
              <a:t>~20k </a:t>
            </a:r>
            <a:r>
              <a:rPr lang="en-US" sz="3200" dirty="0" smtClean="0">
                <a:sym typeface="Wingdings"/>
              </a:rPr>
              <a:t>hard </a:t>
            </a:r>
            <a:r>
              <a:rPr lang="en-US" sz="3200" dirty="0" smtClean="0">
                <a:sym typeface="Wingdings"/>
              </a:rPr>
              <a:t>disks</a:t>
            </a:r>
            <a:endParaRPr lang="en-US" sz="3200" dirty="0" smtClean="0">
              <a:sym typeface="Wingdings"/>
            </a:endParaRPr>
          </a:p>
          <a:p>
            <a:pPr lvl="1"/>
            <a:r>
              <a:rPr lang="en-US" sz="3200" dirty="0" smtClean="0">
                <a:sym typeface="Wingdings"/>
              </a:rPr>
              <a:t>~</a:t>
            </a:r>
            <a:r>
              <a:rPr lang="en-US" sz="3200" dirty="0" smtClean="0">
                <a:sym typeface="Wingdings"/>
              </a:rPr>
              <a:t>45 </a:t>
            </a:r>
            <a:r>
              <a:rPr lang="en-US" sz="3200" dirty="0" smtClean="0">
                <a:sym typeface="Wingdings"/>
              </a:rPr>
              <a:t>PB </a:t>
            </a:r>
            <a:endParaRPr lang="en-US" sz="3200" dirty="0" smtClean="0">
              <a:sym typeface="Wingdings"/>
            </a:endParaRPr>
          </a:p>
          <a:p>
            <a:pPr lvl="1"/>
            <a:endParaRPr lang="en-US" sz="32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Currently no effort to support other communities but an EOS Collaboration is under discussion	</a:t>
            </a:r>
          </a:p>
          <a:p>
            <a:endParaRPr lang="en-US" sz="6200" dirty="0" smtClean="0">
              <a:sym typeface="Wingdings"/>
            </a:endParaRPr>
          </a:p>
          <a:p>
            <a:endParaRPr lang="en-US" sz="6200" dirty="0" smtClean="0">
              <a:sym typeface="Wingding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  <p:pic>
        <p:nvPicPr>
          <p:cNvPr id="5" name="Picture 4" descr="Screen_Shot_2013-05-31_at_11.10.25_AM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24" y="2183070"/>
            <a:ext cx="3923716" cy="22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DPM and LFC are in very good shape</a:t>
            </a:r>
          </a:p>
          <a:p>
            <a:pPr lvl="1"/>
            <a:r>
              <a:rPr lang="en-US" dirty="0" smtClean="0"/>
              <a:t>Even more lightweight, much easier code maintenance</a:t>
            </a:r>
          </a:p>
          <a:p>
            <a:pPr lvl="1"/>
            <a:r>
              <a:rPr lang="en-US" dirty="0" smtClean="0"/>
              <a:t>Open, extensible to new technologies and contributions</a:t>
            </a:r>
          </a:p>
          <a:p>
            <a:r>
              <a:rPr lang="en-US" dirty="0" err="1" smtClean="0"/>
              <a:t>DynaFeds</a:t>
            </a:r>
            <a:r>
              <a:rPr lang="en-US" dirty="0" smtClean="0"/>
              <a:t> is very promising </a:t>
            </a:r>
          </a:p>
          <a:p>
            <a:r>
              <a:rPr lang="en-US" dirty="0" smtClean="0"/>
              <a:t>EOS is an important storage project at CERN</a:t>
            </a:r>
          </a:p>
          <a:p>
            <a:pPr lvl="1"/>
            <a:r>
              <a:rPr lang="en-US" dirty="0" smtClean="0"/>
              <a:t>Could be further deployed if the collaboration will be setup 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36436"/>
            <a:ext cx="7772400" cy="4932539"/>
          </a:xfrm>
        </p:spPr>
        <p:txBody>
          <a:bodyPr>
            <a:normAutofit/>
          </a:bodyPr>
          <a:lstStyle/>
          <a:p>
            <a:pPr marL="97922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400" dirty="0"/>
              <a:t>DPM/LFC/</a:t>
            </a:r>
            <a:r>
              <a:rPr lang="en-US" sz="2400" dirty="0" err="1" smtClean="0"/>
              <a:t>DynaFeds</a:t>
            </a:r>
            <a:r>
              <a:rPr lang="en-US" sz="2400" dirty="0" smtClean="0"/>
              <a:t> wiki	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://svnweb.cern.ch/trac/lcgdm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EOS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>
                <a:hlinkClick r:id="rId4"/>
              </a:rPr>
              <a:t>http://eos.cern.ch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	</a:t>
            </a:r>
            <a:r>
              <a:rPr lang="en-US" dirty="0" smtClean="0"/>
              <a:t>			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28030" y="367102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8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2516"/>
            <a:ext cx="7936160" cy="48836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DPM</a:t>
            </a:r>
          </a:p>
          <a:p>
            <a:endParaRPr lang="en-US" dirty="0" smtClean="0"/>
          </a:p>
          <a:p>
            <a:r>
              <a:rPr lang="en-US" dirty="0" smtClean="0"/>
              <a:t>LFC</a:t>
            </a:r>
          </a:p>
          <a:p>
            <a:endParaRPr lang="en-US" dirty="0" smtClean="0"/>
          </a:p>
          <a:p>
            <a:r>
              <a:rPr lang="en-US" dirty="0" smtClean="0"/>
              <a:t>Dynamic Federations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EOS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1217" y="113207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6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Pool Manager (DPM)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50317" lvl="0" indent="-250317" defTabSz="47282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The </a:t>
            </a:r>
            <a:r>
              <a:rPr lang="en-US" sz="28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Disk Pool Manager (DPM) is a lightweight storage solution for grid sites. It offers a simple way to create a disk-based grid storage element and supports relevant protocols (SRM, </a:t>
            </a:r>
            <a:r>
              <a:rPr lang="en-US" sz="2800" dirty="0" err="1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gridFTP</a:t>
            </a:r>
            <a:r>
              <a:rPr lang="en-US" sz="28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, </a:t>
            </a:r>
            <a:r>
              <a:rPr lang="en-US" sz="2800" dirty="0" err="1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Xroot</a:t>
            </a:r>
            <a:r>
              <a:rPr lang="en-US" sz="2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, </a:t>
            </a:r>
            <a:r>
              <a:rPr lang="en-US" sz="2800" dirty="0" err="1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WebDav</a:t>
            </a:r>
            <a:r>
              <a:rPr lang="en-US" sz="2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, RFIO) </a:t>
            </a:r>
            <a:r>
              <a:rPr lang="en-US" sz="28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for file management and access.</a:t>
            </a:r>
          </a:p>
          <a:p>
            <a:pPr marL="250317" lvl="0" indent="-250317" defTabSz="47282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  <a:p>
            <a:pPr marL="250317" lvl="0" indent="-250317" defTabSz="47282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It focus on manageability (ease of installation, configuration, low effort of maintenance), while providing all required functionality for a grid storage </a:t>
            </a:r>
            <a:r>
              <a:rPr lang="en-US" sz="28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solution:</a:t>
            </a:r>
          </a:p>
          <a:p>
            <a:pPr marL="650367" lvl="1" indent="-250317" defTabSz="47282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support </a:t>
            </a:r>
            <a:r>
              <a:rPr lang="en-US" sz="24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for multiple disk server </a:t>
            </a:r>
            <a:r>
              <a:rPr lang="en-US" sz="24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nodes</a:t>
            </a:r>
          </a:p>
          <a:p>
            <a:pPr marL="650367" lvl="1" indent="-250317" defTabSz="47282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multiple </a:t>
            </a:r>
            <a:r>
              <a:rPr lang="en-US" sz="24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file replicas in disk </a:t>
            </a:r>
            <a:r>
              <a:rPr lang="en-US" sz="24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pools</a:t>
            </a:r>
          </a:p>
          <a:p>
            <a:pPr marL="650367" lvl="1" indent="-250317" defTabSz="47282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m</a:t>
            </a:r>
            <a:r>
              <a:rPr lang="en-US" sz="2400" dirty="0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ulti VO support</a:t>
            </a:r>
            <a:endParaRPr lang="en-US" sz="2400" dirty="0" smtClean="0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hamst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39" y="4744815"/>
            <a:ext cx="1211041" cy="13720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Architecture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197628"/>
            <a:ext cx="8763000" cy="22603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Separation between metadata and data access</a:t>
            </a:r>
          </a:p>
          <a:p>
            <a:pPr lvl="1"/>
            <a:r>
              <a:rPr lang="en-US" dirty="0" smtClean="0"/>
              <a:t>Direct data access to/from Disk Nodes</a:t>
            </a:r>
          </a:p>
          <a:p>
            <a:r>
              <a:rPr lang="en-US" dirty="0" smtClean="0"/>
              <a:t>Strong authentication/authorization</a:t>
            </a:r>
          </a:p>
          <a:p>
            <a:r>
              <a:rPr lang="en-US" dirty="0" smtClean="0"/>
              <a:t>Multiple access protocols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3427946"/>
            <a:ext cx="6553200" cy="3049054"/>
            <a:chOff x="1447800" y="3427946"/>
            <a:chExt cx="6553200" cy="3049054"/>
          </a:xfrm>
        </p:grpSpPr>
        <p:sp>
          <p:nvSpPr>
            <p:cNvPr id="13" name="Rounded Rectangle 12"/>
            <p:cNvSpPr/>
            <p:nvPr/>
          </p:nvSpPr>
          <p:spPr>
            <a:xfrm>
              <a:off x="6324600" y="5867400"/>
              <a:ext cx="1676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DISK NODE</a:t>
              </a:r>
              <a:endParaRPr lang="en-US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72200" y="5715000"/>
              <a:ext cx="1676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DISK NODE</a:t>
              </a:r>
              <a:endParaRPr lang="en-US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19800" y="5562600"/>
              <a:ext cx="1676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DISK NODE</a:t>
              </a:r>
              <a:endParaRPr lang="en-US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47800" y="3759958"/>
              <a:ext cx="1676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CLIENT</a:t>
              </a:r>
              <a:endParaRPr lang="en-US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867400" y="3812274"/>
              <a:ext cx="1676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HEAD NODE</a:t>
              </a:r>
              <a:endParaRPr lang="en-US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867400" y="5410200"/>
              <a:ext cx="1676400" cy="609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DISK NODE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886200" y="4117074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24200" y="4876800"/>
              <a:ext cx="18288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77899" y="3749104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NS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0581" y="3749103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DPM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6311" y="3749102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GRIDFTP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0320" y="342794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NFS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95266" y="3427946"/>
              <a:ext cx="1059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HTTP/DAV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5391" y="3440447"/>
              <a:ext cx="82266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XROOT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2200" y="491043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NFS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17612" y="5125253"/>
              <a:ext cx="1059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HTTP/DAV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8678" y="5344671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XROOT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2998" y="5559623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GRIDFTP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3071" y="5788223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RFIO</a:t>
              </a:r>
              <a:endParaRPr lang="en-US" sz="1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6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LCG File Catalog (LFC)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ym typeface="Wingdings"/>
              </a:rPr>
              <a:t>Shares </a:t>
            </a:r>
            <a:r>
              <a:rPr lang="en-US" dirty="0">
                <a:sym typeface="Wingdings"/>
              </a:rPr>
              <a:t>most of the codebase with DPM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Offers </a:t>
            </a:r>
            <a:r>
              <a:rPr lang="en-US" dirty="0">
                <a:sym typeface="Wingdings"/>
              </a:rPr>
              <a:t>a hierarchical view of files to users, with a UNIX-like client </a:t>
            </a:r>
            <a:r>
              <a:rPr lang="en-US" dirty="0" smtClean="0">
                <a:sym typeface="Wingdings"/>
              </a:rPr>
              <a:t>interface. It provides: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Logical </a:t>
            </a:r>
            <a:r>
              <a:rPr lang="en-US" dirty="0">
                <a:sym typeface="Wingdings"/>
              </a:rPr>
              <a:t>File Name (LFN) to Storage URL (SURL) </a:t>
            </a:r>
            <a:r>
              <a:rPr lang="en-US" dirty="0" smtClean="0">
                <a:sym typeface="Wingdings"/>
              </a:rPr>
              <a:t>mappings;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Authorization </a:t>
            </a:r>
            <a:r>
              <a:rPr lang="en-US" dirty="0">
                <a:sym typeface="Wingdings"/>
              </a:rPr>
              <a:t>on its logical </a:t>
            </a:r>
            <a:r>
              <a:rPr lang="en-US" dirty="0" smtClean="0">
                <a:sym typeface="Wingdings"/>
              </a:rPr>
              <a:t>namespace</a:t>
            </a:r>
            <a:r>
              <a:rPr lang="en-US" dirty="0">
                <a:sym typeface="Wingdings"/>
              </a:rPr>
              <a:t>;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0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statistics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DPM is the most widely deployed grid storage system in EGI</a:t>
            </a:r>
          </a:p>
          <a:p>
            <a:pPr lvl="1"/>
            <a:r>
              <a:rPr lang="en-US" dirty="0" smtClean="0"/>
              <a:t>Over 200  sites in 50 regions</a:t>
            </a:r>
          </a:p>
          <a:p>
            <a:pPr lvl="1"/>
            <a:r>
              <a:rPr lang="en-US" dirty="0" smtClean="0"/>
              <a:t>Over 300 VOs</a:t>
            </a:r>
          </a:p>
          <a:p>
            <a:pPr lvl="1"/>
            <a:r>
              <a:rPr lang="en-US" dirty="0" smtClean="0"/>
              <a:t>~36 PB (10 sites with &gt; 1PB)</a:t>
            </a:r>
          </a:p>
          <a:p>
            <a:r>
              <a:rPr lang="en-US" dirty="0" smtClean="0"/>
              <a:t>LFC enjoys wide deployment too</a:t>
            </a:r>
          </a:p>
          <a:p>
            <a:pPr lvl="1"/>
            <a:r>
              <a:rPr lang="en-US" dirty="0" smtClean="0"/>
              <a:t>50 instances at 48 sites</a:t>
            </a:r>
          </a:p>
          <a:p>
            <a:pPr lvl="1"/>
            <a:r>
              <a:rPr lang="en-US" dirty="0" smtClean="0"/>
              <a:t>Over 300 VOs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18129"/>
              </p:ext>
            </p:extLst>
          </p:nvPr>
        </p:nvGraphicFramePr>
        <p:xfrm>
          <a:off x="1219200" y="1676400"/>
          <a:ext cx="7088832" cy="424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8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core library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44817"/>
            <a:ext cx="8763000" cy="4851566"/>
          </a:xfrm>
        </p:spPr>
        <p:txBody>
          <a:bodyPr>
            <a:normAutofit fontScale="70000" lnSpcReduction="20000"/>
          </a:bodyPr>
          <a:lstStyle/>
          <a:p>
            <a:endParaRPr lang="en-US" sz="5100" dirty="0" smtClean="0"/>
          </a:p>
          <a:p>
            <a:r>
              <a:rPr lang="en-US" sz="5100" dirty="0" smtClean="0"/>
              <a:t>New </a:t>
            </a:r>
            <a:r>
              <a:rPr lang="en-US" sz="5100" b="1" dirty="0" smtClean="0"/>
              <a:t>plugin based </a:t>
            </a:r>
            <a:r>
              <a:rPr lang="en-US" sz="5100" dirty="0" smtClean="0"/>
              <a:t>library (</a:t>
            </a:r>
            <a:r>
              <a:rPr lang="en-US" sz="5100" dirty="0" err="1" smtClean="0"/>
              <a:t>dmlite</a:t>
            </a:r>
            <a:r>
              <a:rPr lang="en-US" sz="5100" dirty="0" smtClean="0"/>
              <a:t>)</a:t>
            </a:r>
          </a:p>
          <a:p>
            <a:pPr lvl="1"/>
            <a:r>
              <a:rPr lang="en-US" sz="5100" dirty="0" smtClean="0"/>
              <a:t>Refactoring of the existing code</a:t>
            </a:r>
          </a:p>
          <a:p>
            <a:pPr lvl="1"/>
            <a:r>
              <a:rPr lang="en-US" sz="5100" dirty="0" smtClean="0"/>
              <a:t>Single </a:t>
            </a:r>
            <a:r>
              <a:rPr lang="en-US" sz="5100" b="1" dirty="0" smtClean="0"/>
              <a:t>library</a:t>
            </a:r>
            <a:r>
              <a:rPr lang="en-US" sz="5100" dirty="0" smtClean="0"/>
              <a:t> used by all frontends</a:t>
            </a:r>
          </a:p>
          <a:p>
            <a:pPr lvl="1"/>
            <a:r>
              <a:rPr lang="en-US" sz="5100" dirty="0" smtClean="0"/>
              <a:t>Extensible, open to external contributions</a:t>
            </a:r>
          </a:p>
          <a:p>
            <a:pPr lvl="1"/>
            <a:r>
              <a:rPr lang="en-US" sz="5100" dirty="0" smtClean="0"/>
              <a:t>Easy integration of standard building blocks</a:t>
            </a:r>
          </a:p>
          <a:p>
            <a:pPr lvl="2"/>
            <a:r>
              <a:rPr lang="en-US" sz="5100" dirty="0" smtClean="0"/>
              <a:t>Apache, HDFS, S3, </a:t>
            </a:r>
            <a:r>
              <a:rPr lang="en-US" sz="5100" dirty="0" err="1"/>
              <a:t>M</a:t>
            </a:r>
            <a:r>
              <a:rPr lang="en-US" sz="5100" dirty="0" err="1" smtClean="0"/>
              <a:t>emcache</a:t>
            </a:r>
            <a:endParaRPr lang="en-US" sz="51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2" y="2383363"/>
            <a:ext cx="8260993" cy="304229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</a:t>
            </a:r>
            <a:r>
              <a:rPr lang="en-US" smtClean="0"/>
              <a:t>DPM release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244817"/>
            <a:ext cx="8763000" cy="48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Version 1.8.9 RC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Many performance improvements</a:t>
            </a:r>
          </a:p>
          <a:p>
            <a:pPr lvl="1"/>
            <a:r>
              <a:rPr lang="en-US" sz="2600" dirty="0" err="1" smtClean="0"/>
              <a:t>Memcache</a:t>
            </a:r>
            <a:r>
              <a:rPr lang="en-US" sz="2600" dirty="0" smtClean="0"/>
              <a:t> adoption, in-memory caching, etc.</a:t>
            </a:r>
          </a:p>
          <a:p>
            <a:pPr lvl="1"/>
            <a:endParaRPr lang="en-US" sz="2600" dirty="0" smtClean="0"/>
          </a:p>
          <a:p>
            <a:r>
              <a:rPr lang="en-US" dirty="0" err="1"/>
              <a:t>Realtime</a:t>
            </a:r>
            <a:r>
              <a:rPr lang="en-US" dirty="0"/>
              <a:t> Monitoring</a:t>
            </a:r>
          </a:p>
          <a:p>
            <a:pPr lvl="1"/>
            <a:endParaRPr lang="en-US" sz="2600" dirty="0" smtClean="0"/>
          </a:p>
          <a:p>
            <a:r>
              <a:rPr lang="en-US" sz="3400" dirty="0" smtClean="0"/>
              <a:t>Transition to Puppet configuration</a:t>
            </a:r>
          </a:p>
          <a:p>
            <a:pPr marL="0" indent="0">
              <a:buNone/>
            </a:pPr>
            <a:endParaRPr lang="en-US" sz="3400" dirty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sz="34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lvl="2"/>
            <a:endParaRPr lang="en-US" sz="2600" dirty="0" smtClean="0"/>
          </a:p>
          <a:p>
            <a:pPr lvl="2"/>
            <a:endParaRPr lang="en-US" sz="2600" dirty="0"/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pPr marL="914400" lvl="2" indent="0">
              <a:buNone/>
            </a:pPr>
            <a:endParaRPr lang="en-US" sz="2600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1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Boost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 DPM 1.8.9 compare to 1.8.8</a:t>
            </a:r>
          </a:p>
          <a:p>
            <a:pPr lvl="1"/>
            <a:r>
              <a:rPr lang="en-US" dirty="0" err="1" smtClean="0"/>
              <a:t>WebDav</a:t>
            </a:r>
            <a:r>
              <a:rPr lang="en-US" dirty="0" smtClean="0"/>
              <a:t> File Stat/s: </a:t>
            </a:r>
            <a:r>
              <a:rPr lang="en-US" dirty="0"/>
              <a:t>5</a:t>
            </a:r>
            <a:r>
              <a:rPr lang="en-US" dirty="0" smtClean="0"/>
              <a:t>X boost!</a:t>
            </a:r>
          </a:p>
          <a:p>
            <a:pPr lvl="1"/>
            <a:endParaRPr lang="en-US" dirty="0"/>
          </a:p>
        </p:txBody>
      </p:sp>
      <p:pic>
        <p:nvPicPr>
          <p:cNvPr id="7" name="pstest_meta_davix_stat_lxfsra10a01.cern.ch_DAV_detailed.csv-errbar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753" y="2935122"/>
            <a:ext cx="3437414" cy="2558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stest_meta_davix_stat_lxfsra10a01.cern.ch_DAV_detailed.csv-errbars-hq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338" y="3035594"/>
            <a:ext cx="3404840" cy="23517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24/09/2014</a:t>
            </a: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Storage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2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25772</TotalTime>
  <Words>1206</Words>
  <Application>Microsoft Macintosh PowerPoint</Application>
  <PresentationFormat>On-screen Show (4:3)</PresentationFormat>
  <Paragraphs>289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IT Groups</vt:lpstr>
      <vt:lpstr>Storage Management Overview</vt:lpstr>
      <vt:lpstr>Outline</vt:lpstr>
      <vt:lpstr>Disk Pool Manager (DPM)</vt:lpstr>
      <vt:lpstr>DPM Architecture</vt:lpstr>
      <vt:lpstr>LCG File Catalog (LFC)</vt:lpstr>
      <vt:lpstr>Deployment statistics</vt:lpstr>
      <vt:lpstr>New core library</vt:lpstr>
      <vt:lpstr>Latest DPM release</vt:lpstr>
      <vt:lpstr>Performance Boost</vt:lpstr>
      <vt:lpstr>DPM Collaboration</vt:lpstr>
      <vt:lpstr>Dynamic Federations (DynaFeds)</vt:lpstr>
      <vt:lpstr>PowerPoint Presentation</vt:lpstr>
      <vt:lpstr>Demo Testbed</vt:lpstr>
      <vt:lpstr>Deployments: NEP-101 and FERMILAB</vt:lpstr>
      <vt:lpstr>EOS: the next storage generation</vt:lpstr>
      <vt:lpstr>Deployment and support</vt:lpstr>
      <vt:lpstr>Summary </vt:lpstr>
      <vt:lpstr> DPM/LFC/DynaFeds wiki https://svnweb.cern.ch/trac/lcgdm  EOS  http://eos.cern.ch             questions?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Noble</dc:creator>
  <cp:lastModifiedBy>Andrea Manzi</cp:lastModifiedBy>
  <cp:revision>512</cp:revision>
  <dcterms:created xsi:type="dcterms:W3CDTF">2013-05-06T12:43:53Z</dcterms:created>
  <dcterms:modified xsi:type="dcterms:W3CDTF">2014-09-23T21:34:48Z</dcterms:modified>
</cp:coreProperties>
</file>