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C79A9A-2CFD-4806-BA2E-8C8D87E89D5F}" type="datetimeFigureOut">
              <a:rPr lang="en-US"/>
              <a:pPr>
                <a:defRPr/>
              </a:pPr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EE712D-9CFF-4E70-86CC-4B69A57AC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3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E712D-9CFF-4E70-86CC-4B69A57AC4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E712D-9CFF-4E70-86CC-4B69A57AC4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4/24/2014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B5E7EA-F4FC-4FC6-9D47-AED641E9D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EFF2-8DE6-420B-AC05-3012ED27C39D}" type="datetimeFigureOut">
              <a:rPr lang="en-US"/>
              <a:pPr>
                <a:defRPr/>
              </a:pPr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1803-7E23-4084-A867-D382539534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E0403-3993-42B7-8D9E-1BB14D30900F}" type="datetimeFigureOut">
              <a:rPr lang="en-US"/>
              <a:pPr>
                <a:defRPr/>
              </a:pPr>
              <a:t>4/24/2014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AC5F6-363C-471E-BDFF-6D462014C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0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E90EB7-6140-4CB3-B83B-F5F8005F7FE3}" type="datetimeFigureOut">
              <a:rPr lang="en-US"/>
              <a:pPr>
                <a:defRPr/>
              </a:pPr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54C173-974B-4B45-9EFE-41436A059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Input_System_User_Documentation#Rol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-grant.egi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Resource_Alloc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A1_Task_QR_Reports" TargetMode="External"/><Relationship Id="rId2" Type="http://schemas.openxmlformats.org/officeDocument/2006/relationships/hyperlink" Target="https://wiki.egi.eu/wiki/NGI_QR_Repor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trics.egi.eu/" TargetMode="External"/><Relationship Id="rId4" Type="http://schemas.openxmlformats.org/officeDocument/2006/relationships/hyperlink" Target="https://wiki.egi.eu/wiki/NGI_QR_US_Report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ccounting.egi.eu/egi.php?Path=1.49" TargetMode="External"/><Relationship Id="rId13" Type="http://schemas.openxmlformats.org/officeDocument/2006/relationships/hyperlink" Target="https://accounting.egi.eu/egi.php?Path=1.73" TargetMode="External"/><Relationship Id="rId3" Type="http://schemas.openxmlformats.org/officeDocument/2006/relationships/hyperlink" Target="https://accounting.egi.eu/egi.php?Path=1.1" TargetMode="External"/><Relationship Id="rId7" Type="http://schemas.openxmlformats.org/officeDocument/2006/relationships/hyperlink" Target="https://accounting.egi.eu/egi.php?Path=1.41" TargetMode="External"/><Relationship Id="rId12" Type="http://schemas.openxmlformats.org/officeDocument/2006/relationships/hyperlink" Target="https://accounting.egi.eu/egi.php?Path=1.71" TargetMode="External"/><Relationship Id="rId2" Type="http://schemas.openxmlformats.org/officeDocument/2006/relationships/hyperlink" Target="https://accounting.egi.eu/egi.php?Path=1.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counting.egi.eu/egi.php?Path=1.39" TargetMode="External"/><Relationship Id="rId11" Type="http://schemas.openxmlformats.org/officeDocument/2006/relationships/hyperlink" Target="https://accounting.egi.eu/egi.php?Path=1.65" TargetMode="External"/><Relationship Id="rId5" Type="http://schemas.openxmlformats.org/officeDocument/2006/relationships/hyperlink" Target="https://accounting.egi.eu/egi.php?Path=1.27" TargetMode="External"/><Relationship Id="rId10" Type="http://schemas.openxmlformats.org/officeDocument/2006/relationships/hyperlink" Target="https://accounting.egi.eu/egi.php?Path=1.57" TargetMode="External"/><Relationship Id="rId4" Type="http://schemas.openxmlformats.org/officeDocument/2006/relationships/hyperlink" Target="https://accounting.egi.eu/egi.php?Path=1.25" TargetMode="External"/><Relationship Id="rId9" Type="http://schemas.openxmlformats.org/officeDocument/2006/relationships/hyperlink" Target="https://accounting.egi.eu/egi.php?Path=1.51" TargetMode="External"/><Relationship Id="rId14" Type="http://schemas.openxmlformats.org/officeDocument/2006/relationships/hyperlink" Target="https://accounting.egi.eu/egi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/>
              <a:t>Updates on operations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(EGI.eu)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8722CCB-EEEF-4E1D-B9DE-F61C148D66E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24/04/2014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E8AEF2A-6F06-46E8-889F-F628AE088545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GOC DB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5040560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 err="1"/>
              <a:t>Current</a:t>
            </a:r>
            <a:r>
              <a:rPr lang="pl-PL" sz="1600" dirty="0"/>
              <a:t> </a:t>
            </a:r>
            <a:r>
              <a:rPr lang="pl-PL" sz="1600" dirty="0" err="1"/>
              <a:t>roles</a:t>
            </a:r>
            <a:r>
              <a:rPr lang="pl-PL" sz="1600" dirty="0"/>
              <a:t>:</a:t>
            </a:r>
          </a:p>
          <a:p>
            <a:r>
              <a:rPr lang="pl-PL" sz="1600" dirty="0">
                <a:hlinkClick r:id="rId2"/>
              </a:rPr>
              <a:t>https://wiki.egi.eu/wiki/GOCDB/Input_System_User_Documentation#Roles</a:t>
            </a:r>
            <a:r>
              <a:rPr lang="pl-PL" sz="1600" dirty="0"/>
              <a:t> </a:t>
            </a:r>
            <a:endParaRPr lang="pl-PL" sz="1600" b="1" dirty="0" smtClean="0"/>
          </a:p>
          <a:p>
            <a:endParaRPr lang="pl-PL" sz="1600" b="1" dirty="0"/>
          </a:p>
          <a:p>
            <a:r>
              <a:rPr lang="en-GB" sz="1600" b="1" dirty="0" smtClean="0"/>
              <a:t>At </a:t>
            </a:r>
            <a:r>
              <a:rPr lang="en-GB" sz="1600" b="1" dirty="0"/>
              <a:t>site level</a:t>
            </a:r>
            <a:r>
              <a:rPr lang="en-GB" sz="1600" dirty="0"/>
              <a:t> </a:t>
            </a:r>
          </a:p>
          <a:p>
            <a:pPr lvl="1"/>
            <a:r>
              <a:rPr lang="en-GB" sz="1400" i="1" dirty="0"/>
              <a:t>Site </a:t>
            </a:r>
            <a:r>
              <a:rPr lang="en-GB" sz="1400" i="1" dirty="0" smtClean="0"/>
              <a:t>Administrator</a:t>
            </a:r>
            <a:endParaRPr lang="en-GB" sz="1400" dirty="0"/>
          </a:p>
          <a:p>
            <a:pPr lvl="1"/>
            <a:r>
              <a:rPr lang="en-GB" sz="1400" i="1" dirty="0"/>
              <a:t>Site Security officer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Site </a:t>
            </a:r>
            <a:r>
              <a:rPr lang="en-GB" sz="1400" i="1" dirty="0"/>
              <a:t>Operations Deputy Manager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Site </a:t>
            </a:r>
            <a:r>
              <a:rPr lang="en-GB" sz="1400" i="1" dirty="0"/>
              <a:t>Operations Manager</a:t>
            </a:r>
            <a:r>
              <a:rPr lang="en-GB" sz="1400" dirty="0"/>
              <a:t> </a:t>
            </a:r>
            <a:endParaRPr lang="pl-PL" sz="1400" dirty="0" smtClean="0"/>
          </a:p>
          <a:p>
            <a:r>
              <a:rPr lang="en-GB" sz="1600" b="1" dirty="0" smtClean="0"/>
              <a:t>At </a:t>
            </a:r>
            <a:r>
              <a:rPr lang="en-GB" sz="1600" b="1" dirty="0"/>
              <a:t>regional level</a:t>
            </a:r>
            <a:r>
              <a:rPr lang="en-GB" sz="1600" dirty="0"/>
              <a:t> </a:t>
            </a:r>
          </a:p>
          <a:p>
            <a:pPr lvl="1"/>
            <a:r>
              <a:rPr lang="en-GB" sz="1400" i="1" dirty="0"/>
              <a:t>Regional First Line </a:t>
            </a:r>
            <a:r>
              <a:rPr lang="en-GB" sz="1400" i="1" dirty="0" smtClean="0"/>
              <a:t>Support</a:t>
            </a:r>
            <a:endParaRPr lang="en-GB" sz="1400" dirty="0"/>
          </a:p>
          <a:p>
            <a:pPr lvl="1"/>
            <a:r>
              <a:rPr lang="en-GB" sz="1400" i="1" dirty="0"/>
              <a:t>Regional Staff (</a:t>
            </a:r>
            <a:r>
              <a:rPr lang="en-GB" sz="1400" i="1" dirty="0" smtClean="0"/>
              <a:t>ROD</a:t>
            </a:r>
            <a:r>
              <a:rPr lang="pl-PL" sz="1400" i="1" dirty="0" smtClean="0"/>
              <a:t>)</a:t>
            </a:r>
          </a:p>
          <a:p>
            <a:pPr lvl="1"/>
            <a:r>
              <a:rPr lang="en-GB" sz="1400" i="1" dirty="0" smtClean="0"/>
              <a:t>NGI </a:t>
            </a:r>
            <a:r>
              <a:rPr lang="en-GB" sz="1400" i="1" dirty="0"/>
              <a:t>Security </a:t>
            </a:r>
            <a:r>
              <a:rPr lang="en-GB" sz="1400" i="1" dirty="0" smtClean="0"/>
              <a:t>officer</a:t>
            </a:r>
            <a:r>
              <a:rPr lang="en-GB" sz="1400" dirty="0" smtClean="0"/>
              <a:t> </a:t>
            </a:r>
            <a:endParaRPr lang="en-GB" sz="1400" dirty="0"/>
          </a:p>
          <a:p>
            <a:pPr lvl="1"/>
            <a:r>
              <a:rPr lang="en-GB" sz="1400" i="1" dirty="0"/>
              <a:t>NGI Operations Deputy Manager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NGI </a:t>
            </a:r>
            <a:r>
              <a:rPr lang="en-GB" sz="1400" i="1" dirty="0"/>
              <a:t>Operations Manager</a:t>
            </a:r>
            <a:r>
              <a:rPr lang="en-GB" sz="1400" dirty="0"/>
              <a:t> </a:t>
            </a:r>
            <a:endParaRPr lang="pl-PL" sz="1400" dirty="0" smtClean="0"/>
          </a:p>
          <a:p>
            <a:r>
              <a:rPr lang="en-GB" sz="1600" b="1" dirty="0" smtClean="0"/>
              <a:t>At </a:t>
            </a:r>
            <a:r>
              <a:rPr lang="en-GB" sz="1600" b="1" dirty="0"/>
              <a:t>project level</a:t>
            </a:r>
            <a:r>
              <a:rPr lang="en-GB" sz="1600" dirty="0"/>
              <a:t> </a:t>
            </a:r>
          </a:p>
          <a:p>
            <a:pPr lvl="1"/>
            <a:r>
              <a:rPr lang="en-GB" sz="1400" i="1" dirty="0"/>
              <a:t>COD staff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COD </a:t>
            </a:r>
            <a:r>
              <a:rPr lang="en-GB" sz="1400" i="1" dirty="0"/>
              <a:t>administrator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EGI </a:t>
            </a:r>
            <a:r>
              <a:rPr lang="en-GB" sz="1400" i="1" dirty="0"/>
              <a:t>CSIRT Officer</a:t>
            </a:r>
            <a:r>
              <a:rPr lang="en-GB" sz="1400" dirty="0"/>
              <a:t> </a:t>
            </a:r>
            <a:endParaRPr lang="pl-PL" sz="1400" dirty="0" smtClean="0"/>
          </a:p>
          <a:p>
            <a:pPr lvl="1"/>
            <a:r>
              <a:rPr lang="en-GB" sz="1400" i="1" dirty="0" smtClean="0"/>
              <a:t>Chief </a:t>
            </a:r>
            <a:r>
              <a:rPr lang="en-GB" sz="1400" i="1" dirty="0"/>
              <a:t>Operations Officer (COO</a:t>
            </a:r>
            <a:r>
              <a:rPr lang="en-GB" sz="1400" i="1" dirty="0" smtClean="0"/>
              <a:t>)</a:t>
            </a: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42398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GOC DB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 smtClean="0"/>
              <a:t>Name</a:t>
            </a:r>
            <a:r>
              <a:rPr lang="pl-PL" dirty="0" smtClean="0"/>
              <a:t>:</a:t>
            </a:r>
          </a:p>
          <a:p>
            <a:r>
              <a:rPr lang="en-GB" dirty="0" smtClean="0"/>
              <a:t>Site-Associate</a:t>
            </a:r>
            <a:endParaRPr lang="pl-PL" dirty="0" smtClean="0"/>
          </a:p>
          <a:p>
            <a:r>
              <a:rPr lang="pl-PL" dirty="0" smtClean="0"/>
              <a:t>Site-Monitor</a:t>
            </a:r>
          </a:p>
          <a:p>
            <a:r>
              <a:rPr lang="pl-PL" dirty="0" smtClean="0"/>
              <a:t>Site-</a:t>
            </a:r>
            <a:r>
              <a:rPr lang="pl-PL" dirty="0" err="1" smtClean="0"/>
              <a:t>Support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2655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Resource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>
                <a:latin typeface="Arial" charset="0"/>
                <a:cs typeface="Arial" charset="0"/>
              </a:rPr>
              <a:t>EGI Council endorsed efforts towards organizing Resource Allocation </a:t>
            </a:r>
            <a:r>
              <a:rPr lang="en-GB" altLang="en-US" dirty="0" smtClean="0">
                <a:latin typeface="Arial" charset="0"/>
                <a:cs typeface="Arial" charset="0"/>
              </a:rPr>
              <a:t>process </a:t>
            </a:r>
            <a:r>
              <a:rPr lang="en-GB" altLang="en-US" dirty="0">
                <a:latin typeface="Arial" charset="0"/>
                <a:cs typeface="Arial" charset="0"/>
              </a:rPr>
              <a:t>in EGI. </a:t>
            </a:r>
            <a:endParaRPr lang="pl-PL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l-PL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altLang="en-US" b="1" dirty="0" smtClean="0">
                <a:latin typeface="Arial" charset="0"/>
                <a:cs typeface="Arial" charset="0"/>
              </a:rPr>
              <a:t>The </a:t>
            </a:r>
            <a:r>
              <a:rPr lang="en-GB" altLang="en-US" b="1" dirty="0">
                <a:latin typeface="Arial" charset="0"/>
                <a:cs typeface="Arial" charset="0"/>
              </a:rPr>
              <a:t>goal is to build a communication channel between VO and Resource Providers </a:t>
            </a:r>
            <a:r>
              <a:rPr lang="en-GB" dirty="0" smtClean="0"/>
              <a:t>facilitate</a:t>
            </a:r>
            <a:r>
              <a:rPr lang="pl-PL" dirty="0" smtClean="0"/>
              <a:t> </a:t>
            </a:r>
            <a:r>
              <a:rPr lang="pl-PL" dirty="0" err="1" smtClean="0"/>
              <a:t>resource</a:t>
            </a:r>
            <a:r>
              <a:rPr lang="pl-PL" dirty="0" smtClean="0"/>
              <a:t>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  <a:endParaRPr lang="en-GB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CE200FC-A402-4F29-8786-FF57E2D76C16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24/04/2014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34E42C-E4DA-4D18-8B8A-3C946D77E533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Resource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75242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RA process is useful for </a:t>
            </a:r>
            <a:endParaRPr lang="pl-PL" dirty="0" smtClean="0"/>
          </a:p>
          <a:p>
            <a:r>
              <a:rPr lang="en-GB" sz="2800" b="1" dirty="0" smtClean="0"/>
              <a:t>the </a:t>
            </a:r>
            <a:r>
              <a:rPr lang="en-GB" sz="2800" b="1" dirty="0"/>
              <a:t>Customers </a:t>
            </a:r>
            <a:r>
              <a:rPr lang="en-GB" sz="2800" dirty="0"/>
              <a:t>(VO representatives, individual users) because in a multi-provider EGI environment they have a single point of contact to ask for a share on resources. </a:t>
            </a:r>
            <a:endParaRPr lang="pl-PL" sz="2800" dirty="0" smtClean="0"/>
          </a:p>
          <a:p>
            <a:endParaRPr lang="pl-PL" sz="2800" dirty="0" smtClean="0"/>
          </a:p>
          <a:p>
            <a:r>
              <a:rPr lang="pl-PL" sz="2800" b="1" dirty="0"/>
              <a:t>t</a:t>
            </a:r>
            <a:r>
              <a:rPr lang="pl-PL" sz="2800" b="1" dirty="0" smtClean="0"/>
              <a:t>he </a:t>
            </a:r>
            <a:r>
              <a:rPr lang="en-GB" sz="2800" b="1" dirty="0" smtClean="0"/>
              <a:t>Providers </a:t>
            </a:r>
            <a:r>
              <a:rPr lang="en-GB" sz="2800" dirty="0"/>
              <a:t>(Site Manager, NGI Manager) as it allows more effectively plan the use of resources and closer communication with Customers. </a:t>
            </a:r>
            <a:endParaRPr lang="en-US" alt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CE200FC-A402-4F29-8786-FF57E2D76C16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24/04/2014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34E42C-E4DA-4D18-8B8A-3C946D77E533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7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Resource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752429"/>
          </a:xfrm>
        </p:spPr>
        <p:txBody>
          <a:bodyPr/>
          <a:lstStyle/>
          <a:p>
            <a:pPr marL="0" indent="0">
              <a:buNone/>
            </a:pPr>
            <a:r>
              <a:rPr lang="pl-PL" altLang="en-US" dirty="0" smtClean="0">
                <a:latin typeface="Arial" charset="0"/>
                <a:cs typeface="Arial" charset="0"/>
              </a:rPr>
              <a:t>E</a:t>
            </a:r>
            <a:r>
              <a:rPr lang="en-GB" altLang="en-US" dirty="0" smtClean="0">
                <a:latin typeface="Arial" charset="0"/>
                <a:cs typeface="Arial" charset="0"/>
              </a:rPr>
              <a:t>GI </a:t>
            </a:r>
            <a:r>
              <a:rPr lang="en-GB" altLang="en-US" dirty="0">
                <a:latin typeface="Arial" charset="0"/>
                <a:cs typeface="Arial" charset="0"/>
              </a:rPr>
              <a:t>is </a:t>
            </a:r>
            <a:r>
              <a:rPr lang="en-GB" altLang="en-US" b="1" dirty="0">
                <a:latin typeface="Arial" charset="0"/>
                <a:cs typeface="Arial" charset="0"/>
              </a:rPr>
              <a:t>receiving requests </a:t>
            </a:r>
            <a:r>
              <a:rPr lang="en-GB" altLang="en-US" dirty="0">
                <a:latin typeface="Arial" charset="0"/>
                <a:cs typeface="Arial" charset="0"/>
              </a:rPr>
              <a:t>from the customers </a:t>
            </a:r>
            <a:r>
              <a:rPr lang="en-GB" altLang="en-US" b="1" dirty="0">
                <a:latin typeface="Arial" charset="0"/>
                <a:cs typeface="Arial" charset="0"/>
              </a:rPr>
              <a:t>through the RA </a:t>
            </a:r>
            <a:r>
              <a:rPr lang="en-GB" altLang="en-US" b="1" dirty="0" smtClean="0">
                <a:latin typeface="Arial" charset="0"/>
                <a:cs typeface="Arial" charset="0"/>
              </a:rPr>
              <a:t>tool</a:t>
            </a:r>
            <a:endParaRPr lang="pl-PL" altLang="en-US" b="1" dirty="0" smtClean="0">
              <a:latin typeface="Arial" charset="0"/>
              <a:cs typeface="Arial" charset="0"/>
            </a:endParaRPr>
          </a:p>
          <a:p>
            <a:r>
              <a:rPr lang="en-GB" altLang="en-US" dirty="0" smtClean="0">
                <a:latin typeface="Arial" charset="0"/>
                <a:cs typeface="Arial" charset="0"/>
                <a:hlinkClick r:id="rId3"/>
              </a:rPr>
              <a:t>https</a:t>
            </a:r>
            <a:r>
              <a:rPr lang="en-GB" altLang="en-US" dirty="0">
                <a:latin typeface="Arial" charset="0"/>
                <a:cs typeface="Arial" charset="0"/>
                <a:hlinkClick r:id="rId3"/>
              </a:rPr>
              <a:t>://</a:t>
            </a:r>
            <a:r>
              <a:rPr lang="en-GB" altLang="en-US" dirty="0" smtClean="0">
                <a:latin typeface="Arial" charset="0"/>
                <a:cs typeface="Arial" charset="0"/>
                <a:hlinkClick r:id="rId3"/>
              </a:rPr>
              <a:t>e-grant.egi.eu</a:t>
            </a:r>
            <a:endParaRPr lang="pl-PL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b="1" dirty="0"/>
              <a:t>Needed resources for </a:t>
            </a:r>
            <a:r>
              <a:rPr lang="en-GB" b="1" dirty="0" smtClean="0"/>
              <a:t>requests</a:t>
            </a:r>
            <a:r>
              <a:rPr lang="pl-PL" b="1" dirty="0" smtClean="0"/>
              <a:t>:</a:t>
            </a:r>
            <a:endParaRPr lang="pl-PL" altLang="en-US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sz="1800" b="1" dirty="0"/>
              <a:t>1. </a:t>
            </a:r>
            <a:r>
              <a:rPr lang="en-GB" sz="1800" b="1" dirty="0" err="1" smtClean="0"/>
              <a:t>eli</a:t>
            </a:r>
            <a:r>
              <a:rPr lang="en-GB" sz="1800" b="1" dirty="0" smtClean="0"/>
              <a:t>-beams </a:t>
            </a:r>
            <a:r>
              <a:rPr lang="en-GB" sz="1800" b="1" dirty="0"/>
              <a:t>VO </a:t>
            </a:r>
            <a:br>
              <a:rPr lang="en-GB" sz="1800" b="1" dirty="0"/>
            </a:br>
            <a:r>
              <a:rPr lang="en-GB" sz="1800" dirty="0"/>
              <a:t>- HEPSPEC-hours: 100 000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b="1" dirty="0"/>
              <a:t>2. </a:t>
            </a:r>
            <a:r>
              <a:rPr lang="en-GB" sz="1800" b="1" dirty="0" smtClean="0"/>
              <a:t>Biomed </a:t>
            </a:r>
            <a:r>
              <a:rPr lang="en-GB" sz="1800" b="1" dirty="0"/>
              <a:t>VO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- HEPSPEC-hours: 6 000 000 </a:t>
            </a:r>
            <a:br>
              <a:rPr lang="en-GB" sz="1800" dirty="0"/>
            </a:br>
            <a:r>
              <a:rPr lang="en-GB" sz="1800" dirty="0"/>
              <a:t>- TB of total storage capacity: 1 (in each supporting resource </a:t>
            </a:r>
            <a:r>
              <a:rPr lang="en-GB" sz="1800" dirty="0" err="1"/>
              <a:t>center</a:t>
            </a:r>
            <a:r>
              <a:rPr lang="en-GB" sz="1800" dirty="0"/>
              <a:t>)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b="1" dirty="0"/>
              <a:t>3. </a:t>
            </a:r>
            <a:r>
              <a:rPr lang="en-GB" sz="1800" b="1" dirty="0" err="1" smtClean="0"/>
              <a:t>Compchem</a:t>
            </a:r>
            <a:r>
              <a:rPr lang="en-GB" sz="1800" b="1" dirty="0" smtClean="0"/>
              <a:t> </a:t>
            </a:r>
            <a:r>
              <a:rPr lang="en-GB" sz="1800" b="1" dirty="0"/>
              <a:t>VO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- HEPSPEC-hours: 5 000 </a:t>
            </a:r>
            <a:br>
              <a:rPr lang="en-GB" sz="1800" dirty="0"/>
            </a:br>
            <a:r>
              <a:rPr lang="en-GB" sz="1800" dirty="0"/>
              <a:t>- TB of total storage capacity: 0,2 </a:t>
            </a:r>
            <a:endParaRPr lang="en-US" alt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CE200FC-A402-4F29-8786-FF57E2D76C16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24/04/2014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34E42C-E4DA-4D18-8B8A-3C946D77E533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4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smtClean="0">
                <a:latin typeface="Arial" charset="0"/>
                <a:cs typeface="Arial" charset="0"/>
              </a:rPr>
              <a:t>Resource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511256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Materials, </a:t>
            </a:r>
            <a:r>
              <a:rPr lang="pl-PL" dirty="0" err="1" smtClean="0"/>
              <a:t>trainings</a:t>
            </a:r>
            <a:r>
              <a:rPr lang="pl-PL" dirty="0" smtClean="0"/>
              <a:t>, </a:t>
            </a:r>
            <a:r>
              <a:rPr lang="pl-PL" dirty="0" err="1" smtClean="0"/>
              <a:t>support</a:t>
            </a:r>
            <a:r>
              <a:rPr lang="pl-PL" dirty="0" smtClean="0"/>
              <a:t>, </a:t>
            </a:r>
            <a:r>
              <a:rPr lang="pl-PL" dirty="0" err="1" smtClean="0"/>
              <a:t>etc</a:t>
            </a:r>
            <a:r>
              <a:rPr lang="pl-PL" dirty="0" smtClean="0"/>
              <a:t>:</a:t>
            </a:r>
          </a:p>
          <a:p>
            <a:r>
              <a:rPr lang="pl-PL" sz="2800" b="1" dirty="0" smtClean="0"/>
              <a:t>Wiki </a:t>
            </a:r>
            <a:r>
              <a:rPr lang="pl-PL" sz="2800" b="1" dirty="0" err="1" smtClean="0"/>
              <a:t>Page</a:t>
            </a:r>
            <a:endParaRPr lang="pl-PL" sz="2800" b="1" dirty="0" smtClean="0">
              <a:hlinkClick r:id="rId2"/>
            </a:endParaRPr>
          </a:p>
          <a:p>
            <a:pPr lvl="1"/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wiki.egi.eu/wiki/Resource_Allocation</a:t>
            </a:r>
            <a:r>
              <a:rPr lang="pl-PL" sz="2400" dirty="0" smtClean="0"/>
              <a:t> </a:t>
            </a:r>
          </a:p>
          <a:p>
            <a:r>
              <a:rPr lang="pl-PL" sz="2800" b="1" dirty="0" err="1" smtClean="0"/>
              <a:t>Tutorial</a:t>
            </a:r>
            <a:endParaRPr lang="pl-PL" sz="2800" b="1" dirty="0" smtClean="0"/>
          </a:p>
          <a:p>
            <a:pPr lvl="1"/>
            <a:r>
              <a:rPr lang="en-GB" sz="2400" dirty="0" smtClean="0"/>
              <a:t>Wednesday </a:t>
            </a:r>
            <a:r>
              <a:rPr lang="en-GB" sz="2400" dirty="0"/>
              <a:t>30.04.2014 at 10.00 </a:t>
            </a:r>
            <a:r>
              <a:rPr lang="en-GB" sz="2400" dirty="0" smtClean="0"/>
              <a:t>CEST</a:t>
            </a:r>
            <a:r>
              <a:rPr lang="pl-PL" sz="2400" dirty="0" smtClean="0"/>
              <a:t>) for </a:t>
            </a:r>
          </a:p>
          <a:p>
            <a:pPr lvl="2"/>
            <a:r>
              <a:rPr lang="pl-PL" sz="2000" dirty="0" smtClean="0"/>
              <a:t>NGI </a:t>
            </a:r>
            <a:r>
              <a:rPr lang="pl-PL" sz="2000" dirty="0" err="1" smtClean="0"/>
              <a:t>managers</a:t>
            </a:r>
            <a:endParaRPr lang="pl-PL" sz="2000" dirty="0"/>
          </a:p>
          <a:p>
            <a:pPr lvl="2"/>
            <a:r>
              <a:rPr lang="pl-PL" sz="2000" dirty="0" smtClean="0"/>
              <a:t>Resource Providers</a:t>
            </a:r>
          </a:p>
          <a:p>
            <a:r>
              <a:rPr lang="pl-PL" sz="2800" b="1" dirty="0" err="1" smtClean="0"/>
              <a:t>Support</a:t>
            </a:r>
            <a:r>
              <a:rPr lang="pl-PL" sz="2800" b="1" dirty="0" smtClean="0"/>
              <a:t>:</a:t>
            </a:r>
          </a:p>
          <a:p>
            <a:pPr lvl="1"/>
            <a:r>
              <a:rPr lang="pl-PL" sz="2400" dirty="0" smtClean="0"/>
              <a:t>GGUS SU: </a:t>
            </a:r>
            <a:r>
              <a:rPr lang="en-GB" sz="2400" dirty="0"/>
              <a:t>Resource </a:t>
            </a:r>
            <a:r>
              <a:rPr lang="en-GB" sz="2400" dirty="0" smtClean="0"/>
              <a:t>Allocation</a:t>
            </a:r>
            <a:r>
              <a:rPr lang="pl-PL" sz="2400" dirty="0" smtClean="0"/>
              <a:t> (</a:t>
            </a:r>
            <a:r>
              <a:rPr lang="pl-PL" sz="2400" dirty="0" err="1" smtClean="0"/>
              <a:t>soon</a:t>
            </a:r>
            <a:r>
              <a:rPr lang="pl-PL" sz="2400" dirty="0" smtClean="0"/>
              <a:t>)</a:t>
            </a:r>
          </a:p>
          <a:p>
            <a:pPr lvl="1"/>
            <a:r>
              <a:rPr lang="en-GB" sz="2400" dirty="0"/>
              <a:t>resource-allocation-support </a:t>
            </a:r>
            <a:r>
              <a:rPr lang="pl-PL" sz="2400" dirty="0" smtClean="0"/>
              <a:t>[</a:t>
            </a:r>
            <a:r>
              <a:rPr lang="en-GB" sz="2400" dirty="0" smtClean="0"/>
              <a:t>at</a:t>
            </a:r>
            <a:r>
              <a:rPr lang="pl-PL" sz="2400" dirty="0" smtClean="0"/>
              <a:t>]</a:t>
            </a:r>
            <a:r>
              <a:rPr lang="en-GB" sz="2400" dirty="0" smtClean="0"/>
              <a:t> mailman.egi.eu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90871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smtClean="0">
                <a:latin typeface="Arial" charset="0"/>
                <a:cs typeface="Arial" charset="0"/>
              </a:rPr>
              <a:t>Resource </a:t>
            </a:r>
            <a:r>
              <a:rPr lang="pl-PL" altLang="en-US" dirty="0" err="1" smtClean="0">
                <a:latin typeface="Arial" charset="0"/>
                <a:cs typeface="Arial" charset="0"/>
              </a:rPr>
              <a:t>Allocation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Ongoing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:</a:t>
            </a:r>
          </a:p>
          <a:p>
            <a:pPr lvl="1"/>
            <a:r>
              <a:rPr lang="pl-PL" dirty="0" err="1" smtClean="0"/>
              <a:t>enabling</a:t>
            </a:r>
            <a:r>
              <a:rPr lang="pl-PL" dirty="0" smtClean="0"/>
              <a:t> </a:t>
            </a:r>
            <a:r>
              <a:rPr lang="pl-PL" dirty="0" err="1" smtClean="0"/>
              <a:t>Cloud</a:t>
            </a:r>
            <a:r>
              <a:rPr lang="pl-PL" dirty="0" smtClean="0"/>
              <a:t> </a:t>
            </a:r>
            <a:r>
              <a:rPr lang="pl-PL" dirty="0" err="1" smtClean="0"/>
              <a:t>pools</a:t>
            </a:r>
            <a:endParaRPr lang="pl-PL" dirty="0" smtClean="0"/>
          </a:p>
          <a:p>
            <a:pPr lvl="1"/>
            <a:r>
              <a:rPr lang="pl-PL" dirty="0" err="1"/>
              <a:t>t</a:t>
            </a:r>
            <a:r>
              <a:rPr lang="pl-PL" dirty="0" err="1" smtClean="0"/>
              <a:t>utorial</a:t>
            </a:r>
            <a:r>
              <a:rPr lang="pl-PL" dirty="0" smtClean="0"/>
              <a:t> </a:t>
            </a:r>
            <a:r>
              <a:rPr lang="pl-PL" dirty="0" err="1" smtClean="0"/>
              <a:t>videos</a:t>
            </a:r>
            <a:endParaRPr lang="pl-PL" dirty="0" smtClean="0"/>
          </a:p>
          <a:p>
            <a:pPr lvl="1"/>
            <a:r>
              <a:rPr lang="pl-PL" dirty="0"/>
              <a:t>Bi-</a:t>
            </a:r>
            <a:r>
              <a:rPr lang="pl-PL" dirty="0" err="1"/>
              <a:t>weekly</a:t>
            </a:r>
            <a:r>
              <a:rPr lang="pl-PL" dirty="0"/>
              <a:t> broadcast to </a:t>
            </a:r>
            <a:r>
              <a:rPr lang="pl-PL" dirty="0" err="1"/>
              <a:t>sites</a:t>
            </a:r>
            <a:endParaRPr lang="pl-PL" dirty="0"/>
          </a:p>
          <a:p>
            <a:pPr lvl="1"/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52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Q</a:t>
            </a:r>
            <a:r>
              <a:rPr lang="en-GB" dirty="0" err="1" smtClean="0"/>
              <a:t>uarterly</a:t>
            </a:r>
            <a:r>
              <a:rPr lang="en-GB" dirty="0" smtClean="0"/>
              <a:t>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/>
          <a:lstStyle/>
          <a:p>
            <a:r>
              <a:rPr lang="pl-PL" dirty="0" smtClean="0"/>
              <a:t>QR16 </a:t>
            </a:r>
            <a:r>
              <a:rPr lang="pl-PL" dirty="0" err="1" smtClean="0"/>
              <a:t>deadline</a:t>
            </a:r>
            <a:r>
              <a:rPr lang="pl-PL" dirty="0" smtClean="0"/>
              <a:t>: </a:t>
            </a:r>
            <a:r>
              <a:rPr lang="pl-PL" b="1" dirty="0" smtClean="0"/>
              <a:t>1 May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wiki.egi.eu/wiki/NGI_QR_Reports</a:t>
            </a:r>
            <a:endParaRPr lang="pl-PL" dirty="0" smtClean="0"/>
          </a:p>
          <a:p>
            <a:pPr lvl="1"/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wiki.egi.eu/wiki/SA1_Task_QR_Reports</a:t>
            </a:r>
            <a:endParaRPr lang="pl-PL" dirty="0" smtClean="0"/>
          </a:p>
          <a:p>
            <a:pPr lvl="1"/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wiki.egi.eu/wiki/NGI_QR_US_Reports</a:t>
            </a:r>
            <a:endParaRPr lang="pl-PL" dirty="0" smtClean="0"/>
          </a:p>
          <a:p>
            <a:pPr lvl="1"/>
            <a:r>
              <a:rPr lang="pl-PL" dirty="0">
                <a:hlinkClick r:id="rId5"/>
              </a:rPr>
              <a:t>http://metrics.egi.eu</a:t>
            </a:r>
            <a:r>
              <a:rPr lang="pl-PL" dirty="0" smtClean="0">
                <a:hlinkClick r:id="rId5"/>
              </a:rPr>
              <a:t>/</a:t>
            </a:r>
            <a:r>
              <a:rPr lang="pl-PL" dirty="0" smtClean="0"/>
              <a:t> </a:t>
            </a:r>
          </a:p>
          <a:p>
            <a:r>
              <a:rPr lang="pl-PL" dirty="0" smtClean="0"/>
              <a:t>PY5</a:t>
            </a:r>
          </a:p>
          <a:p>
            <a:pPr lvl="1"/>
            <a:r>
              <a:rPr lang="pl-PL" dirty="0">
                <a:hlinkClick r:id="rId5"/>
              </a:rPr>
              <a:t>http://metrics.egi.eu</a:t>
            </a:r>
            <a:r>
              <a:rPr lang="pl-PL" dirty="0" smtClean="0">
                <a:hlinkClick r:id="rId5"/>
              </a:rPr>
              <a:t>/</a:t>
            </a:r>
            <a:r>
              <a:rPr lang="pl-PL" dirty="0" smtClean="0"/>
              <a:t> </a:t>
            </a:r>
          </a:p>
          <a:p>
            <a:pPr lvl="1"/>
            <a:endParaRPr lang="pl-PL" dirty="0" smtClean="0"/>
          </a:p>
          <a:p>
            <a:pPr lvl="1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3416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Accounting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02693"/>
              </p:ext>
            </p:extLst>
          </p:nvPr>
        </p:nvGraphicFramePr>
        <p:xfrm>
          <a:off x="395536" y="1988839"/>
          <a:ext cx="8496943" cy="4382400"/>
        </p:xfrm>
        <a:graphic>
          <a:graphicData uri="http://schemas.openxmlformats.org/drawingml/2006/table">
            <a:tbl>
              <a:tblPr/>
              <a:tblGrid>
                <a:gridCol w="1611492"/>
                <a:gridCol w="6885451"/>
              </a:tblGrid>
              <a:tr h="487536">
                <a:tc>
                  <a:txBody>
                    <a:bodyPr/>
                    <a:lstStyle/>
                    <a:p>
                      <a:r>
                        <a:rPr lang="en-GB" sz="1500">
                          <a:hlinkClick r:id="rId2"/>
                        </a:rPr>
                        <a:t>AfricaArabia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500"/>
                        <a:t>DZ-01-ARN, MA-01-CNRST, ZA-CHPC, ZA-MERAKA, ZA-UCT-ICTS, ZA-UFS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7536">
                <a:tc>
                  <a:txBody>
                    <a:bodyPr/>
                    <a:lstStyle/>
                    <a:p>
                      <a:r>
                        <a:rPr lang="en-GB" sz="1500">
                          <a:hlinkClick r:id="rId3"/>
                        </a:rPr>
                        <a:t>AsiaPacific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IR-IPM-HEP, JP-KEK-CRC-02, MY-USM-GCL, PK-CIIT, TW-EMI-PPS, TW-NTU-HEP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7536">
                <a:tc>
                  <a:txBody>
                    <a:bodyPr/>
                    <a:lstStyle/>
                    <a:p>
                      <a:r>
                        <a:rPr lang="en-GB" sz="1500">
                          <a:hlinkClick r:id="rId4"/>
                        </a:rPr>
                        <a:t>NGI_DE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mainzgrid, UNI-BONN, UNI-SIEGEN-HEP, wuppertalprod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7536">
                <a:tc>
                  <a:txBody>
                    <a:bodyPr/>
                    <a:lstStyle/>
                    <a:p>
                      <a:r>
                        <a:rPr lang="en-GB" sz="1500">
                          <a:hlinkClick r:id="rId5"/>
                        </a:rPr>
                        <a:t>NGI_FI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CSC, FI_AA, FI_Aalto, FI_Helsinki, FI_JYU, FI_LUT, FI_Oulu, FI_TUT, FI_UEF, FI_UTU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6"/>
                        </a:rPr>
                        <a:t>NGI_IBERGRID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BIFI, CIEMAT-TIC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7"/>
                        </a:rPr>
                        <a:t>NGI_IL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HRL_KZ, IL_COMP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8"/>
                        </a:rPr>
                        <a:t>NGI_ME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MREN-01-CIS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9"/>
                        </a:rPr>
                        <a:t>NGI_NDGF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EENet, IMCSUL, RTUETF, UNICPH-NBI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10"/>
                        </a:rPr>
                        <a:t>NGI_RO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RO-01-ICI, RO-09-UTCN, RO-13-ISS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11"/>
                        </a:rPr>
                        <a:t>NGI_UA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UA-IRE, UA_ICMP_ARC, UA_ICYB_ARC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12"/>
                        </a:rPr>
                        <a:t>ROC_Canada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CA-ALBERTA-WESTGRID-T2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8290">
                <a:tc>
                  <a:txBody>
                    <a:bodyPr/>
                    <a:lstStyle/>
                    <a:p>
                      <a:r>
                        <a:rPr lang="en-GB" sz="1500">
                          <a:hlinkClick r:id="rId13"/>
                        </a:rPr>
                        <a:t>ROC_LA</a:t>
                      </a:r>
                      <a:endParaRPr lang="en-GB" sz="1500"/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ATLAND</a:t>
                      </a:r>
                    </a:p>
                  </a:txBody>
                  <a:tcPr marL="75433" marR="75433" marT="37716" marB="377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26876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</a:t>
            </a:r>
            <a:r>
              <a:rPr lang="en-GB" dirty="0" err="1" smtClean="0"/>
              <a:t>ites</a:t>
            </a:r>
            <a:r>
              <a:rPr lang="en-GB" dirty="0" smtClean="0"/>
              <a:t> NOT publishing accounting data in the last 3 months</a:t>
            </a:r>
            <a:endParaRPr lang="pl-PL" dirty="0" smtClean="0"/>
          </a:p>
          <a:p>
            <a:r>
              <a:rPr lang="pl-PL" dirty="0" smtClean="0"/>
              <a:t>- </a:t>
            </a:r>
            <a:r>
              <a:rPr lang="pl-PL" dirty="0" smtClean="0">
                <a:hlinkClick r:id="rId14"/>
              </a:rPr>
              <a:t>https://accounting.egi.eu/egi.php</a:t>
            </a:r>
            <a:r>
              <a:rPr lang="pl-PL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74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GOC DB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ROC Russia to add to GOC DB a new role: </a:t>
            </a:r>
            <a:endParaRPr lang="pl-PL" dirty="0" smtClean="0"/>
          </a:p>
          <a:p>
            <a:pPr lvl="1"/>
            <a:r>
              <a:rPr lang="en-GB" dirty="0" smtClean="0"/>
              <a:t>Site-support</a:t>
            </a:r>
            <a:r>
              <a:rPr lang="pl-PL" dirty="0" smtClean="0"/>
              <a:t> </a:t>
            </a:r>
            <a:r>
              <a:rPr lang="en-GB" dirty="0" smtClean="0"/>
              <a:t>with </a:t>
            </a:r>
            <a:r>
              <a:rPr lang="en-GB" b="1" dirty="0"/>
              <a:t>no GOC DB site/service edit permissions</a:t>
            </a:r>
            <a:r>
              <a:rPr lang="en-GB" dirty="0"/>
              <a:t> and simply needs to exist </a:t>
            </a:r>
            <a:r>
              <a:rPr lang="pl-PL" dirty="0" smtClean="0"/>
              <a:t>to </a:t>
            </a:r>
            <a:r>
              <a:rPr lang="en-GB" dirty="0" smtClean="0"/>
              <a:t>associated </a:t>
            </a:r>
            <a:r>
              <a:rPr lang="pl-PL" dirty="0" smtClean="0"/>
              <a:t>a person </a:t>
            </a:r>
            <a:r>
              <a:rPr lang="en-GB" dirty="0" smtClean="0"/>
              <a:t>with </a:t>
            </a:r>
            <a:r>
              <a:rPr lang="en-GB" dirty="0"/>
              <a:t>a particular site</a:t>
            </a:r>
            <a:r>
              <a:rPr lang="en-GB" dirty="0" smtClean="0"/>
              <a:t>.</a:t>
            </a:r>
            <a:endParaRPr lang="pl-PL" dirty="0" smtClean="0"/>
          </a:p>
          <a:p>
            <a:r>
              <a:rPr lang="pl-PL" dirty="0" err="1" smtClean="0"/>
              <a:t>Reason</a:t>
            </a:r>
            <a:r>
              <a:rPr lang="pl-PL" dirty="0" smtClean="0"/>
              <a:t>:</a:t>
            </a:r>
            <a:endParaRPr lang="pl-PL" b="1" dirty="0" smtClean="0"/>
          </a:p>
          <a:p>
            <a:pPr lvl="1"/>
            <a:r>
              <a:rPr lang="pl-PL" dirty="0" err="1" smtClean="0"/>
              <a:t>Having</a:t>
            </a:r>
            <a:r>
              <a:rPr lang="pl-PL" dirty="0" smtClean="0"/>
              <a:t> </a:t>
            </a:r>
            <a:r>
              <a:rPr lang="en-GB" dirty="0" smtClean="0"/>
              <a:t>supporting staff</a:t>
            </a:r>
            <a:r>
              <a:rPr lang="pl-PL" dirty="0" smtClean="0"/>
              <a:t> </a:t>
            </a:r>
            <a:r>
              <a:rPr lang="en-GB" dirty="0" smtClean="0"/>
              <a:t>for </a:t>
            </a:r>
            <a:r>
              <a:rPr lang="en-GB" dirty="0"/>
              <a:t>sites who can access tools like </a:t>
            </a:r>
            <a:r>
              <a:rPr lang="en-GB" dirty="0" err="1"/>
              <a:t>Nagios</a:t>
            </a:r>
            <a:r>
              <a:rPr lang="en-GB" dirty="0"/>
              <a:t> but cannot modify entries in GOC DB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2044917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60</TotalTime>
  <Words>451</Words>
  <Application>Microsoft Office PowerPoint</Application>
  <PresentationFormat>On-screen Show (4:3)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SimSun</vt:lpstr>
      <vt:lpstr>EGI-InSPIRE-Slide-Template_v4</vt:lpstr>
      <vt:lpstr>Updates on operations</vt:lpstr>
      <vt:lpstr>Resource Allocation</vt:lpstr>
      <vt:lpstr>Resource Allocation</vt:lpstr>
      <vt:lpstr>Resource Allocation</vt:lpstr>
      <vt:lpstr>Resource Allocation</vt:lpstr>
      <vt:lpstr>Resource Allocation</vt:lpstr>
      <vt:lpstr>Quarterly reports</vt:lpstr>
      <vt:lpstr>Accounting</vt:lpstr>
      <vt:lpstr>New GOC DB role</vt:lpstr>
      <vt:lpstr>New GOC DB role</vt:lpstr>
      <vt:lpstr>New GOC DB role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operations</dc:title>
  <dc:creator>Krakowian</dc:creator>
  <cp:lastModifiedBy>Krakowian</cp:lastModifiedBy>
  <cp:revision>20</cp:revision>
  <dcterms:created xsi:type="dcterms:W3CDTF">2014-04-24T06:04:34Z</dcterms:created>
  <dcterms:modified xsi:type="dcterms:W3CDTF">2014-04-24T07:05:03Z</dcterms:modified>
</cp:coreProperties>
</file>