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259" r:id="rId3"/>
    <p:sldId id="256" r:id="rId4"/>
    <p:sldId id="270" r:id="rId5"/>
    <p:sldId id="257" r:id="rId6"/>
    <p:sldId id="271" r:id="rId7"/>
    <p:sldId id="269" r:id="rId8"/>
    <p:sldId id="272" r:id="rId9"/>
    <p:sldId id="258" r:id="rId10"/>
    <p:sldId id="267" r:id="rId11"/>
    <p:sldId id="273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5689CA"/>
    <a:srgbClr val="BAD5FB"/>
    <a:srgbClr val="FFFF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94660"/>
  </p:normalViewPr>
  <p:slideViewPr>
    <p:cSldViewPr>
      <p:cViewPr>
        <p:scale>
          <a:sx n="100" d="100"/>
          <a:sy n="100" d="100"/>
        </p:scale>
        <p:origin x="-114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BF7DFE46-C06D-4B5F-A5E6-6A4ABD995803}" type="datetimeFigureOut">
              <a:rPr lang="en-US"/>
              <a:pPr>
                <a:defRPr/>
              </a:pPr>
              <a:t>11/3/2010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D07B6826-7E2B-4156-94EB-5D308C000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6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D801D0-992C-4BD2-91FF-007CFC1BB0CC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D801D0-992C-4BD2-91FF-007CFC1BB0CC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8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9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2E15F-6120-46D1-99C0-3C1B5FD5B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9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9FF1-00CD-4479-ADC5-4976D9B9A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6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9BDF-7087-47D6-BE35-89E67E2C7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DC99-509D-4929-A7C1-8F4448814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518C-14B3-4C8C-9EEF-3E078F731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D940-A508-486E-B8FA-736912B30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A090-D787-4930-B010-AA445E8E7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4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70F4-6D04-495C-AFBB-5A9D4136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3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A46F-05FF-4F3C-8A17-8E6DF720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264D-DD6C-4B4D-9AC3-29A48FC0E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2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911F-B53B-4089-BBA7-57DD1A3EA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9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0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7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0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CA23-97F0-4CE9-9710-AB51948C8F9F}" type="datetimeFigureOut">
              <a:rPr lang="en-GB" smtClean="0"/>
              <a:t>03/11/2010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E35A9D7-83F3-47DB-8A49-AD45FB924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E-</a:t>
            </a:r>
            <a:r>
              <a:rPr lang="en-US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ScienceTalk</a:t>
            </a: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 PMB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E-</a:t>
            </a:r>
            <a:r>
              <a:rPr lang="en-US" dirty="0" err="1" smtClean="0">
                <a:ea typeface="ＭＳ Ｐゴシック" pitchFamily="34" charset="-128"/>
              </a:rPr>
              <a:t>ScienceTalk</a:t>
            </a:r>
            <a:r>
              <a:rPr lang="en-US" dirty="0" smtClean="0">
                <a:ea typeface="ＭＳ Ｐゴシック" pitchFamily="34" charset="-128"/>
              </a:rPr>
              <a:t> PMB Meeting Q2</a:t>
            </a:r>
          </a:p>
          <a:p>
            <a:pPr marL="0" indent="0" algn="ctr" eaLnBrk="1" hangingPunct="1">
              <a:buNone/>
            </a:pPr>
            <a:r>
              <a:rPr lang="en-US" i="1" dirty="0">
                <a:ea typeface="ＭＳ Ｐゴシック" pitchFamily="34" charset="-128"/>
              </a:rPr>
              <a:t>4</a:t>
            </a:r>
            <a:r>
              <a:rPr lang="en-US" i="1" dirty="0" smtClean="0">
                <a:ea typeface="ＭＳ Ｐゴシック" pitchFamily="34" charset="-128"/>
              </a:rPr>
              <a:t> November 2010</a:t>
            </a:r>
          </a:p>
          <a:p>
            <a:pPr marL="0" indent="0" algn="ctr" eaLnBrk="1" hangingPunct="1">
              <a:buNone/>
            </a:pPr>
            <a:r>
              <a:rPr lang="en-US" i="1" dirty="0" smtClean="0">
                <a:ea typeface="ＭＳ Ｐゴシック" pitchFamily="34" charset="-128"/>
              </a:rPr>
              <a:t>CERN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Pre-financing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9" y="1475585"/>
            <a:ext cx="8423239" cy="40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21"/>
          <p:cNvSpPr>
            <a:spLocks noGrp="1" noChangeArrowheads="1"/>
          </p:cNvSpPr>
          <p:nvPr>
            <p:ph type="title"/>
          </p:nvPr>
        </p:nvSpPr>
        <p:spPr>
          <a:xfrm>
            <a:off x="8858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Deliverables and </a:t>
            </a:r>
            <a:b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milestones tracking</a:t>
            </a:r>
          </a:p>
        </p:txBody>
      </p:sp>
      <p:sp>
        <p:nvSpPr>
          <p:cNvPr id="8195" name="Rectangle 6039"/>
          <p:cNvSpPr>
            <a:spLocks noChangeArrowheads="1"/>
          </p:cNvSpPr>
          <p:nvPr/>
        </p:nvSpPr>
        <p:spPr bwMode="auto">
          <a:xfrm>
            <a:off x="457200" y="57150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6040"/>
          <p:cNvSpPr>
            <a:spLocks noChangeArrowheads="1"/>
          </p:cNvSpPr>
          <p:nvPr/>
        </p:nvSpPr>
        <p:spPr bwMode="auto">
          <a:xfrm>
            <a:off x="457200" y="6019800"/>
            <a:ext cx="228600" cy="228600"/>
          </a:xfrm>
          <a:prstGeom prst="rect">
            <a:avLst/>
          </a:prstGeom>
          <a:solidFill>
            <a:srgbClr val="5689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6041"/>
          <p:cNvSpPr txBox="1">
            <a:spLocks noChangeArrowheads="1"/>
          </p:cNvSpPr>
          <p:nvPr/>
        </p:nvSpPr>
        <p:spPr bwMode="auto">
          <a:xfrm>
            <a:off x="762000" y="5638800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8198" name="Text Box 6042"/>
          <p:cNvSpPr txBox="1">
            <a:spLocks noChangeArrowheads="1"/>
          </p:cNvSpPr>
          <p:nvPr/>
        </p:nvSpPr>
        <p:spPr bwMode="auto">
          <a:xfrm>
            <a:off x="762000" y="59436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In preparation</a:t>
            </a:r>
          </a:p>
        </p:txBody>
      </p:sp>
      <p:sp>
        <p:nvSpPr>
          <p:cNvPr id="8199" name="Rectangle 6043"/>
          <p:cNvSpPr>
            <a:spLocks noChangeArrowheads="1"/>
          </p:cNvSpPr>
          <p:nvPr/>
        </p:nvSpPr>
        <p:spPr bwMode="auto">
          <a:xfrm>
            <a:off x="457200" y="632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6044"/>
          <p:cNvSpPr txBox="1">
            <a:spLocks noChangeArrowheads="1"/>
          </p:cNvSpPr>
          <p:nvPr/>
        </p:nvSpPr>
        <p:spPr bwMode="auto">
          <a:xfrm>
            <a:off x="762000" y="62484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Overdue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037632"/>
              </p:ext>
            </p:extLst>
          </p:nvPr>
        </p:nvGraphicFramePr>
        <p:xfrm>
          <a:off x="1828800" y="1600200"/>
          <a:ext cx="5470523" cy="4086368"/>
        </p:xfrm>
        <a:graphic>
          <a:graphicData uri="http://schemas.openxmlformats.org/drawingml/2006/table">
            <a:tbl>
              <a:tblPr/>
              <a:tblGrid>
                <a:gridCol w="668001"/>
                <a:gridCol w="404849"/>
                <a:gridCol w="404849"/>
                <a:gridCol w="404849"/>
                <a:gridCol w="484132"/>
                <a:gridCol w="414408"/>
                <a:gridCol w="414408"/>
                <a:gridCol w="357055"/>
                <a:gridCol w="404849"/>
                <a:gridCol w="303637"/>
                <a:gridCol w="404849"/>
                <a:gridCol w="404849"/>
                <a:gridCol w="399788"/>
              </a:tblGrid>
              <a:tr h="1752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</a:rPr>
                        <a:t>Months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Times New Roman"/>
                          <a:ea typeface="Times New Roman"/>
                        </a:rPr>
                        <a:t>WP1</a:t>
                      </a:r>
                      <a:br>
                        <a:rPr lang="en-GB" sz="800" b="1">
                          <a:latin typeface="Times New Roman"/>
                          <a:ea typeface="Times New Roman"/>
                        </a:rPr>
                      </a:br>
                      <a:r>
                        <a:rPr lang="en-GB" sz="800" b="1">
                          <a:latin typeface="Times New Roman"/>
                          <a:ea typeface="Times New Roman"/>
                        </a:rPr>
                        <a:t>Policy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7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T1.1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Policy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D1.2.1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D1.1</a:t>
                      </a:r>
                      <a:br>
                        <a:rPr lang="en-GB" sz="700">
                          <a:latin typeface="Times New Roman"/>
                          <a:ea typeface="Times New Roman"/>
                        </a:rPr>
                      </a:b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D1.2.2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D1.2.3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D1.2.4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T1.2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Impact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D1.3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</a:rPr>
                        <a:t>T1.3</a:t>
                      </a:r>
                      <a:br>
                        <a:rPr lang="fr-FR" sz="800">
                          <a:latin typeface="Times New Roman"/>
                          <a:ea typeface="Times New Roman"/>
                        </a:rPr>
                      </a:br>
                      <a:r>
                        <a:rPr lang="fr-FR" sz="800">
                          <a:latin typeface="Times New Roman"/>
                          <a:ea typeface="Times New Roman"/>
                        </a:rPr>
                        <a:t>Events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dirty="0">
                          <a:latin typeface="Times New Roman"/>
                          <a:ea typeface="Times New Roman"/>
                        </a:rPr>
                        <a:t>MS1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8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/>
                          <a:ea typeface="Times New Roman"/>
                        </a:rPr>
                        <a:t>WP2</a:t>
                      </a:r>
                      <a:br>
                        <a:rPr lang="fr-FR" sz="800" b="1">
                          <a:latin typeface="Times New Roman"/>
                          <a:ea typeface="Times New Roman"/>
                        </a:rPr>
                      </a:br>
                      <a:r>
                        <a:rPr lang="fr-FR" sz="800" b="1">
                          <a:latin typeface="Times New Roman"/>
                          <a:ea typeface="Times New Roman"/>
                        </a:rPr>
                        <a:t>GridCafé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/>
                          <a:ea typeface="Times New Roman"/>
                        </a:rPr>
                        <a:t>T2.1</a:t>
                      </a:r>
                      <a:br>
                        <a:rPr lang="fr-FR" sz="800">
                          <a:latin typeface="Times New Roman"/>
                          <a:ea typeface="Times New Roman"/>
                        </a:rPr>
                      </a:br>
                      <a:r>
                        <a:rPr lang="fr-FR" sz="800">
                          <a:latin typeface="Times New Roman"/>
                          <a:ea typeface="Times New Roman"/>
                        </a:rPr>
                        <a:t>GridCafé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T2.2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GridGuide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D2.1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T2.3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GridCast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Times New Roman"/>
                          <a:ea typeface="Times New Roman"/>
                        </a:rPr>
                        <a:t>WP3</a:t>
                      </a:r>
                      <a:br>
                        <a:rPr lang="en-GB" sz="800" b="1">
                          <a:latin typeface="Times New Roman"/>
                          <a:ea typeface="Times New Roman"/>
                        </a:rPr>
                      </a:br>
                      <a:r>
                        <a:rPr lang="en-GB" sz="800" b="1">
                          <a:latin typeface="Times New Roman"/>
                          <a:ea typeface="Times New Roman"/>
                        </a:rPr>
                        <a:t>iSGTW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T3.1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Weekly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D3.1</a:t>
                      </a:r>
                      <a:br>
                        <a:rPr lang="en-GB" sz="700" dirty="0">
                          <a:latin typeface="Times New Roman"/>
                          <a:ea typeface="Times New Roman"/>
                        </a:rPr>
                      </a:b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cont.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D3.2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D3.4.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T3.2</a:t>
                      </a:r>
                      <a:br>
                        <a:rPr lang="en-GB" sz="800">
                          <a:latin typeface="Times New Roman"/>
                          <a:ea typeface="Times New Roman"/>
                        </a:rPr>
                      </a:br>
                      <a:r>
                        <a:rPr lang="en-GB" sz="800">
                          <a:latin typeface="Times New Roman"/>
                          <a:ea typeface="Times New Roman"/>
                        </a:rPr>
                        <a:t>New media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D3.3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Times New Roman"/>
                          <a:ea typeface="Times New Roman"/>
                        </a:rPr>
                        <a:t>WP4 Mgmt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</a:rPr>
                        <a:t>T4.1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D4.1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D4.2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MS11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D4.3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latin typeface="Times New Roman"/>
                          <a:ea typeface="Times New Roman"/>
                        </a:rPr>
                        <a:t>MS12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WP1: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Grid policy outreach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5334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6600"/>
                </a:solidFill>
              </a:rPr>
              <a:t>Progress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New template developed for </a:t>
            </a:r>
            <a:r>
              <a:rPr lang="en-US" sz="1600" dirty="0" err="1" smtClean="0">
                <a:solidFill>
                  <a:schemeClr val="tx1"/>
                </a:solidFill>
              </a:rPr>
              <a:t>GridBriefings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GridBriefing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on </a:t>
            </a:r>
            <a:r>
              <a:rPr lang="en-US" sz="1600" dirty="0" smtClean="0">
                <a:solidFill>
                  <a:schemeClr val="tx1"/>
                </a:solidFill>
              </a:rPr>
              <a:t>e-Infrastructure Landscape launched at in 8</a:t>
            </a:r>
            <a:r>
              <a:rPr lang="en-US" sz="1600" baseline="30000" dirty="0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e-Infrastructure </a:t>
            </a:r>
            <a:r>
              <a:rPr lang="en-US" sz="1600" dirty="0" err="1" smtClean="0">
                <a:solidFill>
                  <a:schemeClr val="tx1"/>
                </a:solidFill>
              </a:rPr>
              <a:t>Concertation</a:t>
            </a:r>
            <a:r>
              <a:rPr lang="en-US" sz="1600" dirty="0" smtClean="0">
                <a:solidFill>
                  <a:schemeClr val="tx1"/>
                </a:solidFill>
              </a:rPr>
              <a:t> Meeting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Second </a:t>
            </a:r>
            <a:r>
              <a:rPr lang="en-US" sz="1600" dirty="0" err="1">
                <a:solidFill>
                  <a:schemeClr val="tx1"/>
                </a:solidFill>
              </a:rPr>
              <a:t>GridBriefing</a:t>
            </a:r>
            <a:r>
              <a:rPr lang="en-US" sz="1600" dirty="0">
                <a:solidFill>
                  <a:schemeClr val="tx1"/>
                </a:solidFill>
              </a:rPr>
              <a:t> annual </a:t>
            </a:r>
            <a:r>
              <a:rPr lang="en-US" sz="1600" dirty="0" smtClean="0">
                <a:solidFill>
                  <a:schemeClr val="tx1"/>
                </a:solidFill>
              </a:rPr>
              <a:t>report circulated </a:t>
            </a:r>
            <a:r>
              <a:rPr lang="en-US" sz="1600" dirty="0">
                <a:solidFill>
                  <a:schemeClr val="tx1"/>
                </a:solidFill>
              </a:rPr>
              <a:t>at events attended by e-</a:t>
            </a:r>
            <a:r>
              <a:rPr lang="en-US" sz="1600" dirty="0" err="1">
                <a:solidFill>
                  <a:schemeClr val="tx1"/>
                </a:solidFill>
              </a:rPr>
              <a:t>ScienceTalk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EGITF2010, ICT2010, e-</a:t>
            </a:r>
            <a:r>
              <a:rPr lang="en-US" sz="1600" dirty="0" err="1">
                <a:solidFill>
                  <a:schemeClr val="tx1"/>
                </a:solidFill>
              </a:rPr>
              <a:t>Concertation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eChallenges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Policy advisory </a:t>
            </a:r>
            <a:r>
              <a:rPr lang="en-US" sz="1600" dirty="0">
                <a:solidFill>
                  <a:schemeClr val="tx1"/>
                </a:solidFill>
              </a:rPr>
              <a:t>group </a:t>
            </a:r>
            <a:r>
              <a:rPr lang="en-US" sz="1600" dirty="0" smtClean="0">
                <a:solidFill>
                  <a:schemeClr val="tx1"/>
                </a:solidFill>
              </a:rPr>
              <a:t>for e-</a:t>
            </a:r>
            <a:r>
              <a:rPr lang="en-US" sz="1600" dirty="0" err="1" smtClean="0">
                <a:solidFill>
                  <a:schemeClr val="tx1"/>
                </a:solidFill>
              </a:rPr>
              <a:t>ScienceTalk</a:t>
            </a:r>
            <a:r>
              <a:rPr lang="en-US" sz="1600" dirty="0" smtClean="0">
                <a:solidFill>
                  <a:schemeClr val="tx1"/>
                </a:solidFill>
              </a:rPr>
              <a:t> will in future be the e-IRG Board with additional advisors </a:t>
            </a:r>
            <a:r>
              <a:rPr lang="en-US" sz="1600" dirty="0" err="1" smtClean="0">
                <a:solidFill>
                  <a:schemeClr val="tx1"/>
                </a:solidFill>
              </a:rPr>
              <a:t>eg</a:t>
            </a:r>
            <a:r>
              <a:rPr lang="en-US" sz="1600" dirty="0" smtClean="0">
                <a:solidFill>
                  <a:schemeClr val="tx1"/>
                </a:solidFill>
              </a:rPr>
              <a:t> from </a:t>
            </a:r>
            <a:r>
              <a:rPr lang="en-US" sz="1600" dirty="0" smtClean="0">
                <a:solidFill>
                  <a:schemeClr val="tx1"/>
                </a:solidFill>
              </a:rPr>
              <a:t>EGI, EMI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MoU</a:t>
            </a:r>
            <a:r>
              <a:rPr lang="en-US" sz="1600" dirty="0" smtClean="0">
                <a:solidFill>
                  <a:schemeClr val="tx1"/>
                </a:solidFill>
              </a:rPr>
              <a:t> in final draft with e-IRGSP2/3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Sought feedback 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on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GridBriefings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from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eIRG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and EC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Booth proposal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accepted for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eChallenges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, 27-29 October, Warsaw,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booth successful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e-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Concertation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meeting at CERN, 4-5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November – in progress!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51660"/>
            <a:ext cx="2459004" cy="347821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428999"/>
            <a:ext cx="1524000" cy="2545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89" y="4891772"/>
            <a:ext cx="2820415" cy="1688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WP1: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Grid policy outreach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42672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6600"/>
                </a:solidFill>
              </a:rPr>
              <a:t>Long term</a:t>
            </a:r>
            <a:endParaRPr lang="en-US" sz="2400" b="1" dirty="0">
              <a:solidFill>
                <a:srgbClr val="FF66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New name for the </a:t>
            </a:r>
            <a:r>
              <a:rPr lang="en-US" sz="1600" dirty="0" err="1" smtClean="0">
                <a:solidFill>
                  <a:schemeClr val="tx1"/>
                </a:solidFill>
              </a:rPr>
              <a:t>GridBriefings</a:t>
            </a:r>
            <a:r>
              <a:rPr lang="en-US" sz="1600" dirty="0" smtClean="0">
                <a:solidFill>
                  <a:schemeClr val="tx1"/>
                </a:solidFill>
              </a:rPr>
              <a:t> in 2011?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How to innovate on the content?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Give out at more events </a:t>
            </a:r>
            <a:r>
              <a:rPr lang="en-US" sz="1600" dirty="0" err="1" smtClean="0">
                <a:solidFill>
                  <a:schemeClr val="tx1"/>
                </a:solidFill>
              </a:rPr>
              <a:t>eg</a:t>
            </a:r>
            <a:r>
              <a:rPr lang="en-US" sz="1600" dirty="0" smtClean="0">
                <a:solidFill>
                  <a:schemeClr val="tx1"/>
                </a:solidFill>
              </a:rPr>
              <a:t> ECRI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Make them easier to read and to find online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Other formats </a:t>
            </a:r>
            <a:r>
              <a:rPr lang="en-US" sz="1600" dirty="0" err="1" smtClean="0">
                <a:solidFill>
                  <a:schemeClr val="tx1"/>
                </a:solidFill>
              </a:rPr>
              <a:t>eg</a:t>
            </a:r>
            <a:r>
              <a:rPr lang="en-US" sz="1600" dirty="0" smtClean="0">
                <a:solidFill>
                  <a:schemeClr val="tx1"/>
                </a:solidFill>
              </a:rPr>
              <a:t> video, longer publications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Future topic ideas</a:t>
            </a:r>
            <a:endParaRPr lang="en-US" sz="160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Exascale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computing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International dimension of grids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eGovernment</a:t>
            </a: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Impact indicators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Digital Agenda for Europe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Next Framework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programme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495800" cy="2528888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WP2: 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GridCafé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GridCast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GridGuide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-28575" y="1265322"/>
            <a:ext cx="5972175" cy="513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6600"/>
                </a:solidFill>
                <a:ea typeface="ＭＳ Ｐゴシック" pitchFamily="-109" charset="-128"/>
              </a:rPr>
              <a:t>Progress</a:t>
            </a:r>
            <a:endParaRPr lang="en-US" sz="2000" b="1" dirty="0">
              <a:solidFill>
                <a:srgbClr val="FF6600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ea typeface="ＭＳ Ｐゴシック" pitchFamily="-109" charset="-128"/>
              </a:rPr>
              <a:t> </a:t>
            </a:r>
            <a:r>
              <a:rPr lang="en-GB" sz="1300" b="1" dirty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ScienceTalk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New website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populated with up to date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content, new logos and templates created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French version of </a:t>
            </a:r>
            <a:r>
              <a:rPr lang="en-US" sz="1300" dirty="0" err="1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now  90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% translated, will be online by the end of November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Work progressing on a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content structure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for the cloud lounge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, possible launch by February 2011 (Cloudscape-III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), plus other areas</a:t>
            </a:r>
            <a:endParaRPr lang="en-GB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Cleaning up references to old projects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GB" sz="1300" b="1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Mini </a:t>
            </a:r>
            <a:r>
              <a:rPr lang="en-US" sz="1300" dirty="0" err="1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at CCC summit, 2-3 Sep,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London (+poster)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Major </a:t>
            </a:r>
            <a:r>
              <a:rPr lang="en-US" sz="1300" dirty="0" err="1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at EGITF2010, 14-17 Sep,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Amsterdam (+ poster)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Mini </a:t>
            </a:r>
            <a:r>
              <a:rPr lang="en-US" sz="1300" dirty="0" err="1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at ICT2010, 27-29 Sep,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Brussels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Mini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at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eChallenges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, 27-29 Oct, Warsaw,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(+ poster)</a:t>
            </a:r>
            <a:endParaRPr lang="en-US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Major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at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eConcertation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, 4-5 November, Geneva,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(+poster)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endParaRPr lang="en-US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Webstart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version up and running, new logos added, server upgrade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98" y="1524000"/>
            <a:ext cx="2628900" cy="245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209800" cy="313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WP2: 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GridCafé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GridCast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GridGuide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3824" y="1371599"/>
            <a:ext cx="7953376" cy="53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6600"/>
                </a:solidFill>
                <a:ea typeface="ＭＳ Ｐゴシック" pitchFamily="-109" charset="-128"/>
              </a:rPr>
              <a:t>Long term</a:t>
            </a:r>
            <a:endParaRPr lang="en-US" sz="2000" b="1" dirty="0">
              <a:solidFill>
                <a:srgbClr val="FF6600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ea typeface="ＭＳ Ｐゴシック" pitchFamily="-109" charset="-128"/>
              </a:rPr>
              <a:t> </a:t>
            </a:r>
            <a:r>
              <a:rPr lang="en-GB" sz="1300" b="1" dirty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ScienceTalk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New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leaflet and promotional materials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eg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pens, banner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Copyright notices – apply by the end of the first period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New translations for the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eg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Russian, Chinese – changes to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CMS needed for this?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Timelines for other areas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eg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data garden, networking, volunteer computing – every 6 months?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New separate identities for these areas or not?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3-D version by 12 month review – working with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Virtus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/ New World Grid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How to use the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GridCaf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é forum</a:t>
            </a:r>
          </a:p>
          <a:p>
            <a:pPr indent="-57150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GB" sz="1300" b="1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Longer, more editorial posts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Celebrity bloggers – who?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Experiment with longer videos, a ‘day in the life’, a conference overview,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vox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pops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endParaRPr lang="en-US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Work on the USP – who is it for?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Should we also include projects as well as individual sites?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Integration with RTM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–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smart phone platforms</a:t>
            </a: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7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54864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6600"/>
                </a:solidFill>
              </a:rPr>
              <a:t>Progress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Recruitment underway in the Fellows </a:t>
            </a:r>
            <a:r>
              <a:rPr lang="en-US" sz="1800" dirty="0" err="1" smtClean="0">
                <a:solidFill>
                  <a:schemeClr val="tx1"/>
                </a:solidFill>
              </a:rPr>
              <a:t>programme</a:t>
            </a:r>
            <a:r>
              <a:rPr lang="en-US" sz="1800" dirty="0" smtClean="0">
                <a:solidFill>
                  <a:schemeClr val="tx1"/>
                </a:solidFill>
              </a:rPr>
              <a:t> for a new writer at CERN, starting April 2011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New logo agreed by the </a:t>
            </a:r>
            <a:r>
              <a:rPr lang="en-US" sz="1800" dirty="0" smtClean="0">
                <a:solidFill>
                  <a:schemeClr val="tx1"/>
                </a:solidFill>
              </a:rPr>
              <a:t>Board – presented here to PMB for input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Publicity: teaser campaign at </a:t>
            </a:r>
            <a:r>
              <a:rPr lang="en-US" sz="1800" dirty="0" err="1" smtClean="0">
                <a:solidFill>
                  <a:schemeClr val="tx1"/>
                </a:solidFill>
              </a:rPr>
              <a:t>eConcertation</a:t>
            </a:r>
            <a:r>
              <a:rPr lang="en-US" sz="1800" dirty="0" smtClean="0">
                <a:solidFill>
                  <a:schemeClr val="tx1"/>
                </a:solidFill>
              </a:rPr>
              <a:t>, prototype </a:t>
            </a:r>
            <a:r>
              <a:rPr lang="en-US" sz="1800" dirty="0" smtClean="0">
                <a:solidFill>
                  <a:schemeClr val="tx1"/>
                </a:solidFill>
              </a:rPr>
              <a:t>website will be unveiled </a:t>
            </a:r>
            <a:r>
              <a:rPr lang="en-US" sz="1800" dirty="0" smtClean="0">
                <a:solidFill>
                  <a:schemeClr val="tx1"/>
                </a:solidFill>
              </a:rPr>
              <a:t>at SC10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Launch schedule proposed: final </a:t>
            </a:r>
            <a:r>
              <a:rPr lang="en-US" sz="1800" dirty="0" err="1" smtClean="0">
                <a:solidFill>
                  <a:schemeClr val="tx1"/>
                </a:solidFill>
              </a:rPr>
              <a:t>iSGTW</a:t>
            </a:r>
            <a:r>
              <a:rPr lang="en-US" sz="1800" dirty="0" smtClean="0">
                <a:solidFill>
                  <a:schemeClr val="tx1"/>
                </a:solidFill>
              </a:rPr>
              <a:t> issue on 22 December (short </a:t>
            </a:r>
            <a:r>
              <a:rPr lang="en-US" sz="1800" dirty="0" smtClean="0">
                <a:solidFill>
                  <a:schemeClr val="tx1"/>
                </a:solidFill>
              </a:rPr>
              <a:t>issue), </a:t>
            </a:r>
            <a:r>
              <a:rPr lang="en-US" sz="1800" dirty="0" smtClean="0">
                <a:solidFill>
                  <a:schemeClr val="tx1"/>
                </a:solidFill>
              </a:rPr>
              <a:t>first </a:t>
            </a:r>
            <a:r>
              <a:rPr lang="en-US" sz="1800" dirty="0" smtClean="0">
                <a:solidFill>
                  <a:schemeClr val="tx1"/>
                </a:solidFill>
              </a:rPr>
              <a:t>Digital </a:t>
            </a:r>
            <a:r>
              <a:rPr lang="en-US" sz="1800" dirty="0" smtClean="0">
                <a:solidFill>
                  <a:schemeClr val="tx1"/>
                </a:solidFill>
              </a:rPr>
              <a:t>Scientist on 12 January (fully featured)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Fully functioning prototype available to show the EC by the end of November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WP3: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iSGTW</a:t>
            </a:r>
            <a:endParaRPr lang="en-US" sz="36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524000"/>
            <a:ext cx="3327400" cy="239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4114800"/>
            <a:ext cx="3301316" cy="591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4343400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6600"/>
                </a:solidFill>
              </a:rPr>
              <a:t>Long term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</a:pPr>
            <a:r>
              <a:rPr lang="en-GB" sz="1800" b="1" dirty="0" smtClean="0">
                <a:solidFill>
                  <a:srgbClr val="FF6600"/>
                </a:solidFill>
              </a:rPr>
              <a:t>Beta </a:t>
            </a:r>
            <a:r>
              <a:rPr lang="en-GB" sz="1800" b="1" dirty="0">
                <a:solidFill>
                  <a:srgbClr val="FF6600"/>
                </a:solidFill>
              </a:rPr>
              <a:t>site launched with:</a:t>
            </a: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Site </a:t>
            </a:r>
            <a:r>
              <a:rPr lang="en-GB" sz="1800" dirty="0">
                <a:solidFill>
                  <a:schemeClr val="tx1"/>
                </a:solidFill>
              </a:rPr>
              <a:t>with new design/layout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All </a:t>
            </a:r>
            <a:r>
              <a:rPr lang="en-GB" sz="1800" dirty="0">
                <a:solidFill>
                  <a:schemeClr val="tx1"/>
                </a:solidFill>
              </a:rPr>
              <a:t>legacy content ported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Site </a:t>
            </a:r>
            <a:r>
              <a:rPr lang="en-GB" sz="1800" dirty="0">
                <a:solidFill>
                  <a:schemeClr val="tx1"/>
                </a:solidFill>
              </a:rPr>
              <a:t>taxonomies (types of content) defined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Search </a:t>
            </a:r>
            <a:r>
              <a:rPr lang="en-GB" sz="1800" dirty="0">
                <a:solidFill>
                  <a:schemeClr val="tx1"/>
                </a:solidFill>
              </a:rPr>
              <a:t>and advanced search capabilities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Content </a:t>
            </a:r>
            <a:r>
              <a:rPr lang="en-GB" sz="1800" dirty="0">
                <a:solidFill>
                  <a:schemeClr val="tx1"/>
                </a:solidFill>
              </a:rPr>
              <a:t>tagging (legacy, new, and Calais, if desired)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</a:t>
            </a:r>
            <a:r>
              <a:rPr lang="en-GB" sz="1800" dirty="0" err="1" smtClean="0">
                <a:solidFill>
                  <a:schemeClr val="tx1"/>
                </a:solidFill>
              </a:rPr>
              <a:t>Apture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contextual search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Registration</a:t>
            </a:r>
            <a:r>
              <a:rPr lang="en-GB" sz="1800" dirty="0">
                <a:solidFill>
                  <a:schemeClr val="tx1"/>
                </a:solidFill>
              </a:rPr>
              <a:t>, comment, rate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Sample </a:t>
            </a:r>
            <a:r>
              <a:rPr lang="en-GB" sz="1800" dirty="0">
                <a:solidFill>
                  <a:schemeClr val="tx1"/>
                </a:solidFill>
              </a:rPr>
              <a:t>slide/video galleries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Polling</a:t>
            </a:r>
            <a:r>
              <a:rPr lang="en-GB" sz="1800" dirty="0">
                <a:solidFill>
                  <a:schemeClr val="tx1"/>
                </a:solidFill>
              </a:rPr>
              <a:t> 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Calendar</a:t>
            </a: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</a:t>
            </a:r>
            <a:r>
              <a:rPr lang="en-GB" sz="1800" dirty="0" err="1" smtClean="0">
                <a:solidFill>
                  <a:schemeClr val="tx1"/>
                </a:solidFill>
              </a:rPr>
              <a:t>ShareThis</a:t>
            </a:r>
            <a:r>
              <a:rPr lang="en-GB" sz="1600" dirty="0">
                <a:solidFill>
                  <a:schemeClr val="tx1"/>
                </a:solidFill>
              </a:rPr>
              <a:t/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800" dirty="0"/>
              <a:t/>
            </a:r>
            <a:br>
              <a:rPr lang="en-GB" sz="1800" dirty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WP3: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iSGTW</a:t>
            </a:r>
            <a:endParaRPr lang="en-US" sz="36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7526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b="1" dirty="0" smtClean="0">
                <a:solidFill>
                  <a:srgbClr val="FF6600"/>
                </a:solidFill>
              </a:rPr>
              <a:t>Things that may be in flux: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Mobile theme specifics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Some search details 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Layout tweaks to ported legacy content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Workflows for contributed content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Contributor profile pages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Related content </a:t>
            </a:r>
            <a:r>
              <a:rPr lang="en-GB" sz="1800" dirty="0" smtClean="0">
                <a:solidFill>
                  <a:schemeClr val="tx1"/>
                </a:solidFill>
              </a:rPr>
              <a:t>sidebars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b="1" dirty="0" smtClean="0">
                <a:solidFill>
                  <a:srgbClr val="FF6600"/>
                </a:solidFill>
              </a:rPr>
              <a:t>Other things:</a:t>
            </a: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- </a:t>
            </a:r>
            <a:r>
              <a:rPr lang="en-GB" sz="1800" dirty="0" smtClean="0">
                <a:solidFill>
                  <a:schemeClr val="tx1"/>
                </a:solidFill>
              </a:rPr>
              <a:t>Marketing plan – social media?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- More ‘meet the experts’ sessions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WP4: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Management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915400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Progress</a:t>
            </a:r>
            <a:endParaRPr lang="en-US" sz="1800" b="1" dirty="0">
              <a:solidFill>
                <a:srgbClr val="FF66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All paperwork complete and sent to EC and partners: GA, CA, bank account details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Pre-financing paid to EGI.eu, bank payments being set up this week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Dissemination </a:t>
            </a:r>
            <a:r>
              <a:rPr lang="en-US" sz="1800" dirty="0">
                <a:solidFill>
                  <a:schemeClr val="tx1"/>
                </a:solidFill>
              </a:rPr>
              <a:t>Plan </a:t>
            </a:r>
            <a:r>
              <a:rPr lang="en-US" sz="1800" dirty="0" smtClean="0">
                <a:solidFill>
                  <a:schemeClr val="tx1"/>
                </a:solidFill>
              </a:rPr>
              <a:t>ready for submission PM2 – process of submitting Deliverables and Milestones to be confirmed with EC, and format of </a:t>
            </a:r>
            <a:r>
              <a:rPr lang="en-US" sz="1800" dirty="0" smtClean="0">
                <a:solidFill>
                  <a:schemeClr val="tx1"/>
                </a:solidFill>
              </a:rPr>
              <a:t>the QR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Risk register </a:t>
            </a:r>
            <a:r>
              <a:rPr lang="en-US" sz="1800" dirty="0" smtClean="0">
                <a:solidFill>
                  <a:schemeClr val="tx1"/>
                </a:solidFill>
              </a:rPr>
              <a:t>updated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Presentations given at EGITF2010, eChallenges2010, 8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e-Infrastructure </a:t>
            </a:r>
            <a:r>
              <a:rPr lang="en-US" sz="1800" dirty="0" err="1" smtClean="0">
                <a:solidFill>
                  <a:schemeClr val="tx1"/>
                </a:solidFill>
              </a:rPr>
              <a:t>Concertation</a:t>
            </a:r>
            <a:r>
              <a:rPr lang="en-US" sz="1800" dirty="0" smtClean="0">
                <a:solidFill>
                  <a:schemeClr val="tx1"/>
                </a:solidFill>
              </a:rPr>
              <a:t> Meeting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Costings</a:t>
            </a:r>
            <a:r>
              <a:rPr lang="en-US" sz="1800" dirty="0" smtClean="0">
                <a:solidFill>
                  <a:schemeClr val="tx1"/>
                </a:solidFill>
              </a:rPr>
              <a:t> for e-</a:t>
            </a:r>
            <a:r>
              <a:rPr lang="en-US" sz="1800" dirty="0" err="1" smtClean="0">
                <a:solidFill>
                  <a:schemeClr val="tx1"/>
                </a:solidFill>
              </a:rPr>
              <a:t>Concertation</a:t>
            </a:r>
            <a:r>
              <a:rPr lang="en-US" sz="1800" dirty="0" smtClean="0">
                <a:solidFill>
                  <a:schemeClr val="tx1"/>
                </a:solidFill>
              </a:rPr>
              <a:t> meetings now clearer, will need to discuss an </a:t>
            </a:r>
            <a:r>
              <a:rPr lang="en-US" sz="1800" dirty="0">
                <a:solidFill>
                  <a:schemeClr val="tx1"/>
                </a:solidFill>
              </a:rPr>
              <a:t>amendment to the </a:t>
            </a:r>
            <a:r>
              <a:rPr lang="en-US" sz="1800" dirty="0" err="1" smtClean="0">
                <a:solidFill>
                  <a:schemeClr val="tx1"/>
                </a:solidFill>
              </a:rPr>
              <a:t>DoW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Weekly meetings </a:t>
            </a:r>
            <a:r>
              <a:rPr lang="en-US" sz="1800" dirty="0" smtClean="0">
                <a:solidFill>
                  <a:schemeClr val="tx1"/>
                </a:solidFill>
              </a:rPr>
              <a:t>established with the project team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Travel: invitations to Taiwan (ASGC), Latin America (GISELA)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MoU</a:t>
            </a:r>
            <a:r>
              <a:rPr lang="en-US" sz="1800" dirty="0" smtClean="0">
                <a:solidFill>
                  <a:schemeClr val="tx1"/>
                </a:solidFill>
              </a:rPr>
              <a:t> with e-IRGSP2/3 – should now work on more of these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Budget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2209800" y="4876800"/>
            <a:ext cx="449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/>
              <a:t>Overall EC contribution is 1.3million Euros</a:t>
            </a:r>
            <a:endParaRPr lang="en-US" sz="18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78030"/>
              </p:ext>
            </p:extLst>
          </p:nvPr>
        </p:nvGraphicFramePr>
        <p:xfrm>
          <a:off x="685800" y="2281235"/>
          <a:ext cx="7772401" cy="25955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0343"/>
                <a:gridCol w="1110343"/>
                <a:gridCol w="1110343"/>
                <a:gridCol w="1110343"/>
                <a:gridCol w="1110343"/>
                <a:gridCol w="1110343"/>
                <a:gridCol w="1110343"/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Partner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WP1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WP2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WP3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WP4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Year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EGI.eu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187,694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187,694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68,252</a:t>
                      </a:r>
                      <a:endParaRPr lang="en-US" sz="16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QMUL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223,513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56,858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40,627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320,998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116,727</a:t>
                      </a:r>
                      <a:endParaRPr lang="en-US" sz="16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APO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28,088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154,882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28,088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211,057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76,748</a:t>
                      </a:r>
                      <a:endParaRPr lang="en-US" sz="16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Imperial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114,181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114,181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41,520</a:t>
                      </a:r>
                      <a:endParaRPr lang="en-US" sz="16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CERN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69,164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77,562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319,344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466,070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169,480</a:t>
                      </a:r>
                      <a:endParaRPr lang="en-US" sz="16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320,764</a:t>
                      </a:r>
                      <a:endParaRPr lang="en-US" sz="16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403,</a:t>
                      </a:r>
                      <a:r>
                        <a:rPr lang="en-US" sz="1600" b="1" baseline="0" dirty="0" smtClean="0"/>
                        <a:t>485</a:t>
                      </a:r>
                      <a:endParaRPr lang="en-US" sz="16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388,057</a:t>
                      </a:r>
                      <a:endParaRPr lang="en-US" sz="16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187,694</a:t>
                      </a:r>
                      <a:endParaRPr lang="en-US" sz="16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1,300,000</a:t>
                      </a:r>
                      <a:endParaRPr lang="en-US" sz="16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472,727</a:t>
                      </a:r>
                      <a:endParaRPr lang="en-US" sz="1600" b="1" dirty="0"/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846</Words>
  <Application>Microsoft Office PowerPoint</Application>
  <PresentationFormat>On-screen Show (4:3)</PresentationFormat>
  <Paragraphs>190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Custom Design</vt:lpstr>
      <vt:lpstr>1_Default Design</vt:lpstr>
      <vt:lpstr>E-ScienceTalk PMB</vt:lpstr>
      <vt:lpstr>WP1: Grid policy outreach</vt:lpstr>
      <vt:lpstr>WP1: Grid policy outreach</vt:lpstr>
      <vt:lpstr>WP2:  GridCafé, GridCast, GridGuide</vt:lpstr>
      <vt:lpstr>WP2:  GridCafé, GridCast, GridGuide</vt:lpstr>
      <vt:lpstr>WP3: iSGTW</vt:lpstr>
      <vt:lpstr>WP3: iSGTW</vt:lpstr>
      <vt:lpstr>WP4: Management</vt:lpstr>
      <vt:lpstr>Budget</vt:lpstr>
      <vt:lpstr>Pre-financing</vt:lpstr>
      <vt:lpstr>Deliverables and  milestones tracking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216</cp:revision>
  <dcterms:created xsi:type="dcterms:W3CDTF">2010-08-24T22:35:25Z</dcterms:created>
  <dcterms:modified xsi:type="dcterms:W3CDTF">2010-11-03T22:23:16Z</dcterms:modified>
</cp:coreProperties>
</file>