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335" r:id="rId2"/>
    <p:sldId id="377" r:id="rId3"/>
    <p:sldId id="384" r:id="rId4"/>
    <p:sldId id="389" r:id="rId5"/>
    <p:sldId id="395" r:id="rId6"/>
    <p:sldId id="394" r:id="rId7"/>
    <p:sldId id="385" r:id="rId8"/>
    <p:sldId id="387" r:id="rId9"/>
    <p:sldId id="388" r:id="rId10"/>
    <p:sldId id="390" r:id="rId11"/>
    <p:sldId id="386" r:id="rId12"/>
    <p:sldId id="391" r:id="rId13"/>
    <p:sldId id="392" r:id="rId14"/>
    <p:sldId id="393" r:id="rId15"/>
    <p:sldId id="3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E64C83-C5BC-42AC-B6A9-625E257751D2}">
          <p14:sldIdLst>
            <p14:sldId id="335"/>
            <p14:sldId id="377"/>
            <p14:sldId id="384"/>
            <p14:sldId id="389"/>
            <p14:sldId id="395"/>
            <p14:sldId id="394"/>
            <p14:sldId id="385"/>
            <p14:sldId id="387"/>
            <p14:sldId id="388"/>
            <p14:sldId id="390"/>
            <p14:sldId id="386"/>
            <p14:sldId id="391"/>
            <p14:sldId id="392"/>
            <p14:sldId id="393"/>
            <p14:sldId id="3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17" autoAdjust="0"/>
  </p:normalViewPr>
  <p:slideViewPr>
    <p:cSldViewPr>
      <p:cViewPr varScale="1">
        <p:scale>
          <a:sx n="99" d="100"/>
          <a:sy n="99" d="100"/>
        </p:scale>
        <p:origin x="-188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hyperlink" Target="https://documents.egi.eu/document/207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Federated_Cloud_Communities" TargetMode="External"/><Relationship Id="rId2" Type="http://schemas.openxmlformats.org/officeDocument/2006/relationships/hyperlink" Target="https://wiki.egi.eu/wiki/Federated_Cloud_user_sup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c-usersupport@mailman.egi.e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218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y.holsinger@egi.e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Long-tail_of_science_pilo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79055"/>
            <a:ext cx="7200800" cy="1470025"/>
          </a:xfrm>
        </p:spPr>
        <p:txBody>
          <a:bodyPr/>
          <a:lstStyle/>
          <a:p>
            <a:r>
              <a:rPr lang="en-GB" dirty="0" smtClean="0"/>
              <a:t>EGI Engagement meeting</a:t>
            </a:r>
            <a:br>
              <a:rPr lang="en-GB" dirty="0" smtClean="0"/>
            </a:br>
            <a:r>
              <a:rPr lang="en-GB" sz="3200" dirty="0" smtClean="0"/>
              <a:t>2014. </a:t>
            </a:r>
            <a:r>
              <a:rPr lang="en-GB" sz="3200" dirty="0" smtClean="0"/>
              <a:t>November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Engagement Strategy</a:t>
            </a:r>
            <a:br>
              <a:rPr lang="en-GB" sz="3200" dirty="0" smtClean="0"/>
            </a:br>
            <a:r>
              <a:rPr lang="nl-NL" sz="2000" u="sng" dirty="0" smtClean="0">
                <a:hlinkClick r:id="rId2"/>
              </a:rPr>
              <a:t>https://go.egi.eu/engagementstrategy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894312"/>
            <a:ext cx="5832648" cy="1343000"/>
          </a:xfrm>
        </p:spPr>
        <p:txBody>
          <a:bodyPr/>
          <a:lstStyle/>
          <a:p>
            <a:r>
              <a:rPr lang="en-GB" sz="2400" dirty="0" err="1" smtClean="0"/>
              <a:t>Gergely</a:t>
            </a:r>
            <a:r>
              <a:rPr lang="en-GB" sz="2400" dirty="0" smtClean="0"/>
              <a:t> </a:t>
            </a:r>
            <a:r>
              <a:rPr lang="en-GB" sz="2400" dirty="0" err="1" smtClean="0"/>
              <a:t>Sipos</a:t>
            </a:r>
            <a:endParaRPr lang="en-GB" sz="2400" dirty="0" smtClean="0"/>
          </a:p>
          <a:p>
            <a:r>
              <a:rPr lang="en-GB" sz="2400" dirty="0" smtClean="0">
                <a:hlinkClick r:id="rId3"/>
              </a:rPr>
              <a:t>gergely.sipos@egi.eu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Federated Cloud updates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23317"/>
            <a:ext cx="8075612" cy="4525963"/>
          </a:xfrm>
        </p:spPr>
        <p:txBody>
          <a:bodyPr/>
          <a:lstStyle/>
          <a:p>
            <a:r>
              <a:rPr lang="en-GB" sz="2400" dirty="0" smtClean="0"/>
              <a:t>Significant updates to </a:t>
            </a:r>
            <a:r>
              <a:rPr lang="en-GB" sz="2400" dirty="0"/>
              <a:t>user documentation: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wiki.egi.eu/wiki/Federated_Cloud_user_support</a:t>
            </a:r>
            <a:endParaRPr lang="en-GB" sz="2000" dirty="0" smtClean="0"/>
          </a:p>
          <a:p>
            <a:pPr lvl="1"/>
            <a:r>
              <a:rPr lang="en-GB" sz="2000" dirty="0" smtClean="0"/>
              <a:t>Quick start guide (VM reuse)</a:t>
            </a:r>
          </a:p>
          <a:p>
            <a:pPr lvl="1"/>
            <a:r>
              <a:rPr lang="en-GB" sz="2000" dirty="0" smtClean="0"/>
              <a:t>Guide for complex use cases (VM creation)</a:t>
            </a:r>
          </a:p>
          <a:p>
            <a:pPr lvl="1"/>
            <a:r>
              <a:rPr lang="en-GB" sz="2000" dirty="0"/>
              <a:t>Table of supported use cases: </a:t>
            </a:r>
            <a:r>
              <a:rPr lang="en-GB" sz="1800" dirty="0">
                <a:hlinkClick r:id="rId3"/>
              </a:rPr>
              <a:t>https://wiki.egi.eu/wiki/Federated_Cloud_Communities</a:t>
            </a:r>
            <a:endParaRPr lang="en-GB" sz="1800" dirty="0" smtClean="0"/>
          </a:p>
          <a:p>
            <a:r>
              <a:rPr lang="en-GB" sz="2400" dirty="0" smtClean="0"/>
              <a:t>Network of NGIs supporting users and </a:t>
            </a:r>
            <a:r>
              <a:rPr lang="en-GB" sz="2400" dirty="0"/>
              <a:t>use cases: </a:t>
            </a:r>
            <a:r>
              <a:rPr lang="en-GB" sz="2000" dirty="0" smtClean="0">
                <a:hlinkClick r:id="rId4"/>
              </a:rPr>
              <a:t>fc-usersupport@mailman.egi.eu</a:t>
            </a:r>
            <a:r>
              <a:rPr lang="en-GB" sz="2000" dirty="0" smtClean="0"/>
              <a:t> </a:t>
            </a:r>
          </a:p>
          <a:p>
            <a:r>
              <a:rPr lang="en-GB" sz="2400" dirty="0" err="1" smtClean="0"/>
              <a:t>Fedcloud</a:t>
            </a:r>
            <a:r>
              <a:rPr lang="en-GB" sz="2400" dirty="0" smtClean="0"/>
              <a:t> catch-all VO</a:t>
            </a:r>
          </a:p>
          <a:p>
            <a:r>
              <a:rPr lang="en-GB" sz="2400" dirty="0" smtClean="0"/>
              <a:t>To come: Table of requirements </a:t>
            </a:r>
          </a:p>
          <a:p>
            <a:pPr lvl="1"/>
            <a:r>
              <a:rPr lang="en-GB" sz="2000" dirty="0" smtClean="0"/>
              <a:t>Interface with FCTF and Operations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Try and provide feedback about the cloud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New project </a:t>
            </a:r>
            <a:br>
              <a:rPr lang="en-GB" sz="3600" dirty="0" smtClean="0"/>
            </a:br>
            <a:r>
              <a:rPr lang="en-GB" sz="3600" dirty="0" smtClean="0"/>
              <a:t>(</a:t>
            </a:r>
            <a:r>
              <a:rPr lang="en-GB" sz="3600" dirty="0" err="1" smtClean="0"/>
              <a:t>workplan</a:t>
            </a:r>
            <a:r>
              <a:rPr lang="en-GB" sz="3600" dirty="0" smtClean="0"/>
              <a:t> on agenda page)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7293"/>
            <a:ext cx="8568952" cy="4525963"/>
          </a:xfrm>
        </p:spPr>
        <p:txBody>
          <a:bodyPr/>
          <a:lstStyle/>
          <a:p>
            <a:r>
              <a:rPr lang="en-GB" sz="2400" dirty="0"/>
              <a:t>Integrating ELIXIR reference datasets within the European Grid </a:t>
            </a:r>
            <a:r>
              <a:rPr lang="en-GB" sz="2400" dirty="0" smtClean="0"/>
              <a:t>Infrastructure</a:t>
            </a:r>
          </a:p>
          <a:p>
            <a:pPr lvl="1"/>
            <a:r>
              <a:rPr lang="en-GB" sz="2000" dirty="0"/>
              <a:t>Identify existing life science datasets in </a:t>
            </a:r>
            <a:r>
              <a:rPr lang="en-GB" sz="2000" dirty="0" smtClean="0"/>
              <a:t>EGI</a:t>
            </a:r>
          </a:p>
          <a:p>
            <a:pPr lvl="1"/>
            <a:r>
              <a:rPr lang="en-GB" sz="2000" dirty="0"/>
              <a:t>Identify reference datasets for </a:t>
            </a:r>
            <a:r>
              <a:rPr lang="en-GB" sz="2000" dirty="0" smtClean="0"/>
              <a:t>replication</a:t>
            </a:r>
          </a:p>
          <a:p>
            <a:pPr lvl="1"/>
            <a:r>
              <a:rPr lang="en-GB" sz="2000" dirty="0"/>
              <a:t>EGI </a:t>
            </a:r>
            <a:r>
              <a:rPr lang="en-GB" sz="2000" dirty="0" err="1"/>
              <a:t>AppDB</a:t>
            </a:r>
            <a:r>
              <a:rPr lang="en-GB" sz="2000" dirty="0"/>
              <a:t> extension to a dataset </a:t>
            </a:r>
            <a:r>
              <a:rPr lang="en-GB" sz="2000" dirty="0" smtClean="0"/>
              <a:t>registry</a:t>
            </a:r>
          </a:p>
          <a:p>
            <a:pPr lvl="1"/>
            <a:r>
              <a:rPr lang="en-GB" sz="2000" dirty="0"/>
              <a:t>Tools for data </a:t>
            </a:r>
            <a:r>
              <a:rPr lang="en-GB" sz="2000" dirty="0" smtClean="0"/>
              <a:t>replication</a:t>
            </a:r>
          </a:p>
          <a:p>
            <a:pPr lvl="1"/>
            <a:r>
              <a:rPr lang="en-GB" sz="2000" dirty="0"/>
              <a:t>Analysis tools to work with data </a:t>
            </a:r>
            <a:r>
              <a:rPr lang="en-GB" sz="2000" dirty="0" smtClean="0"/>
              <a:t>replicas</a:t>
            </a:r>
          </a:p>
          <a:p>
            <a:pPr lvl="1"/>
            <a:r>
              <a:rPr lang="en-GB" sz="2000" dirty="0" smtClean="0"/>
              <a:t>Integration </a:t>
            </a:r>
            <a:r>
              <a:rPr lang="en-GB" sz="2000" dirty="0"/>
              <a:t>with ELIXIR </a:t>
            </a:r>
            <a:r>
              <a:rPr lang="en-GB" sz="2000" dirty="0" smtClean="0"/>
              <a:t>Registry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Joint the project  /  Share your experience 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About data replicas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About using replicated data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About creating replicas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About datasets that would benefit from replication (not only ELIXIR!)</a:t>
            </a:r>
          </a:p>
          <a:p>
            <a:pPr lvl="1"/>
            <a:endParaRPr lang="en-GB" sz="2000" dirty="0" smtClean="0">
              <a:solidFill>
                <a:srgbClr val="FF0000"/>
              </a:solidFill>
            </a:endParaRPr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services for VREs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7333"/>
            <a:ext cx="8353300" cy="4525963"/>
          </a:xfrm>
        </p:spPr>
        <p:txBody>
          <a:bodyPr/>
          <a:lstStyle/>
          <a:p>
            <a:r>
              <a:rPr lang="en-GB" sz="2400" dirty="0" smtClean="0"/>
              <a:t>Document on agenda page</a:t>
            </a:r>
          </a:p>
          <a:p>
            <a:r>
              <a:rPr lang="en-GB" sz="2400" dirty="0" smtClean="0"/>
              <a:t>Useful for your NGI if you when you talk to VREs</a:t>
            </a:r>
          </a:p>
          <a:p>
            <a:pPr lvl="1"/>
            <a:r>
              <a:rPr lang="en-GB" sz="2000" dirty="0" smtClean="0"/>
              <a:t>Broaden contributions from national to European</a:t>
            </a:r>
          </a:p>
          <a:p>
            <a:pPr lvl="1"/>
            <a:r>
              <a:rPr lang="en-GB" sz="2000" dirty="0" smtClean="0"/>
              <a:t>Harmonise VRE services with EGI services</a:t>
            </a:r>
          </a:p>
          <a:p>
            <a:pPr lvl="1"/>
            <a:r>
              <a:rPr lang="en-GB" sz="2000" dirty="0" smtClean="0"/>
              <a:t>Integrate VRE services into the European landscape</a:t>
            </a:r>
          </a:p>
          <a:p>
            <a:r>
              <a:rPr lang="en-GB" sz="2400" dirty="0" smtClean="0"/>
              <a:t>11 services</a:t>
            </a:r>
          </a:p>
          <a:p>
            <a:pPr lvl="1"/>
            <a:r>
              <a:rPr lang="en-GB" sz="2000" dirty="0" smtClean="0"/>
              <a:t>Technical area: 4 services</a:t>
            </a:r>
          </a:p>
          <a:p>
            <a:pPr lvl="1"/>
            <a:r>
              <a:rPr lang="en-GB" sz="2000" dirty="0"/>
              <a:t>Outreach, support, policy </a:t>
            </a:r>
            <a:r>
              <a:rPr lang="en-GB" sz="2000" dirty="0" smtClean="0"/>
              <a:t>areas: 7 services</a:t>
            </a:r>
          </a:p>
          <a:p>
            <a:r>
              <a:rPr lang="en-US" sz="2400" dirty="0" smtClean="0"/>
              <a:t>EGI.eu is in contact with several VRE proposals </a:t>
            </a:r>
          </a:p>
          <a:p>
            <a:pPr lvl="1"/>
            <a:r>
              <a:rPr lang="en-US" sz="2000" dirty="0" smtClean="0"/>
              <a:t>We explore opportunities and invite NGIs as needed </a:t>
            </a:r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Training &amp; education proposal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075612" cy="4525963"/>
          </a:xfrm>
        </p:spPr>
        <p:txBody>
          <a:bodyPr/>
          <a:lstStyle/>
          <a:p>
            <a:r>
              <a:rPr lang="en-GB" sz="2800" dirty="0"/>
              <a:t>T</a:t>
            </a:r>
            <a:r>
              <a:rPr lang="en-GB" sz="2800" dirty="0" smtClean="0"/>
              <a:t>argeting INFRASUPP-4 – New professionals and skills for e-infrastructures</a:t>
            </a:r>
          </a:p>
          <a:p>
            <a:pPr lvl="1"/>
            <a:r>
              <a:rPr lang="en-GB" sz="2400" dirty="0" smtClean="0"/>
              <a:t>Data scientist as a new profession</a:t>
            </a:r>
          </a:p>
          <a:p>
            <a:pPr lvl="1"/>
            <a:r>
              <a:rPr lang="en-GB" sz="2400" dirty="0" smtClean="0"/>
              <a:t>Building and supporting a community of educators</a:t>
            </a:r>
          </a:p>
          <a:p>
            <a:r>
              <a:rPr lang="en-GB" sz="2800" dirty="0" smtClean="0"/>
              <a:t>EGI’s main contributions</a:t>
            </a:r>
          </a:p>
          <a:p>
            <a:pPr lvl="1"/>
            <a:r>
              <a:rPr lang="en-US" sz="2400" dirty="0" smtClean="0"/>
              <a:t>Training marketplace</a:t>
            </a:r>
          </a:p>
          <a:p>
            <a:pPr lvl="2"/>
            <a:r>
              <a:rPr lang="en-US" sz="2000" dirty="0" smtClean="0"/>
              <a:t>Information hub for educators and audiences</a:t>
            </a:r>
            <a:endParaRPr lang="en-GB" sz="2000" dirty="0" smtClean="0"/>
          </a:p>
          <a:p>
            <a:pPr lvl="1"/>
            <a:r>
              <a:rPr lang="en-GB" sz="2400" dirty="0" err="1" smtClean="0"/>
              <a:t>Provisiding</a:t>
            </a:r>
            <a:r>
              <a:rPr lang="en-GB" sz="2400" dirty="0" smtClean="0"/>
              <a:t> an </a:t>
            </a:r>
            <a:r>
              <a:rPr lang="en-GB" sz="2400" dirty="0" err="1" smtClean="0"/>
              <a:t>IaaS</a:t>
            </a:r>
            <a:r>
              <a:rPr lang="en-GB" sz="2400" dirty="0" smtClean="0"/>
              <a:t> infrastructure and support services for educators (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GB" sz="2400" dirty="0" smtClean="0"/>
              <a:t>a new platform)</a:t>
            </a:r>
          </a:p>
          <a:p>
            <a:pPr lvl="1"/>
            <a:r>
              <a:rPr lang="en-GB" sz="2400" dirty="0" smtClean="0"/>
              <a:t>Liaising with universities </a:t>
            </a:r>
          </a:p>
          <a:p>
            <a:pPr lvl="2"/>
            <a:r>
              <a:rPr lang="en-GB" sz="2000" dirty="0" smtClean="0"/>
              <a:t>course deployment, feedback and requirements on services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Can you help in these? How? Contact </a:t>
            </a:r>
            <a:r>
              <a:rPr lang="en-GB" sz="2400" dirty="0" err="1" smtClean="0">
                <a:solidFill>
                  <a:srgbClr val="FF0000"/>
                </a:solidFill>
              </a:rPr>
              <a:t>Gergely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22-23, Amsterdam</a:t>
            </a:r>
          </a:p>
          <a:p>
            <a:r>
              <a:rPr lang="en-US" dirty="0" smtClean="0"/>
              <a:t>Co-</a:t>
            </a:r>
            <a:r>
              <a:rPr lang="en-US" dirty="0" err="1" smtClean="0"/>
              <a:t>organised</a:t>
            </a:r>
            <a:r>
              <a:rPr lang="en-US" dirty="0" smtClean="0"/>
              <a:t> with GEANT Association</a:t>
            </a:r>
          </a:p>
          <a:p>
            <a:r>
              <a:rPr lang="en-GB" dirty="0" smtClean="0"/>
              <a:t>User </a:t>
            </a:r>
            <a:r>
              <a:rPr lang="en-GB" dirty="0"/>
              <a:t>driven event about needs </a:t>
            </a:r>
            <a:endParaRPr lang="en-GB" dirty="0" smtClean="0"/>
          </a:p>
          <a:p>
            <a:pPr lvl="2"/>
            <a:r>
              <a:rPr lang="en-US" dirty="0"/>
              <a:t>Attendance is </a:t>
            </a:r>
            <a:r>
              <a:rPr lang="en-US" dirty="0" smtClean="0"/>
              <a:t>limited from EGI</a:t>
            </a:r>
            <a:endParaRPr lang="en-US" dirty="0"/>
          </a:p>
          <a:p>
            <a:pPr lvl="2"/>
            <a:r>
              <a:rPr lang="en-GB" dirty="0" smtClean="0"/>
              <a:t>With flash </a:t>
            </a:r>
            <a:r>
              <a:rPr lang="en-GB" dirty="0"/>
              <a:t>presentations </a:t>
            </a:r>
            <a:r>
              <a:rPr lang="en-GB" dirty="0" smtClean="0"/>
              <a:t>on </a:t>
            </a:r>
            <a:r>
              <a:rPr lang="en-GB" dirty="0"/>
              <a:t>services </a:t>
            </a:r>
            <a:r>
              <a:rPr lang="en-GB" dirty="0" smtClean="0"/>
              <a:t>from e-Infrastructures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Want to contribute? Contact </a:t>
            </a:r>
            <a:r>
              <a:rPr lang="en-US" dirty="0" err="1" smtClean="0">
                <a:solidFill>
                  <a:srgbClr val="FF0000"/>
                </a:solidFill>
              </a:rPr>
              <a:t>Gergely</a:t>
            </a:r>
            <a:r>
              <a:rPr lang="en-US" dirty="0" smtClean="0">
                <a:solidFill>
                  <a:srgbClr val="FF0000"/>
                </a:solidFill>
              </a:rPr>
              <a:t> ASAP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AOB and 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</a:t>
            </a:r>
            <a:r>
              <a:rPr lang="en-GB" dirty="0" smtClean="0"/>
              <a:t>meeting: </a:t>
            </a:r>
            <a:r>
              <a:rPr lang="en-GB" dirty="0" smtClean="0"/>
              <a:t>December 17</a:t>
            </a:r>
            <a:endParaRPr lang="en-GB" dirty="0" smtClean="0"/>
          </a:p>
          <a:p>
            <a:pPr lvl="1"/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indico.egi.eu/indico/conferenceDisplay.py?confId=2186</a:t>
            </a:r>
            <a:endParaRPr lang="en-GB" sz="2000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51309"/>
            <a:ext cx="807561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Updates </a:t>
            </a:r>
            <a:r>
              <a:rPr lang="en-GB" sz="2000" dirty="0"/>
              <a:t>from the </a:t>
            </a:r>
            <a:r>
              <a:rPr lang="en-GB" sz="2000" dirty="0" smtClean="0"/>
              <a:t>NILs</a:t>
            </a:r>
            <a:r>
              <a:rPr lang="en-GB" sz="2000" dirty="0"/>
              <a:t>, </a:t>
            </a:r>
            <a:r>
              <a:rPr lang="en-GB" sz="2000" dirty="0" smtClean="0"/>
              <a:t>Champions, </a:t>
            </a:r>
            <a:r>
              <a:rPr lang="en-GB" sz="2000" dirty="0"/>
              <a:t>UCB, VTs &amp; </a:t>
            </a:r>
            <a:r>
              <a:rPr lang="en-GB" sz="2000" dirty="0" smtClean="0"/>
              <a:t>Pilots</a:t>
            </a:r>
            <a:endParaRPr lang="en-GB" sz="2000" dirty="0" smtClean="0"/>
          </a:p>
          <a:p>
            <a:pPr lvl="2"/>
            <a:r>
              <a:rPr lang="en-GB" sz="1600" dirty="0" smtClean="0"/>
              <a:t>Progress </a:t>
            </a:r>
            <a:r>
              <a:rPr lang="en-GB" sz="1600" dirty="0"/>
              <a:t>with Engagement &amp; Future plans, incl. EGI-</a:t>
            </a:r>
            <a:r>
              <a:rPr lang="en-GB" sz="1600" dirty="0" err="1"/>
              <a:t>InSPIRE</a:t>
            </a:r>
            <a:r>
              <a:rPr lang="en-GB" sz="1600" dirty="0"/>
              <a:t> effort </a:t>
            </a:r>
            <a:r>
              <a:rPr lang="en-GB" sz="1600" dirty="0" smtClean="0"/>
              <a:t>use for some partners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EGI </a:t>
            </a:r>
            <a:r>
              <a:rPr lang="en-GB" sz="2000" dirty="0"/>
              <a:t>Engagement Strategy updates (</a:t>
            </a:r>
            <a:r>
              <a:rPr lang="en-GB" sz="2000" dirty="0" err="1"/>
              <a:t>Gergely</a:t>
            </a:r>
            <a:r>
              <a:rPr lang="en-GB" sz="2000" dirty="0"/>
              <a:t>) </a:t>
            </a: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Other </a:t>
            </a:r>
            <a:r>
              <a:rPr lang="en-GB" sz="2000" dirty="0"/>
              <a:t>updates from </a:t>
            </a:r>
            <a:r>
              <a:rPr lang="en-GB" sz="2000" dirty="0" smtClean="0"/>
              <a:t>EGI.eu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1600" dirty="0" smtClean="0"/>
              <a:t>EGI-</a:t>
            </a:r>
            <a:r>
              <a:rPr lang="en-GB" sz="1600" dirty="0" err="1" smtClean="0"/>
              <a:t>InSPIRE</a:t>
            </a:r>
            <a:r>
              <a:rPr lang="en-GB" sz="1600" dirty="0" smtClean="0"/>
              <a:t> Periodic report and review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1600" dirty="0" smtClean="0"/>
              <a:t>Updates from EGI Federated Cloud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1600" dirty="0"/>
              <a:t>Integrating ELIXIR reference datasets within the European Grid </a:t>
            </a:r>
            <a:r>
              <a:rPr lang="en-GB" sz="1600" dirty="0" smtClean="0"/>
              <a:t>Infrastructure – new project</a:t>
            </a:r>
            <a:endParaRPr lang="en-GB" sz="1600" dirty="0"/>
          </a:p>
          <a:p>
            <a:pPr marL="1314450" lvl="2" indent="-514350">
              <a:buFont typeface="+mj-lt"/>
              <a:buAutoNum type="arabicPeriod"/>
            </a:pPr>
            <a:r>
              <a:rPr lang="en-GB" sz="1600" dirty="0" smtClean="0"/>
              <a:t>EGI </a:t>
            </a:r>
            <a:r>
              <a:rPr lang="en-GB" sz="1600" dirty="0"/>
              <a:t>services for </a:t>
            </a:r>
            <a:r>
              <a:rPr lang="en-GB" sz="1600" dirty="0" smtClean="0"/>
              <a:t>VREs – new document</a:t>
            </a:r>
            <a:endParaRPr lang="en-GB" sz="1600" dirty="0"/>
          </a:p>
          <a:p>
            <a:pPr marL="1314450" lvl="2" indent="-514350">
              <a:buFont typeface="+mj-lt"/>
              <a:buAutoNum type="arabicPeriod"/>
            </a:pPr>
            <a:r>
              <a:rPr lang="en-GB" sz="1600" dirty="0" smtClean="0"/>
              <a:t>Training proposal – university </a:t>
            </a:r>
            <a:r>
              <a:rPr lang="en-GB" sz="1600" dirty="0"/>
              <a:t>liaisons; </a:t>
            </a:r>
            <a:r>
              <a:rPr lang="en-GB" sz="1600" dirty="0" err="1" smtClean="0"/>
              <a:t>IaaS</a:t>
            </a:r>
            <a:r>
              <a:rPr lang="en-GB" sz="1600" dirty="0" smtClean="0"/>
              <a:t> </a:t>
            </a:r>
            <a:r>
              <a:rPr lang="en-GB" sz="1600" dirty="0"/>
              <a:t>for educators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1600" dirty="0" smtClean="0"/>
              <a:t>Earth </a:t>
            </a:r>
            <a:r>
              <a:rPr lang="en-GB" sz="1600" dirty="0"/>
              <a:t>science </a:t>
            </a:r>
            <a:r>
              <a:rPr lang="en-GB" sz="1600" dirty="0" smtClean="0"/>
              <a:t>workshop – January, Amsterdam</a:t>
            </a:r>
            <a:endParaRPr lang="en-GB" sz="1600" dirty="0"/>
          </a:p>
          <a:p>
            <a:pPr marL="1314450" lvl="2" indent="-514350">
              <a:buFont typeface="+mj-lt"/>
              <a:buAutoNum type="arabicPeriod"/>
            </a:pPr>
            <a:r>
              <a:rPr lang="en-GB" sz="1600" dirty="0" smtClean="0"/>
              <a:t>Long </a:t>
            </a:r>
            <a:r>
              <a:rPr lang="en-GB" sz="1600" dirty="0"/>
              <a:t>tail </a:t>
            </a:r>
            <a:r>
              <a:rPr lang="en-GB" sz="1600" dirty="0" smtClean="0"/>
              <a:t>platform – call for RPs</a:t>
            </a:r>
            <a:endParaRPr lang="en-GB" sz="1600" dirty="0"/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Date </a:t>
            </a:r>
            <a:r>
              <a:rPr lang="en-GB" sz="2000" dirty="0"/>
              <a:t>of next </a:t>
            </a:r>
            <a:r>
              <a:rPr lang="en-GB" sz="2000" dirty="0" smtClean="0"/>
              <a:t>meeting – </a:t>
            </a:r>
            <a:r>
              <a:rPr lang="en-GB" sz="2000" dirty="0" smtClean="0"/>
              <a:t>Dec 17.</a:t>
            </a:r>
            <a:endParaRPr lang="en-GB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AOB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Updates from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07293"/>
            <a:ext cx="8075612" cy="4525963"/>
          </a:xfrm>
        </p:spPr>
        <p:txBody>
          <a:bodyPr/>
          <a:lstStyle/>
          <a:p>
            <a:r>
              <a:rPr lang="en-GB" sz="2800" dirty="0" smtClean="0"/>
              <a:t>NILs</a:t>
            </a:r>
            <a:endParaRPr lang="en-GB" sz="2800" dirty="0" smtClean="0"/>
          </a:p>
          <a:p>
            <a:r>
              <a:rPr lang="en-GB" sz="2800" dirty="0" smtClean="0"/>
              <a:t>Champions</a:t>
            </a:r>
          </a:p>
          <a:p>
            <a:r>
              <a:rPr lang="en-GB" sz="2800" dirty="0" smtClean="0"/>
              <a:t>UCB</a:t>
            </a:r>
          </a:p>
          <a:p>
            <a:endParaRPr lang="en-GB" sz="2800" dirty="0"/>
          </a:p>
          <a:p>
            <a:r>
              <a:rPr lang="en-GB" sz="2800" dirty="0"/>
              <a:t>VTs, pilots:</a:t>
            </a:r>
          </a:p>
          <a:p>
            <a:pPr lvl="1"/>
            <a:r>
              <a:rPr lang="en-GB" sz="2400" dirty="0" smtClean="0"/>
              <a:t>Genome </a:t>
            </a:r>
            <a:r>
              <a:rPr lang="en-GB" sz="2400" dirty="0"/>
              <a:t>Analysis and Protein Folding VT (</a:t>
            </a:r>
            <a:r>
              <a:rPr lang="en-GB" sz="2400" dirty="0" err="1"/>
              <a:t>Afonso</a:t>
            </a:r>
            <a:r>
              <a:rPr lang="en-GB" sz="2400" dirty="0"/>
              <a:t>)</a:t>
            </a:r>
          </a:p>
          <a:p>
            <a:pPr lvl="1"/>
            <a:r>
              <a:rPr lang="en-GB" sz="2400" dirty="0"/>
              <a:t>Desktop Grid Promotion VT (Robert)</a:t>
            </a:r>
          </a:p>
          <a:p>
            <a:pPr lvl="1"/>
            <a:r>
              <a:rPr lang="en-GB" sz="2400" dirty="0"/>
              <a:t>Scientific publications (Sergio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/>
              <a:t>Pay-for-use (</a:t>
            </a:r>
            <a:r>
              <a:rPr lang="en-GB" sz="2400" dirty="0" err="1"/>
              <a:t>Gergely</a:t>
            </a:r>
            <a:r>
              <a:rPr lang="en-GB" sz="2400" dirty="0"/>
              <a:t>)</a:t>
            </a:r>
          </a:p>
          <a:p>
            <a:pPr lvl="1"/>
            <a:r>
              <a:rPr lang="en-GB" sz="2400" dirty="0"/>
              <a:t>SME and Industry engagement VT (</a:t>
            </a:r>
            <a:r>
              <a:rPr lang="en-GB" sz="2400" dirty="0" err="1"/>
              <a:t>Gergely</a:t>
            </a:r>
            <a:r>
              <a:rPr lang="en-GB" sz="24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Pay-for-use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95325"/>
            <a:ext cx="8075612" cy="4525963"/>
          </a:xfrm>
        </p:spPr>
        <p:txBody>
          <a:bodyPr/>
          <a:lstStyle/>
          <a:p>
            <a:r>
              <a:rPr lang="en-GB" sz="2800" dirty="0" smtClean="0"/>
              <a:t>Writing final report – to publish by Dec 19</a:t>
            </a:r>
          </a:p>
          <a:p>
            <a:r>
              <a:rPr lang="en-GB" sz="2800" dirty="0" err="1" smtClean="0"/>
              <a:t>eGrant</a:t>
            </a:r>
            <a:r>
              <a:rPr lang="en-GB" sz="2800" dirty="0" smtClean="0"/>
              <a:t> development for user interface almost final</a:t>
            </a:r>
          </a:p>
          <a:p>
            <a:pPr lvl="1"/>
            <a:r>
              <a:rPr lang="en-GB" sz="2400" dirty="0" smtClean="0"/>
              <a:t>Discover services on the payment basis</a:t>
            </a:r>
          </a:p>
          <a:p>
            <a:pPr lvl="1"/>
            <a:r>
              <a:rPr lang="en-GB" sz="2400" dirty="0" smtClean="0"/>
              <a:t>Next call – Dec 1. Demo of </a:t>
            </a:r>
            <a:r>
              <a:rPr lang="en-GB" sz="2400" dirty="0" err="1" smtClean="0"/>
              <a:t>eGrant</a:t>
            </a:r>
            <a:endParaRPr lang="en-GB" sz="2400" dirty="0" smtClean="0"/>
          </a:p>
          <a:p>
            <a:r>
              <a:rPr lang="en-GB" sz="2800" dirty="0" smtClean="0"/>
              <a:t>5 provider to run a test case after Dec 1.</a:t>
            </a:r>
          </a:p>
          <a:p>
            <a:pPr lvl="1"/>
            <a:r>
              <a:rPr lang="en-GB" sz="2400" dirty="0" smtClean="0"/>
              <a:t>Act as users, book resources</a:t>
            </a:r>
          </a:p>
          <a:p>
            <a:pPr lvl="1"/>
            <a:r>
              <a:rPr lang="en-GB" sz="2400" dirty="0" smtClean="0"/>
              <a:t>Based on feedback decide to move to production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Join as tester! </a:t>
            </a:r>
            <a:r>
              <a:rPr lang="en-GB" sz="2000" dirty="0" smtClean="0">
                <a:solidFill>
                  <a:srgbClr val="FF0000"/>
                </a:solidFill>
              </a:rPr>
              <a:t>(</a:t>
            </a:r>
            <a:r>
              <a:rPr lang="en-GB" sz="2000" dirty="0">
                <a:solidFill>
                  <a:srgbClr val="FF0000"/>
                </a:solidFill>
              </a:rPr>
              <a:t>email </a:t>
            </a:r>
            <a:r>
              <a:rPr lang="en-GB" sz="2000" dirty="0" err="1">
                <a:solidFill>
                  <a:srgbClr val="FF0000"/>
                </a:solidFill>
              </a:rPr>
              <a:t>Sy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Holsinger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hlinkClick r:id="rId2"/>
              </a:rPr>
              <a:t>sy.holsinger@egi.eu</a:t>
            </a:r>
            <a:r>
              <a:rPr lang="en-GB" sz="2000" dirty="0" smtClean="0">
                <a:solidFill>
                  <a:srgbClr val="FF0000"/>
                </a:solidFill>
              </a:rPr>
              <a:t>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SME and Industry engagement 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delivered to Executive Board and EGI management</a:t>
            </a:r>
          </a:p>
          <a:p>
            <a:r>
              <a:rPr lang="en-US" dirty="0" smtClean="0"/>
              <a:t>Next steps based on the feedback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tail platform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sz="2400" dirty="0" smtClean="0"/>
              <a:t>Project </a:t>
            </a:r>
            <a:r>
              <a:rPr lang="en-US" sz="2400" dirty="0" err="1" smtClean="0"/>
              <a:t>formalised</a:t>
            </a:r>
            <a:r>
              <a:rPr lang="en-US" sz="2400" dirty="0" smtClean="0"/>
              <a:t> and started</a:t>
            </a:r>
            <a:endParaRPr lang="en-GB" sz="2400" dirty="0" smtClean="0"/>
          </a:p>
          <a:p>
            <a:pPr lvl="1"/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wiki.egi.eu/wiki/Long-tail_of_science_pilot</a:t>
            </a:r>
            <a:endParaRPr lang="en-GB" sz="2000" dirty="0" smtClean="0"/>
          </a:p>
          <a:p>
            <a:pPr marL="457200" lvl="1" indent="0">
              <a:buNone/>
            </a:pPr>
            <a:r>
              <a:rPr lang="en-US" sz="2000" dirty="0" smtClean="0"/>
              <a:t>	(See the overview slide on this page!)</a:t>
            </a:r>
            <a:endParaRPr lang="en-GB" sz="2000" dirty="0" smtClean="0"/>
          </a:p>
          <a:p>
            <a:r>
              <a:rPr lang="en-US" sz="2400" dirty="0" smtClean="0"/>
              <a:t>Developments ongoing</a:t>
            </a:r>
          </a:p>
          <a:p>
            <a:pPr lvl="1"/>
            <a:r>
              <a:rPr lang="en-US" sz="2000" dirty="0" smtClean="0"/>
              <a:t>User registration portal</a:t>
            </a:r>
          </a:p>
          <a:p>
            <a:pPr lvl="1"/>
            <a:r>
              <a:rPr lang="en-US" sz="2000" dirty="0" smtClean="0"/>
              <a:t>Credential translator</a:t>
            </a:r>
          </a:p>
          <a:p>
            <a:pPr lvl="2"/>
            <a:r>
              <a:rPr lang="en-US" sz="1800" dirty="0" smtClean="0"/>
              <a:t>From identity federation to per-user robot proxy</a:t>
            </a:r>
          </a:p>
          <a:p>
            <a:pPr lvl="1"/>
            <a:r>
              <a:rPr lang="en-US" sz="2000" dirty="0" smtClean="0"/>
              <a:t>Changes to middleware services</a:t>
            </a:r>
          </a:p>
          <a:p>
            <a:pPr lvl="2"/>
            <a:r>
              <a:rPr lang="en-US" sz="1800" dirty="0" err="1" smtClean="0"/>
              <a:t>Recognising</a:t>
            </a:r>
            <a:r>
              <a:rPr lang="en-US" sz="1800" dirty="0" smtClean="0"/>
              <a:t> per-user proxies (pool accounts, accounting, CREAM middleware)</a:t>
            </a:r>
          </a:p>
          <a:p>
            <a:r>
              <a:rPr lang="en-US" sz="2400" dirty="0" smtClean="0"/>
              <a:t>How you can help us: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Offer resources in the platform VO (Grid or cloud)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Updates </a:t>
            </a:r>
            <a:r>
              <a:rPr lang="en-GB" dirty="0" smtClean="0"/>
              <a:t>from EGI.eu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3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Engagement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draft on agenda page</a:t>
            </a:r>
          </a:p>
          <a:p>
            <a:pPr lvl="1"/>
            <a:r>
              <a:rPr lang="en-GB" dirty="0" smtClean="0"/>
              <a:t>Broadened scope</a:t>
            </a:r>
          </a:p>
          <a:p>
            <a:pPr lvl="1"/>
            <a:r>
              <a:rPr lang="en-GB" dirty="0" smtClean="0"/>
              <a:t>Updated structure</a:t>
            </a:r>
          </a:p>
          <a:p>
            <a:pPr lvl="1"/>
            <a:r>
              <a:rPr lang="en-GB" dirty="0" smtClean="0"/>
              <a:t>NGI (NIL), UCB, Champion contributions to integrate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Periodic report </a:t>
            </a:r>
          </a:p>
          <a:p>
            <a:pPr lvl="1"/>
            <a:r>
              <a:rPr lang="en-GB" dirty="0" smtClean="0"/>
              <a:t>Covers May-December</a:t>
            </a:r>
            <a:endParaRPr lang="en-GB" dirty="0"/>
          </a:p>
          <a:p>
            <a:pPr lvl="1"/>
            <a:r>
              <a:rPr lang="en-GB" dirty="0" smtClean="0"/>
              <a:t>Nov 25: Deadline for NIL, Champ, UCB input</a:t>
            </a:r>
          </a:p>
          <a:p>
            <a:pPr lvl="1"/>
            <a:r>
              <a:rPr lang="en-GB" dirty="0" smtClean="0"/>
              <a:t>Same / similar input as for Engagement strategy</a:t>
            </a:r>
          </a:p>
          <a:p>
            <a:pPr lvl="1"/>
            <a:r>
              <a:rPr lang="en-GB" dirty="0" smtClean="0"/>
              <a:t>Send input to </a:t>
            </a:r>
            <a:r>
              <a:rPr lang="en-GB" dirty="0" err="1" smtClean="0"/>
              <a:t>Gergely</a:t>
            </a:r>
            <a:endParaRPr lang="en-GB" dirty="0" smtClean="0"/>
          </a:p>
          <a:p>
            <a:r>
              <a:rPr lang="en-GB" dirty="0" smtClean="0"/>
              <a:t>Final review</a:t>
            </a:r>
          </a:p>
          <a:p>
            <a:pPr lvl="1"/>
            <a:r>
              <a:rPr lang="en-GB" dirty="0" smtClean="0"/>
              <a:t>Feb 12-13, Amsterdam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3155</TotalTime>
  <Words>666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EGI-InSPIRE-Slide-Template_v4-1</vt:lpstr>
      <vt:lpstr>EGI Engagement meeting 2014. November  Engagement Strategy https://go.egi.eu/engagementstrategy </vt:lpstr>
      <vt:lpstr>Agenda for today</vt:lpstr>
      <vt:lpstr>Updates from</vt:lpstr>
      <vt:lpstr>Pay-for-use</vt:lpstr>
      <vt:lpstr>SME and Industry engagement VT</vt:lpstr>
      <vt:lpstr>Long tail platform</vt:lpstr>
      <vt:lpstr>Updates from EGI.eu</vt:lpstr>
      <vt:lpstr>Engagement Strategy</vt:lpstr>
      <vt:lpstr>EGI-InSPIRE</vt:lpstr>
      <vt:lpstr>Federated Cloud updates</vt:lpstr>
      <vt:lpstr>New project  (workplan on agenda page)</vt:lpstr>
      <vt:lpstr>EGI services for VREs</vt:lpstr>
      <vt:lpstr>Training &amp; education proposal</vt:lpstr>
      <vt:lpstr>Earth science workshop</vt:lpstr>
      <vt:lpstr>AOB and 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Gergely Sipos</cp:lastModifiedBy>
  <cp:revision>895</cp:revision>
  <dcterms:created xsi:type="dcterms:W3CDTF">2013-10-15T23:33:54Z</dcterms:created>
  <dcterms:modified xsi:type="dcterms:W3CDTF">2014-11-19T12:27:25Z</dcterms:modified>
</cp:coreProperties>
</file>