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74" r:id="rId3"/>
    <p:sldId id="271" r:id="rId4"/>
    <p:sldId id="273" r:id="rId5"/>
    <p:sldId id="27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4" autoAdjust="0"/>
    <p:restoredTop sz="98686" autoAdjust="0"/>
  </p:normalViewPr>
  <p:slideViewPr>
    <p:cSldViewPr>
      <p:cViewPr>
        <p:scale>
          <a:sx n="80" d="100"/>
          <a:sy n="80" d="100"/>
        </p:scale>
        <p:origin x="-56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BCF1A5-75E7-4FC1-A33F-51C3725FBF15}" type="datetime1">
              <a:rPr lang="en-US" smtClean="0"/>
              <a:t>4/24/2014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7CF7E-877A-4989-B367-F7E8E4B14D1E}" type="datetime1">
              <a:rPr lang="en-US" smtClean="0"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FE59BA-C13A-4249-A77D-FB61901CBD8B}" type="datetime1">
              <a:rPr lang="en-US" smtClean="0"/>
              <a:t>4/24/2014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49C188-D868-45D7-B1F2-19C4557BB7FB}" type="datetime1">
              <a:rPr lang="en-US" smtClean="0"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Core_EGI_Activit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EGI-Engage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 proposal name: </a:t>
            </a:r>
            <a:r>
              <a:rPr lang="en-GB" dirty="0" smtClean="0"/>
              <a:t>EGI-Engage</a:t>
            </a:r>
          </a:p>
          <a:p>
            <a:r>
              <a:rPr lang="en-GB" dirty="0" smtClean="0"/>
              <a:t>Duration</a:t>
            </a:r>
            <a:r>
              <a:rPr lang="en-GB" dirty="0"/>
              <a:t>: 30 months </a:t>
            </a:r>
            <a:endParaRPr lang="en-GB" dirty="0" smtClean="0"/>
          </a:p>
          <a:p>
            <a:r>
              <a:rPr lang="en-GB" dirty="0" smtClean="0"/>
              <a:t>Call</a:t>
            </a:r>
            <a:r>
              <a:rPr lang="en-GB" dirty="0"/>
              <a:t>: WP </a:t>
            </a:r>
            <a:r>
              <a:rPr lang="en-GB" dirty="0" smtClean="0"/>
              <a:t>2014-2015, EINFRA-1 </a:t>
            </a:r>
            <a:r>
              <a:rPr lang="en-GB" dirty="0"/>
              <a:t>topic, activity 6 </a:t>
            </a:r>
            <a:endParaRPr lang="en-GB" dirty="0" smtClean="0"/>
          </a:p>
          <a:p>
            <a:r>
              <a:rPr lang="en-GB" dirty="0" smtClean="0"/>
              <a:t>Expected </a:t>
            </a:r>
            <a:r>
              <a:rPr lang="en-GB" dirty="0"/>
              <a:t>start: 01 January </a:t>
            </a:r>
            <a:r>
              <a:rPr lang="en-GB" dirty="0" smtClean="0"/>
              <a:t>2015</a:t>
            </a:r>
          </a:p>
          <a:p>
            <a:r>
              <a:rPr lang="en-GB" dirty="0" smtClean="0"/>
              <a:t>Maximum </a:t>
            </a:r>
            <a:r>
              <a:rPr lang="en-GB" dirty="0"/>
              <a:t>budget: 8 </a:t>
            </a:r>
            <a:r>
              <a:rPr lang="en-GB" dirty="0" err="1"/>
              <a:t>MEuro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81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112568"/>
          </a:xfrm>
        </p:spPr>
        <p:txBody>
          <a:bodyPr/>
          <a:lstStyle/>
          <a:p>
            <a:r>
              <a:rPr lang="en-GB" sz="2400" dirty="0" smtClean="0"/>
              <a:t>March. Consultation with council </a:t>
            </a:r>
            <a:r>
              <a:rPr lang="en-GB" sz="2400" dirty="0" smtClean="0"/>
              <a:t>members </a:t>
            </a:r>
            <a:r>
              <a:rPr lang="en-GB" sz="2400" dirty="0" smtClean="0">
                <a:sym typeface="Wingdings" panose="05000000000000000000" pitchFamily="2" charset="2"/>
              </a:rPr>
              <a:t> o</a:t>
            </a:r>
            <a:r>
              <a:rPr lang="en-GB" sz="2400" dirty="0" smtClean="0"/>
              <a:t>bjectives </a:t>
            </a:r>
            <a:r>
              <a:rPr lang="en-GB" sz="2400" dirty="0" smtClean="0"/>
              <a:t>agreed</a:t>
            </a:r>
          </a:p>
          <a:p>
            <a:pPr lvl="1"/>
            <a:r>
              <a:rPr lang="en-GB" sz="2000" dirty="0" smtClean="0"/>
              <a:t>Coordination of operations, software provisioning, tool development, user engagement</a:t>
            </a:r>
            <a:endParaRPr lang="en-GB" sz="1600" dirty="0" smtClean="0"/>
          </a:p>
          <a:p>
            <a:pPr lvl="1"/>
            <a:r>
              <a:rPr lang="en-GB" sz="2000" dirty="0" smtClean="0"/>
              <a:t>User-driven innovation for provisioning of new services (compute and data)</a:t>
            </a:r>
          </a:p>
          <a:p>
            <a:pPr lvl="2"/>
            <a:r>
              <a:rPr lang="en-GB" sz="1600" dirty="0" smtClean="0"/>
              <a:t>Development of the grid and cloud </a:t>
            </a:r>
            <a:r>
              <a:rPr lang="en-GB" sz="1600" dirty="0" smtClean="0"/>
              <a:t>platforms, development of the core infrastructure platform, integration of Virtual research Environments to the EGI services </a:t>
            </a:r>
            <a:r>
              <a:rPr lang="en-GB" sz="1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Competence Centres</a:t>
            </a:r>
          </a:p>
          <a:p>
            <a:pPr lvl="2"/>
            <a:r>
              <a:rPr lang="en-GB" sz="1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Design  development  testing and validation  pre-deployment  service provisioning and sustainability</a:t>
            </a:r>
            <a:endParaRPr lang="en-GB" sz="1600" dirty="0" smtClean="0">
              <a:solidFill>
                <a:schemeClr val="accent1"/>
              </a:solidFill>
            </a:endParaRPr>
          </a:p>
          <a:p>
            <a:pPr lvl="1"/>
            <a:r>
              <a:rPr lang="en-GB" sz="2000" dirty="0" smtClean="0"/>
              <a:t>EGI market place and business development</a:t>
            </a:r>
          </a:p>
          <a:p>
            <a:pPr lvl="1"/>
            <a:r>
              <a:rPr lang="en-GB" sz="2000" dirty="0" smtClean="0"/>
              <a:t>International cooperation with other </a:t>
            </a:r>
            <a:r>
              <a:rPr lang="en-GB" sz="2000" dirty="0" smtClean="0"/>
              <a:t>e-Infrastructures </a:t>
            </a:r>
            <a:endParaRPr lang="en-GB" sz="2000" dirty="0" smtClean="0"/>
          </a:p>
          <a:p>
            <a:r>
              <a:rPr lang="en-GB" sz="2400" dirty="0" smtClean="0"/>
              <a:t>Consortium</a:t>
            </a:r>
          </a:p>
          <a:p>
            <a:pPr lvl="1"/>
            <a:r>
              <a:rPr lang="en-GB" sz="2000" dirty="0" smtClean="0"/>
              <a:t>Strong user community participation, </a:t>
            </a:r>
            <a:r>
              <a:rPr lang="en-GB" sz="2000" dirty="0" smtClean="0"/>
              <a:t>service providers (NGIs, EIROs), </a:t>
            </a:r>
            <a:r>
              <a:rPr lang="en-GB" sz="2000" dirty="0" smtClean="0"/>
              <a:t>technology </a:t>
            </a:r>
            <a:r>
              <a:rPr lang="en-GB" sz="2000" dirty="0" smtClean="0"/>
              <a:t>providers</a:t>
            </a: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included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EGI </a:t>
            </a:r>
            <a:r>
              <a:rPr lang="en-GB" sz="2400" dirty="0"/>
              <a:t>central operations services </a:t>
            </a:r>
            <a:endParaRPr lang="en-GB" sz="2400" dirty="0" smtClean="0"/>
          </a:p>
          <a:p>
            <a:pPr lvl="1"/>
            <a:r>
              <a:rPr lang="en-GB" sz="2000" dirty="0"/>
              <a:t>N</a:t>
            </a:r>
            <a:r>
              <a:rPr lang="en-GB" sz="2000" dirty="0" smtClean="0"/>
              <a:t>o </a:t>
            </a:r>
            <a:r>
              <a:rPr lang="en-GB" sz="2000" dirty="0"/>
              <a:t>longer supported through EC funding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as of 01 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May</a:t>
            </a:r>
            <a:endParaRPr lang="en-GB" sz="2000" dirty="0"/>
          </a:p>
          <a:p>
            <a:pPr lvl="1"/>
            <a:r>
              <a:rPr lang="en-GB" sz="2000" dirty="0"/>
              <a:t>R</a:t>
            </a:r>
            <a:r>
              <a:rPr lang="en-GB" sz="2000" dirty="0" smtClean="0"/>
              <a:t>elying </a:t>
            </a:r>
            <a:r>
              <a:rPr lang="en-GB" sz="2000" dirty="0"/>
              <a:t>on EGI council fees (40%) and NGI in-kind contributions (total cost: 1.5 </a:t>
            </a:r>
            <a:r>
              <a:rPr lang="en-GB" sz="2000" dirty="0" err="1"/>
              <a:t>MEuro</a:t>
            </a:r>
            <a:r>
              <a:rPr lang="en-GB" sz="2000" dirty="0"/>
              <a:t>)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wiki.egi.eu/wiki/Core_EGI_Activities</a:t>
            </a:r>
            <a:endParaRPr lang="en-GB" sz="2000" dirty="0" smtClean="0"/>
          </a:p>
          <a:p>
            <a:pPr lvl="1"/>
            <a:r>
              <a:rPr lang="en-GB" sz="2000" dirty="0" smtClean="0"/>
              <a:t>Letters of agreement with the partners being prepared </a:t>
            </a:r>
            <a:endParaRPr lang="en-GB" sz="2000" dirty="0"/>
          </a:p>
          <a:p>
            <a:r>
              <a:rPr lang="en-GB" sz="2400" dirty="0"/>
              <a:t>NGI operations </a:t>
            </a:r>
            <a:endParaRPr lang="en-GB" sz="2400" dirty="0" smtClean="0"/>
          </a:p>
          <a:p>
            <a:pPr lvl="1"/>
            <a:r>
              <a:rPr lang="en-GB" sz="2000" dirty="0" smtClean="0"/>
              <a:t>35</a:t>
            </a:r>
            <a:r>
              <a:rPr lang="en-GB" sz="2000" dirty="0"/>
              <a:t>% EC funding in </a:t>
            </a:r>
            <a:r>
              <a:rPr lang="en-GB" sz="2000" dirty="0" smtClean="0"/>
              <a:t>EGI-InSPIRE, </a:t>
            </a:r>
            <a:r>
              <a:rPr lang="en-GB" sz="2000" dirty="0"/>
              <a:t>until </a:t>
            </a:r>
            <a:r>
              <a:rPr lang="en-GB" sz="2000" dirty="0" smtClean="0"/>
              <a:t>end of April 2014</a:t>
            </a:r>
            <a:endParaRPr lang="en-GB" sz="2000" dirty="0"/>
          </a:p>
          <a:p>
            <a:endParaRPr lang="en-GB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3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GB" sz="2400" dirty="0"/>
              <a:t>01/05/2014 </a:t>
            </a:r>
            <a:r>
              <a:rPr lang="en-GB" sz="2400" dirty="0" smtClean="0"/>
              <a:t>– 08/06/2014 </a:t>
            </a:r>
            <a:r>
              <a:rPr lang="en-GB" sz="2400" dirty="0"/>
              <a:t>Open call for EGI Competence Centres </a:t>
            </a:r>
            <a:endParaRPr lang="en-GB" sz="2400" dirty="0" smtClean="0"/>
          </a:p>
          <a:p>
            <a:r>
              <a:rPr lang="en-GB" sz="2400" dirty="0" smtClean="0"/>
              <a:t>22/05</a:t>
            </a:r>
            <a:r>
              <a:rPr lang="en-GB" sz="2400" dirty="0"/>
              <a:t>: </a:t>
            </a:r>
            <a:r>
              <a:rPr lang="en-GB" sz="2400" dirty="0" err="1"/>
              <a:t>Concertation</a:t>
            </a:r>
            <a:r>
              <a:rPr lang="en-GB" sz="2400" dirty="0"/>
              <a:t> meeting at Community Forum 2014, hosted by the EGI Council </a:t>
            </a:r>
            <a:r>
              <a:rPr lang="en-GB" sz="2400" dirty="0" smtClean="0"/>
              <a:t>Workshop, presentation </a:t>
            </a:r>
            <a:r>
              <a:rPr lang="en-GB" sz="2400" dirty="0"/>
              <a:t>of CC projects and discussion </a:t>
            </a:r>
            <a:endParaRPr lang="en-GB" sz="2400" dirty="0" smtClean="0"/>
          </a:p>
          <a:p>
            <a:r>
              <a:rPr lang="en-GB" sz="2400" dirty="0" smtClean="0"/>
              <a:t>09-30/06</a:t>
            </a:r>
            <a:r>
              <a:rPr lang="en-GB" sz="2400" dirty="0"/>
              <a:t>: Peer </a:t>
            </a:r>
            <a:r>
              <a:rPr lang="en-GB" sz="2400" dirty="0" smtClean="0"/>
              <a:t>Review</a:t>
            </a:r>
          </a:p>
          <a:p>
            <a:endParaRPr lang="en-GB" sz="2400" dirty="0" smtClean="0"/>
          </a:p>
          <a:p>
            <a:r>
              <a:rPr lang="en-GB" sz="2400" dirty="0" smtClean="0"/>
              <a:t>Proposal </a:t>
            </a:r>
            <a:r>
              <a:rPr lang="en-GB" sz="2400" dirty="0" smtClean="0"/>
              <a:t>preparation</a:t>
            </a:r>
            <a:endParaRPr lang="en-GB" sz="2400" dirty="0"/>
          </a:p>
          <a:p>
            <a:pPr lvl="1"/>
            <a:r>
              <a:rPr lang="en-GB" sz="1600" dirty="0"/>
              <a:t>I draft for council discussion at the May meeting (CF2014)</a:t>
            </a:r>
          </a:p>
          <a:p>
            <a:pPr lvl="1"/>
            <a:r>
              <a:rPr lang="en-GB" sz="1600" dirty="0"/>
              <a:t>30/06: II draft for council review</a:t>
            </a:r>
          </a:p>
          <a:p>
            <a:pPr lvl="1"/>
            <a:r>
              <a:rPr lang="en-GB" sz="1600" dirty="0"/>
              <a:t>31/07: III draft + budget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361</TotalTime>
  <Words>264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</vt:lpstr>
      <vt:lpstr>EGI-Engage</vt:lpstr>
      <vt:lpstr>EGI-Engage</vt:lpstr>
      <vt:lpstr>EGI-Engage</vt:lpstr>
      <vt:lpstr>Not included</vt:lpstr>
      <vt:lpstr>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Future Plans</dc:title>
  <dc:creator>Tiziana Ferrari</dc:creator>
  <cp:lastModifiedBy>Tiziana Ferrari</cp:lastModifiedBy>
  <cp:revision>28</cp:revision>
  <dcterms:created xsi:type="dcterms:W3CDTF">2014-04-09T08:19:22Z</dcterms:created>
  <dcterms:modified xsi:type="dcterms:W3CDTF">2014-04-24T05:26:34Z</dcterms:modified>
</cp:coreProperties>
</file>