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302" r:id="rId2"/>
    <p:sldId id="323" r:id="rId3"/>
    <p:sldId id="303" r:id="rId4"/>
    <p:sldId id="320" r:id="rId5"/>
    <p:sldId id="326" r:id="rId6"/>
    <p:sldId id="325" r:id="rId7"/>
    <p:sldId id="32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 autoAdjust="0"/>
  </p:normalViewPr>
  <p:slideViewPr>
    <p:cSldViewPr>
      <p:cViewPr>
        <p:scale>
          <a:sx n="89" d="100"/>
          <a:sy n="89" d="100"/>
        </p:scale>
        <p:origin x="-77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E5C93-404F-4D15-9988-BD904C7A382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950CE3-4094-4171-B323-E21E01CE3B5B}">
      <dgm:prSet phldrT="[Text]"/>
      <dgm:spPr/>
      <dgm:t>
        <a:bodyPr/>
        <a:lstStyle/>
        <a:p>
          <a:r>
            <a:rPr lang="cs-CZ" dirty="0" smtClean="0"/>
            <a:t>Joint team - </a:t>
          </a:r>
          <a:r>
            <a:rPr lang="cs-CZ" dirty="0" err="1" smtClean="0"/>
            <a:t>collaboration</a:t>
          </a:r>
          <a:endParaRPr lang="en-US" dirty="0"/>
        </a:p>
      </dgm:t>
    </dgm:pt>
    <dgm:pt modelId="{14FEC0F4-AECC-4405-A184-BA11E55409EC}" type="parTrans" cxnId="{879DEFD5-D645-41FD-8393-E9F6852AC871}">
      <dgm:prSet/>
      <dgm:spPr/>
      <dgm:t>
        <a:bodyPr/>
        <a:lstStyle/>
        <a:p>
          <a:endParaRPr lang="en-US"/>
        </a:p>
      </dgm:t>
    </dgm:pt>
    <dgm:pt modelId="{B1F1A346-119E-4345-9C15-E99F5872F78B}" type="sibTrans" cxnId="{879DEFD5-D645-41FD-8393-E9F6852AC871}">
      <dgm:prSet/>
      <dgm:spPr/>
      <dgm:t>
        <a:bodyPr/>
        <a:lstStyle/>
        <a:p>
          <a:endParaRPr lang="en-US"/>
        </a:p>
      </dgm:t>
    </dgm:pt>
    <dgm:pt modelId="{8C7894BF-A0D4-48FA-9906-449D6E0002B5}">
      <dgm:prSet phldrT="[Text]" custT="1"/>
      <dgm:spPr/>
      <dgm:t>
        <a:bodyPr/>
        <a:lstStyle/>
        <a:p>
          <a:r>
            <a:rPr lang="cs-CZ" sz="2000" dirty="0" smtClean="0"/>
            <a:t>NGI_CZ + </a:t>
          </a:r>
        </a:p>
        <a:p>
          <a:r>
            <a:rPr lang="cs-CZ" sz="2000" dirty="0" smtClean="0"/>
            <a:t>CERIT-SC centre </a:t>
          </a:r>
          <a:r>
            <a:rPr lang="cs-CZ" sz="1100" dirty="0" smtClean="0"/>
            <a:t>(ICS Masaryk university)  </a:t>
          </a:r>
        </a:p>
        <a:p>
          <a:r>
            <a:rPr lang="cs-CZ" sz="2000" dirty="0" smtClean="0"/>
            <a:t>= ICT </a:t>
          </a:r>
          <a:r>
            <a:rPr lang="cs-CZ" sz="2400" dirty="0" err="1" smtClean="0"/>
            <a:t>researchers</a:t>
          </a:r>
          <a:r>
            <a:rPr lang="cs-CZ" sz="2000" dirty="0" smtClean="0"/>
            <a:t> </a:t>
          </a:r>
          <a:endParaRPr lang="en-US" sz="2000" dirty="0"/>
        </a:p>
      </dgm:t>
    </dgm:pt>
    <dgm:pt modelId="{158A395C-F421-4C23-AC37-2A399A6FDDE4}" type="parTrans" cxnId="{C2C3151E-67AE-4E50-BB76-0564D09E1DA4}">
      <dgm:prSet/>
      <dgm:spPr/>
      <dgm:t>
        <a:bodyPr/>
        <a:lstStyle/>
        <a:p>
          <a:endParaRPr lang="en-US"/>
        </a:p>
      </dgm:t>
    </dgm:pt>
    <dgm:pt modelId="{E57561B6-12D8-49A5-B72E-ED6EFE47DBEE}" type="sibTrans" cxnId="{C2C3151E-67AE-4E50-BB76-0564D09E1DA4}">
      <dgm:prSet/>
      <dgm:spPr/>
      <dgm:t>
        <a:bodyPr/>
        <a:lstStyle/>
        <a:p>
          <a:endParaRPr lang="en-US"/>
        </a:p>
      </dgm:t>
    </dgm:pt>
    <dgm:pt modelId="{A3D06420-B689-4031-9425-A22D5CB0DB8E}">
      <dgm:prSet phldrT="[Text]" custT="1"/>
      <dgm:spPr/>
      <dgm:t>
        <a:bodyPr/>
        <a:lstStyle/>
        <a:p>
          <a:r>
            <a:rPr lang="cs-CZ" sz="2000" dirty="0" err="1" smtClean="0"/>
            <a:t>Pre</a:t>
          </a:r>
          <a:r>
            <a:rPr lang="cs-CZ" sz="2000" dirty="0" smtClean="0"/>
            <a:t>/post </a:t>
          </a:r>
          <a:r>
            <a:rPr lang="cs-CZ" sz="2000" dirty="0" err="1" smtClean="0"/>
            <a:t>graduate</a:t>
          </a:r>
          <a:r>
            <a:rPr lang="cs-CZ" sz="2000" dirty="0" smtClean="0"/>
            <a:t> ICT </a:t>
          </a:r>
          <a:r>
            <a:rPr lang="cs-CZ" sz="2000" dirty="0" err="1" smtClean="0"/>
            <a:t>students</a:t>
          </a:r>
          <a:endParaRPr lang="cs-CZ" sz="2000" dirty="0" smtClean="0"/>
        </a:p>
      </dgm:t>
    </dgm:pt>
    <dgm:pt modelId="{7E75F514-8856-4710-BA38-438F62A7C8B2}" type="parTrans" cxnId="{9A69880E-0097-4478-998E-54407FEC9838}">
      <dgm:prSet/>
      <dgm:spPr/>
      <dgm:t>
        <a:bodyPr/>
        <a:lstStyle/>
        <a:p>
          <a:endParaRPr lang="en-US"/>
        </a:p>
      </dgm:t>
    </dgm:pt>
    <dgm:pt modelId="{3B55CAA7-7FDD-48DF-BCC2-B604BF5EA89F}" type="sibTrans" cxnId="{9A69880E-0097-4478-998E-54407FEC9838}">
      <dgm:prSet/>
      <dgm:spPr/>
      <dgm:t>
        <a:bodyPr/>
        <a:lstStyle/>
        <a:p>
          <a:endParaRPr lang="en-US"/>
        </a:p>
      </dgm:t>
    </dgm:pt>
    <dgm:pt modelId="{F2B0F529-D45A-42CC-A34E-FBD049EDF8D1}">
      <dgm:prSet phldrT="[Text]" custT="1"/>
      <dgm:spPr/>
      <dgm:t>
        <a:bodyPr/>
        <a:lstStyle/>
        <a:p>
          <a:r>
            <a:rPr lang="cs-CZ" sz="2000" dirty="0" err="1" smtClean="0"/>
            <a:t>Users</a:t>
          </a:r>
          <a:r>
            <a:rPr lang="cs-CZ" sz="2000" dirty="0" smtClean="0"/>
            <a:t> </a:t>
          </a:r>
          <a:r>
            <a:rPr lang="cs-CZ" sz="2000" dirty="0" err="1" smtClean="0"/>
            <a:t>community</a:t>
          </a:r>
          <a:r>
            <a:rPr lang="cs-CZ" sz="2000" dirty="0" smtClean="0"/>
            <a:t> </a:t>
          </a:r>
          <a:r>
            <a:rPr lang="cs-CZ" sz="2000" dirty="0" err="1" smtClean="0"/>
            <a:t>researchers</a:t>
          </a:r>
          <a:r>
            <a:rPr lang="cs-CZ" sz="2000" dirty="0" smtClean="0"/>
            <a:t> (non-ICT </a:t>
          </a:r>
          <a:r>
            <a:rPr lang="cs-CZ" sz="2000" dirty="0" err="1" smtClean="0"/>
            <a:t>areas</a:t>
          </a:r>
          <a:r>
            <a:rPr lang="cs-CZ" sz="2000" dirty="0" smtClean="0"/>
            <a:t>)</a:t>
          </a:r>
          <a:endParaRPr lang="en-US" sz="2000" dirty="0"/>
        </a:p>
      </dgm:t>
    </dgm:pt>
    <dgm:pt modelId="{39DB68F2-51DF-4DDD-81F6-71A59F6C501B}" type="parTrans" cxnId="{12698093-18BF-40BC-8B67-A42BBBC9B082}">
      <dgm:prSet/>
      <dgm:spPr/>
      <dgm:t>
        <a:bodyPr/>
        <a:lstStyle/>
        <a:p>
          <a:endParaRPr lang="en-US"/>
        </a:p>
      </dgm:t>
    </dgm:pt>
    <dgm:pt modelId="{5C5AAE04-8D2B-42D9-BEF8-830FBB87A362}" type="sibTrans" cxnId="{12698093-18BF-40BC-8B67-A42BBBC9B082}">
      <dgm:prSet/>
      <dgm:spPr/>
      <dgm:t>
        <a:bodyPr/>
        <a:lstStyle/>
        <a:p>
          <a:endParaRPr lang="en-US"/>
        </a:p>
      </dgm:t>
    </dgm:pt>
    <dgm:pt modelId="{2FAF97A9-27E2-4287-A48A-8429360C87B3}" type="pres">
      <dgm:prSet presAssocID="{D28E5C93-404F-4D15-9988-BD904C7A3824}" presName="composite" presStyleCnt="0">
        <dgm:presLayoutVars>
          <dgm:chMax val="1"/>
          <dgm:dir/>
          <dgm:resizeHandles val="exact"/>
        </dgm:presLayoutVars>
      </dgm:prSet>
      <dgm:spPr/>
    </dgm:pt>
    <dgm:pt modelId="{73D301AC-71BC-4094-8FD5-DECD81BCB506}" type="pres">
      <dgm:prSet presAssocID="{43950CE3-4094-4171-B323-E21E01CE3B5B}" presName="roof" presStyleLbl="dkBgShp" presStyleIdx="0" presStyleCnt="2" custScaleY="71427" custLinFactNeighborX="-5840" custLinFactNeighborY="30952"/>
      <dgm:spPr/>
      <dgm:t>
        <a:bodyPr/>
        <a:lstStyle/>
        <a:p>
          <a:endParaRPr lang="en-US"/>
        </a:p>
      </dgm:t>
    </dgm:pt>
    <dgm:pt modelId="{4E3E9F70-79B4-4300-A74C-D958D7DE75D7}" type="pres">
      <dgm:prSet presAssocID="{43950CE3-4094-4171-B323-E21E01CE3B5B}" presName="pillars" presStyleCnt="0"/>
      <dgm:spPr/>
    </dgm:pt>
    <dgm:pt modelId="{A72A50FD-B68D-4C46-8824-5B264AACDFDD}" type="pres">
      <dgm:prSet presAssocID="{43950CE3-4094-4171-B323-E21E01CE3B5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440C4-D871-49D1-917A-50323F3A8858}" type="pres">
      <dgm:prSet presAssocID="{A3D06420-B689-4031-9425-A22D5CB0DB8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32C78-234D-4CF6-BEC1-D37C7F4FFE0E}" type="pres">
      <dgm:prSet presAssocID="{F2B0F529-D45A-42CC-A34E-FBD049EDF8D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287AB-35B5-42B2-ADB3-C94B0380F448}" type="pres">
      <dgm:prSet presAssocID="{43950CE3-4094-4171-B323-E21E01CE3B5B}" presName="base" presStyleLbl="dkBgShp" presStyleIdx="1" presStyleCnt="2"/>
      <dgm:spPr/>
    </dgm:pt>
  </dgm:ptLst>
  <dgm:cxnLst>
    <dgm:cxn modelId="{97EB7AB7-F0B2-42C9-B133-3B6F142016C1}" type="presOf" srcId="{F2B0F529-D45A-42CC-A34E-FBD049EDF8D1}" destId="{A7D32C78-234D-4CF6-BEC1-D37C7F4FFE0E}" srcOrd="0" destOrd="0" presId="urn:microsoft.com/office/officeart/2005/8/layout/hList3"/>
    <dgm:cxn modelId="{D2A1C8AB-30B3-47AC-B35B-D3875FDA9EDD}" type="presOf" srcId="{8C7894BF-A0D4-48FA-9906-449D6E0002B5}" destId="{A72A50FD-B68D-4C46-8824-5B264AACDFDD}" srcOrd="0" destOrd="0" presId="urn:microsoft.com/office/officeart/2005/8/layout/hList3"/>
    <dgm:cxn modelId="{C2C3151E-67AE-4E50-BB76-0564D09E1DA4}" srcId="{43950CE3-4094-4171-B323-E21E01CE3B5B}" destId="{8C7894BF-A0D4-48FA-9906-449D6E0002B5}" srcOrd="0" destOrd="0" parTransId="{158A395C-F421-4C23-AC37-2A399A6FDDE4}" sibTransId="{E57561B6-12D8-49A5-B72E-ED6EFE47DBEE}"/>
    <dgm:cxn modelId="{9F45690B-A849-4201-9A7E-558BC22CDD6C}" type="presOf" srcId="{43950CE3-4094-4171-B323-E21E01CE3B5B}" destId="{73D301AC-71BC-4094-8FD5-DECD81BCB506}" srcOrd="0" destOrd="0" presId="urn:microsoft.com/office/officeart/2005/8/layout/hList3"/>
    <dgm:cxn modelId="{1CE94A00-98AA-44A6-9EAA-AA24766D160F}" type="presOf" srcId="{A3D06420-B689-4031-9425-A22D5CB0DB8E}" destId="{ED6440C4-D871-49D1-917A-50323F3A8858}" srcOrd="0" destOrd="0" presId="urn:microsoft.com/office/officeart/2005/8/layout/hList3"/>
    <dgm:cxn modelId="{879DEFD5-D645-41FD-8393-E9F6852AC871}" srcId="{D28E5C93-404F-4D15-9988-BD904C7A3824}" destId="{43950CE3-4094-4171-B323-E21E01CE3B5B}" srcOrd="0" destOrd="0" parTransId="{14FEC0F4-AECC-4405-A184-BA11E55409EC}" sibTransId="{B1F1A346-119E-4345-9C15-E99F5872F78B}"/>
    <dgm:cxn modelId="{9A69880E-0097-4478-998E-54407FEC9838}" srcId="{43950CE3-4094-4171-B323-E21E01CE3B5B}" destId="{A3D06420-B689-4031-9425-A22D5CB0DB8E}" srcOrd="1" destOrd="0" parTransId="{7E75F514-8856-4710-BA38-438F62A7C8B2}" sibTransId="{3B55CAA7-7FDD-48DF-BCC2-B604BF5EA89F}"/>
    <dgm:cxn modelId="{12698093-18BF-40BC-8B67-A42BBBC9B082}" srcId="{43950CE3-4094-4171-B323-E21E01CE3B5B}" destId="{F2B0F529-D45A-42CC-A34E-FBD049EDF8D1}" srcOrd="2" destOrd="0" parTransId="{39DB68F2-51DF-4DDD-81F6-71A59F6C501B}" sibTransId="{5C5AAE04-8D2B-42D9-BEF8-830FBB87A362}"/>
    <dgm:cxn modelId="{870032BC-A351-4305-82F2-864F2C347C38}" type="presOf" srcId="{D28E5C93-404F-4D15-9988-BD904C7A3824}" destId="{2FAF97A9-27E2-4287-A48A-8429360C87B3}" srcOrd="0" destOrd="0" presId="urn:microsoft.com/office/officeart/2005/8/layout/hList3"/>
    <dgm:cxn modelId="{D526268F-2F40-452C-BD67-86563ACE7EEE}" type="presParOf" srcId="{2FAF97A9-27E2-4287-A48A-8429360C87B3}" destId="{73D301AC-71BC-4094-8FD5-DECD81BCB506}" srcOrd="0" destOrd="0" presId="urn:microsoft.com/office/officeart/2005/8/layout/hList3"/>
    <dgm:cxn modelId="{2996EC39-F531-4714-A3A2-EF4E6E1085AF}" type="presParOf" srcId="{2FAF97A9-27E2-4287-A48A-8429360C87B3}" destId="{4E3E9F70-79B4-4300-A74C-D958D7DE75D7}" srcOrd="1" destOrd="0" presId="urn:microsoft.com/office/officeart/2005/8/layout/hList3"/>
    <dgm:cxn modelId="{D0D3CD38-A584-4FEF-96CA-5B593B035115}" type="presParOf" srcId="{4E3E9F70-79B4-4300-A74C-D958D7DE75D7}" destId="{A72A50FD-B68D-4C46-8824-5B264AACDFDD}" srcOrd="0" destOrd="0" presId="urn:microsoft.com/office/officeart/2005/8/layout/hList3"/>
    <dgm:cxn modelId="{014E08F2-B41C-4D47-B5A1-299C5685A8A1}" type="presParOf" srcId="{4E3E9F70-79B4-4300-A74C-D958D7DE75D7}" destId="{ED6440C4-D871-49D1-917A-50323F3A8858}" srcOrd="1" destOrd="0" presId="urn:microsoft.com/office/officeart/2005/8/layout/hList3"/>
    <dgm:cxn modelId="{0E852E50-BCE8-4446-AA98-41522D2FCA04}" type="presParOf" srcId="{4E3E9F70-79B4-4300-A74C-D958D7DE75D7}" destId="{A7D32C78-234D-4CF6-BEC1-D37C7F4FFE0E}" srcOrd="2" destOrd="0" presId="urn:microsoft.com/office/officeart/2005/8/layout/hList3"/>
    <dgm:cxn modelId="{5BD999D4-EDA4-4BA6-BD9B-20CB9081122C}" type="presParOf" srcId="{2FAF97A9-27E2-4287-A48A-8429360C87B3}" destId="{FA6287AB-35B5-42B2-ADB3-C94B0380F44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301AC-71BC-4094-8FD5-DECD81BCB506}">
      <dsp:nvSpPr>
        <dsp:cNvPr id="0" name=""/>
        <dsp:cNvSpPr/>
      </dsp:nvSpPr>
      <dsp:spPr>
        <a:xfrm>
          <a:off x="0" y="288032"/>
          <a:ext cx="5568280" cy="54004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Joint team - </a:t>
          </a:r>
          <a:r>
            <a:rPr lang="cs-CZ" sz="2500" kern="1200" dirty="0" err="1" smtClean="0"/>
            <a:t>collaboration</a:t>
          </a:r>
          <a:endParaRPr lang="en-US" sz="2500" kern="1200" dirty="0"/>
        </a:p>
      </dsp:txBody>
      <dsp:txXfrm>
        <a:off x="0" y="288032"/>
        <a:ext cx="5568280" cy="540048"/>
      </dsp:txXfrm>
    </dsp:sp>
    <dsp:sp modelId="{A72A50FD-B68D-4C46-8824-5B264AACDFDD}">
      <dsp:nvSpPr>
        <dsp:cNvPr id="0" name=""/>
        <dsp:cNvSpPr/>
      </dsp:nvSpPr>
      <dsp:spPr>
        <a:xfrm>
          <a:off x="2718" y="702075"/>
          <a:ext cx="1854280" cy="1587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NGI_CZ +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CERIT-SC centre </a:t>
          </a:r>
          <a:r>
            <a:rPr lang="cs-CZ" sz="1100" kern="1200" dirty="0" smtClean="0"/>
            <a:t>(ICS Masaryk university)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= ICT </a:t>
          </a:r>
          <a:r>
            <a:rPr lang="cs-CZ" sz="2400" kern="1200" dirty="0" err="1" smtClean="0"/>
            <a:t>researchers</a:t>
          </a:r>
          <a:r>
            <a:rPr lang="cs-CZ" sz="2000" kern="1200" dirty="0" smtClean="0"/>
            <a:t> </a:t>
          </a:r>
          <a:endParaRPr lang="en-US" sz="2000" kern="1200" dirty="0"/>
        </a:p>
      </dsp:txBody>
      <dsp:txXfrm>
        <a:off x="2718" y="702075"/>
        <a:ext cx="1854280" cy="1587776"/>
      </dsp:txXfrm>
    </dsp:sp>
    <dsp:sp modelId="{ED6440C4-D871-49D1-917A-50323F3A8858}">
      <dsp:nvSpPr>
        <dsp:cNvPr id="0" name=""/>
        <dsp:cNvSpPr/>
      </dsp:nvSpPr>
      <dsp:spPr>
        <a:xfrm>
          <a:off x="1856999" y="702075"/>
          <a:ext cx="1854280" cy="1587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Pre</a:t>
          </a:r>
          <a:r>
            <a:rPr lang="cs-CZ" sz="2000" kern="1200" dirty="0" smtClean="0"/>
            <a:t>/post </a:t>
          </a:r>
          <a:r>
            <a:rPr lang="cs-CZ" sz="2000" kern="1200" dirty="0" err="1" smtClean="0"/>
            <a:t>graduate</a:t>
          </a:r>
          <a:r>
            <a:rPr lang="cs-CZ" sz="2000" kern="1200" dirty="0" smtClean="0"/>
            <a:t> ICT </a:t>
          </a:r>
          <a:r>
            <a:rPr lang="cs-CZ" sz="2000" kern="1200" dirty="0" err="1" smtClean="0"/>
            <a:t>students</a:t>
          </a:r>
          <a:endParaRPr lang="cs-CZ" sz="2000" kern="1200" dirty="0" smtClean="0"/>
        </a:p>
      </dsp:txBody>
      <dsp:txXfrm>
        <a:off x="1856999" y="702075"/>
        <a:ext cx="1854280" cy="1587776"/>
      </dsp:txXfrm>
    </dsp:sp>
    <dsp:sp modelId="{A7D32C78-234D-4CF6-BEC1-D37C7F4FFE0E}">
      <dsp:nvSpPr>
        <dsp:cNvPr id="0" name=""/>
        <dsp:cNvSpPr/>
      </dsp:nvSpPr>
      <dsp:spPr>
        <a:xfrm>
          <a:off x="3711280" y="702075"/>
          <a:ext cx="1854280" cy="1587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Users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community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researchers</a:t>
          </a:r>
          <a:r>
            <a:rPr lang="cs-CZ" sz="2000" kern="1200" dirty="0" smtClean="0"/>
            <a:t> (non-ICT </a:t>
          </a:r>
          <a:r>
            <a:rPr lang="cs-CZ" sz="2000" kern="1200" dirty="0" err="1" smtClean="0"/>
            <a:t>areas</a:t>
          </a:r>
          <a:r>
            <a:rPr lang="cs-CZ" sz="2000" kern="1200" dirty="0" smtClean="0"/>
            <a:t>)</a:t>
          </a:r>
          <a:endParaRPr lang="en-US" sz="2000" kern="1200" dirty="0"/>
        </a:p>
      </dsp:txBody>
      <dsp:txXfrm>
        <a:off x="3711280" y="702075"/>
        <a:ext cx="1854280" cy="1587776"/>
      </dsp:txXfrm>
    </dsp:sp>
    <dsp:sp modelId="{FA6287AB-35B5-42B2-ADB3-C94B0380F448}">
      <dsp:nvSpPr>
        <dsp:cNvPr id="0" name=""/>
        <dsp:cNvSpPr/>
      </dsp:nvSpPr>
      <dsp:spPr>
        <a:xfrm>
          <a:off x="0" y="2289851"/>
          <a:ext cx="5568280" cy="1764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1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tec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NGI_</a:t>
            </a:r>
            <a:r>
              <a:rPr lang="cs-CZ" sz="2800" b="1" dirty="0" smtClean="0"/>
              <a:t>CZ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cs-CZ" sz="2800" b="1" dirty="0" smtClean="0"/>
              <a:t>Ivana </a:t>
            </a:r>
            <a:r>
              <a:rPr lang="cs-CZ" sz="2800" b="1" dirty="0" err="1" smtClean="0"/>
              <a:t>Krenkova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4525963"/>
          </a:xfrm>
        </p:spPr>
        <p:txBody>
          <a:bodyPr/>
          <a:lstStyle/>
          <a:p>
            <a:r>
              <a:rPr lang="it-IT" sz="2400" b="1" i="1" dirty="0"/>
              <a:t>This presentation template is meant to provide NILs</a:t>
            </a:r>
            <a:br>
              <a:rPr lang="it-IT" sz="2400" b="1" i="1" dirty="0"/>
            </a:br>
            <a:r>
              <a:rPr lang="it-IT" sz="2400" b="1" i="1" dirty="0"/>
              <a:t>with an instrument to </a:t>
            </a:r>
            <a:r>
              <a:rPr lang="it-IT" sz="2400" b="1" i="1" dirty="0" smtClean="0"/>
              <a:t>discuss ideas for user-support and service innovation in H2020 that could become part of the activity of an EGI-Engage Competence Centre </a:t>
            </a:r>
            <a:r>
              <a:rPr lang="it-IT" sz="1800" b="1" i="1" dirty="0" smtClean="0"/>
              <a:t>(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documents.egi.eu/document/2187</a:t>
            </a:r>
            <a:r>
              <a:rPr lang="en-GB" sz="1800" dirty="0" smtClean="0"/>
              <a:t>)</a:t>
            </a:r>
            <a:endParaRPr lang="it-IT" sz="2400" b="1" i="1" dirty="0" smtClean="0"/>
          </a:p>
          <a:p>
            <a:r>
              <a:rPr lang="it-IT" sz="2400" b="1" i="1" dirty="0" smtClean="0"/>
              <a:t>User support activities include</a:t>
            </a:r>
          </a:p>
          <a:p>
            <a:pPr lvl="1"/>
            <a:r>
              <a:rPr lang="it-IT" sz="2000" b="1" i="1" dirty="0" smtClean="0"/>
              <a:t>Training and education</a:t>
            </a:r>
          </a:p>
          <a:p>
            <a:pPr lvl="1"/>
            <a:r>
              <a:rPr lang="it-IT" sz="2000" b="1" i="1" dirty="0" smtClean="0"/>
              <a:t>Technical support and consultancy to existing and prospective user communities</a:t>
            </a:r>
          </a:p>
          <a:p>
            <a:pPr lvl="1"/>
            <a:r>
              <a:rPr lang="it-IT" sz="2000" b="1" i="1" dirty="0" smtClean="0"/>
              <a:t>Innovation and pre-production</a:t>
            </a:r>
          </a:p>
          <a:p>
            <a:pPr lvl="2"/>
            <a:r>
              <a:rPr lang="it-IT" sz="1600" b="1" i="1" dirty="0" smtClean="0"/>
              <a:t>of new capabilities to the EGI services portfolio (infrastructure platform, cloud and grid platforms), the integration of  new ICT technologies</a:t>
            </a:r>
          </a:p>
          <a:p>
            <a:pPr lvl="2"/>
            <a:r>
              <a:rPr lang="it-IT" sz="1600" b="1" i="1" dirty="0" smtClean="0"/>
              <a:t>of Virtual Research Environments to be integrated with existing and new EGI capabilities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8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12236"/>
              </p:ext>
            </p:extLst>
          </p:nvPr>
        </p:nvGraphicFramePr>
        <p:xfrm>
          <a:off x="0" y="1124745"/>
          <a:ext cx="9144000" cy="5630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  <a:gridCol w="6732240"/>
              </a:tblGrid>
              <a:tr h="351624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User community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User support project</a:t>
                      </a:r>
                      <a:endParaRPr lang="en-US" noProof="0" dirty="0"/>
                    </a:p>
                  </a:txBody>
                  <a:tcPr/>
                </a:tc>
              </a:tr>
              <a:tr h="2262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 Life Science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(Biological and medical sciences)</a:t>
                      </a:r>
                      <a:endParaRPr lang="en-US" sz="16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563" indent="-182563" algn="l">
                        <a:buFont typeface="Arial" pitchFamily="34" charset="0"/>
                        <a:buChar char="•"/>
                      </a:pP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NGI_CZ (CESNET) is an official member of </a:t>
                      </a: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Czech Republic ELIXIR Node 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http://www.elixircz.cz/  = joint project of 13 Czech institutions</a:t>
                      </a:r>
                    </a:p>
                    <a:p>
                      <a:pPr marL="182563" indent="-182563" algn="l">
                        <a:buFont typeface="Arial" pitchFamily="34" charset="0"/>
                        <a:buChar char="•"/>
                      </a:pPr>
                      <a:r>
                        <a:rPr lang="cs-CZ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NGI has 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 history of cooperation with the </a:t>
                      </a: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Central European Institute of Technology</a:t>
                      </a:r>
                      <a:r>
                        <a:rPr lang="en-US" sz="1400" b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large national facility 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www.ceitec.cz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with focus on its 3 research projects (from many):</a:t>
                      </a:r>
                    </a:p>
                    <a:p>
                      <a:pPr marL="639763" marR="0" lvl="1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Structural biology  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extends beyond ELIXIR, encompasses Czech part of INSTRUCT and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EuroBioImaging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39763" lvl="1" indent="-182563" algn="l">
                        <a:buFont typeface="Arial" pitchFamily="34" charset="0"/>
                        <a:buChar char="•"/>
                      </a:pP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Genomics and proteomics </a:t>
                      </a:r>
                      <a:endParaRPr lang="en-US" sz="1400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39763" lvl="1" indent="-182563" algn="l">
                        <a:buFont typeface="Arial" pitchFamily="34" charset="0"/>
                        <a:buChar char="•"/>
                      </a:pPr>
                      <a:r>
                        <a:rPr lang="en-US" sz="14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 and mind research 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connected to The Virtual Brain Project (http://www.thevirtualbrain.org/)</a:t>
                      </a:r>
                      <a:endParaRPr lang="en-US" sz="1400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62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Physics,</a:t>
                      </a:r>
                      <a:r>
                        <a:rPr lang="en-US" sz="1600" b="1" baseline="0" noProof="0" dirty="0" smtClean="0"/>
                        <a:t> Astrophysics</a:t>
                      </a:r>
                      <a:endParaRPr lang="en-US" sz="1600" b="1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NGI_CZ </a:t>
                      </a:r>
                      <a:r>
                        <a:rPr lang="cs-CZ" sz="1400" b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cooperates</a:t>
                      </a:r>
                      <a:r>
                        <a:rPr lang="cs-CZ" sz="14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kern="1200" baseline="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cs-CZ" sz="14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Institute of Physics of the AS CR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Laser physics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Extreme Light Infrastructure (ELI)  http://www.eli-beams.eu/, the unique laser </a:t>
                      </a: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located in the Czech Republic.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Elementary Particle Physics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2 experiments ATLAS at the LHC collider at CERN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NOVA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</a:t>
                      </a: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Fermilab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Astroparticle</a:t>
                      </a: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the Pierre Auger Observatory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Masaryk University, department of </a:t>
                      </a:r>
                      <a:r>
                        <a:rPr lang="en-US" sz="14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Theoretical Physics and Astrophysics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–mirror of the large NASA Exoplanet Archive for </a:t>
                      </a: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SuperWASP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Charles University, Faculty of Mathematics and Physics: Belle II experiment at KEK (Japan) (and also ATLAS and PAO)</a:t>
                      </a:r>
                      <a:endParaRPr lang="en-US" sz="1400" kern="1200" baseline="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09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Environmental Sciences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2563" marR="0" lvl="1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400" noProof="0" dirty="0" smtClean="0">
                          <a:solidFill>
                            <a:schemeClr val="dk1"/>
                          </a:solidFill>
                        </a:rPr>
                        <a:t>NGI_CZ </a:t>
                      </a:r>
                      <a:r>
                        <a:rPr lang="en-US" sz="1400" noProof="0" dirty="0" smtClean="0">
                          <a:solidFill>
                            <a:schemeClr val="dk1"/>
                          </a:solidFill>
                        </a:rPr>
                        <a:t>cooperate</a:t>
                      </a:r>
                      <a:r>
                        <a:rPr lang="cs-CZ" sz="1400" noProof="0" dirty="0" smtClean="0">
                          <a:solidFill>
                            <a:schemeClr val="dk1"/>
                          </a:solidFill>
                        </a:rPr>
                        <a:t>s</a:t>
                      </a:r>
                      <a:r>
                        <a:rPr lang="en-US" sz="1400" noProof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noProof="0" dirty="0" smtClean="0">
                          <a:solidFill>
                            <a:schemeClr val="dk1"/>
                          </a:solidFill>
                        </a:rPr>
                        <a:t>with the national </a:t>
                      </a:r>
                      <a:r>
                        <a:rPr lang="en-US" sz="1400" noProof="0" dirty="0" err="1" smtClean="0">
                          <a:solidFill>
                            <a:schemeClr val="dk1"/>
                          </a:solidFill>
                        </a:rPr>
                        <a:t>centre</a:t>
                      </a:r>
                      <a:r>
                        <a:rPr lang="en-US" sz="1400" noProof="0" dirty="0" smtClean="0">
                          <a:solidFill>
                            <a:schemeClr val="dk1"/>
                          </a:solidFill>
                        </a:rPr>
                        <a:t> for studying the impact of global climate changes </a:t>
                      </a:r>
                      <a:r>
                        <a:rPr lang="en-US" sz="1400" noProof="0" dirty="0" err="1" smtClean="0">
                          <a:solidFill>
                            <a:schemeClr val="dk1"/>
                          </a:solidFill>
                        </a:rPr>
                        <a:t>CzechGlobe</a:t>
                      </a:r>
                      <a:r>
                        <a:rPr lang="en-US" sz="1400" noProof="0" dirty="0" smtClean="0">
                          <a:solidFill>
                            <a:schemeClr val="dk1"/>
                          </a:solidFill>
                        </a:rPr>
                        <a:t> AS CR. The </a:t>
                      </a:r>
                      <a:r>
                        <a:rPr lang="en-US" sz="1400" noProof="0" dirty="0" err="1" smtClean="0">
                          <a:solidFill>
                            <a:schemeClr val="dk1"/>
                          </a:solidFill>
                        </a:rPr>
                        <a:t>centre</a:t>
                      </a:r>
                      <a:r>
                        <a:rPr lang="en-US" sz="1400" noProof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became the Czech node for ICOS, EUFAR, and LIFEWATCH ESFRI projects.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480373" cy="865187"/>
          </a:xfrm>
        </p:spPr>
        <p:txBody>
          <a:bodyPr/>
          <a:lstStyle/>
          <a:p>
            <a:pPr algn="r"/>
            <a:r>
              <a:rPr lang="en-GB" sz="4000" dirty="0" smtClean="0"/>
              <a:t> </a:t>
            </a:r>
            <a:r>
              <a:rPr lang="cs-CZ" sz="4000" dirty="0" err="1" smtClean="0"/>
              <a:t>Common</a:t>
            </a:r>
            <a:r>
              <a:rPr lang="cs-CZ" sz="4000" dirty="0" smtClean="0"/>
              <a:t> </a:t>
            </a:r>
            <a:r>
              <a:rPr lang="cs-CZ" sz="4000" dirty="0" err="1" smtClean="0"/>
              <a:t>objectives</a:t>
            </a:r>
            <a:endParaRPr lang="en-GB" sz="4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268760"/>
            <a:ext cx="8712968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Support objectives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(common for all communities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)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639763" lvl="1" indent="-182563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dk1"/>
                </a:solidFill>
              </a:rPr>
              <a:t>Advanced training courses (focus on specific application or HW), hands-on practically oriented meetings (for small groups), community workshops</a:t>
            </a:r>
            <a:r>
              <a:rPr lang="cs-CZ" sz="1600" dirty="0" smtClean="0">
                <a:solidFill>
                  <a:schemeClr val="dk1"/>
                </a:solidFill>
              </a:rPr>
              <a:t>, </a:t>
            </a:r>
            <a:r>
              <a:rPr lang="cs-CZ" sz="1600" dirty="0" err="1" smtClean="0">
                <a:solidFill>
                  <a:schemeClr val="dk1"/>
                </a:solidFill>
              </a:rPr>
              <a:t>etc</a:t>
            </a:r>
            <a:r>
              <a:rPr lang="cs-CZ" sz="1600" dirty="0" smtClean="0">
                <a:solidFill>
                  <a:schemeClr val="dk1"/>
                </a:solidFill>
              </a:rPr>
              <a:t>.</a:t>
            </a:r>
            <a:endParaRPr lang="en-US" sz="1600" dirty="0" smtClean="0">
              <a:solidFill>
                <a:schemeClr val="dk1"/>
              </a:solidFill>
            </a:endParaRPr>
          </a:p>
          <a:p>
            <a:pPr marL="639763" lvl="1" indent="-182563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dk1"/>
                </a:solidFill>
              </a:rPr>
              <a:t>Technical support and consultancy </a:t>
            </a:r>
            <a:r>
              <a:rPr lang="en-US" sz="1600" dirty="0" smtClean="0">
                <a:solidFill>
                  <a:schemeClr val="dk1"/>
                </a:solidFill>
              </a:rPr>
              <a:t>– SW application porting to grid/cloud (in total hundreds of application from tens research areas, mostly available on the national grid resources)</a:t>
            </a:r>
          </a:p>
          <a:p>
            <a:pPr marL="639763" lvl="1" indent="-182563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dk1"/>
                </a:solidFill>
              </a:rPr>
              <a:t>Close </a:t>
            </a:r>
            <a:r>
              <a:rPr lang="en-US" sz="1600" b="1" dirty="0" smtClean="0">
                <a:solidFill>
                  <a:schemeClr val="dk1"/>
                </a:solidFill>
              </a:rPr>
              <a:t>collaboration with the user community  </a:t>
            </a:r>
            <a:r>
              <a:rPr lang="en-US" sz="1600" dirty="0" smtClean="0">
                <a:solidFill>
                  <a:schemeClr val="dk1"/>
                </a:solidFill>
              </a:rPr>
              <a:t>on continuous improvement of services, methods and tools, new algorithms development, code optimization, etc. Collaboration is based on close, mostly long-term cooperation of </a:t>
            </a:r>
            <a:r>
              <a:rPr lang="en-US" sz="1600" dirty="0" smtClean="0">
                <a:solidFill>
                  <a:schemeClr val="dk1"/>
                </a:solidFill>
              </a:rPr>
              <a:t>NGI </a:t>
            </a:r>
            <a:r>
              <a:rPr lang="cs-CZ" sz="1600" dirty="0" err="1" smtClean="0">
                <a:solidFill>
                  <a:schemeClr val="dk1"/>
                </a:solidFill>
              </a:rPr>
              <a:t>researchers</a:t>
            </a:r>
            <a:r>
              <a:rPr lang="cs-CZ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smtClean="0">
                <a:solidFill>
                  <a:schemeClr val="dk1"/>
                </a:solidFill>
              </a:rPr>
              <a:t>with ITC know-how</a:t>
            </a:r>
            <a:r>
              <a:rPr lang="cs-CZ" sz="1600" dirty="0" smtClean="0">
                <a:solidFill>
                  <a:schemeClr val="dk1"/>
                </a:solidFill>
              </a:rPr>
              <a:t> +</a:t>
            </a:r>
            <a:r>
              <a:rPr lang="en-US" sz="1600" dirty="0" smtClean="0">
                <a:solidFill>
                  <a:schemeClr val="dk1"/>
                </a:solidFill>
              </a:rPr>
              <a:t> pre/post graduate ICT university students </a:t>
            </a:r>
            <a:r>
              <a:rPr lang="cs-CZ" sz="1600" dirty="0" smtClean="0">
                <a:solidFill>
                  <a:schemeClr val="dk1"/>
                </a:solidFill>
              </a:rPr>
              <a:t>+</a:t>
            </a:r>
            <a:r>
              <a:rPr lang="en-US" sz="1600" dirty="0" smtClean="0">
                <a:solidFill>
                  <a:schemeClr val="dk1"/>
                </a:solidFill>
              </a:rPr>
              <a:t> users community researchers (</a:t>
            </a:r>
            <a:r>
              <a:rPr lang="cs-CZ" sz="1600" dirty="0" err="1" smtClean="0">
                <a:solidFill>
                  <a:schemeClr val="dk1"/>
                </a:solidFill>
              </a:rPr>
              <a:t>often</a:t>
            </a:r>
            <a:r>
              <a:rPr lang="en-US" sz="1600" dirty="0" smtClean="0">
                <a:solidFill>
                  <a:schemeClr val="dk1"/>
                </a:solidFill>
              </a:rPr>
              <a:t> from non-ICT areas).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1792268"/>
              </p:ext>
            </p:extLst>
          </p:nvPr>
        </p:nvGraphicFramePr>
        <p:xfrm>
          <a:off x="2195736" y="4337720"/>
          <a:ext cx="556828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480373" cy="865187"/>
          </a:xfrm>
        </p:spPr>
        <p:txBody>
          <a:bodyPr/>
          <a:lstStyle/>
          <a:p>
            <a:pPr algn="r"/>
            <a:r>
              <a:rPr lang="en-GB" sz="4000" dirty="0" smtClean="0"/>
              <a:t> </a:t>
            </a:r>
            <a:r>
              <a:rPr lang="cs-CZ" sz="4000" dirty="0" err="1" smtClean="0"/>
              <a:t>Life</a:t>
            </a:r>
            <a:r>
              <a:rPr lang="cs-CZ" sz="4000" dirty="0" smtClean="0"/>
              <a:t> Science</a:t>
            </a:r>
            <a:endParaRPr lang="en-GB" sz="4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18457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85725">
              <a:spcBef>
                <a:spcPct val="20000"/>
              </a:spcBef>
              <a:defRPr/>
            </a:pPr>
            <a:r>
              <a:rPr lang="en-US" sz="2000" b="1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268288" lvl="1" indent="-182563">
              <a:spcBef>
                <a:spcPct val="20000"/>
              </a:spcBef>
              <a:tabLst>
                <a:tab pos="268288" algn="l"/>
                <a:tab pos="989013" algn="l"/>
              </a:tabLst>
              <a:defRPr/>
            </a:pPr>
            <a:r>
              <a:rPr lang="en-US" sz="1600" b="1" dirty="0" smtClean="0">
                <a:solidFill>
                  <a:schemeClr val="accent6"/>
                </a:solidFill>
              </a:rPr>
              <a:t>ELIXIR (International level)</a:t>
            </a:r>
          </a:p>
          <a:p>
            <a:pPr marL="268288" lvl="1" indent="-182563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268288" algn="l"/>
                <a:tab pos="989013" algn="l"/>
              </a:tabLst>
              <a:defRPr/>
            </a:pPr>
            <a:r>
              <a:rPr lang="en-US" sz="1700" dirty="0" smtClean="0">
                <a:solidFill>
                  <a:schemeClr val="dk1"/>
                </a:solidFill>
              </a:rPr>
              <a:t>We (NGI_CZ staff) are members of many of ELIXIR taskforces  (cloud, website, storage, AAI, etc.), in some we act as leaders.</a:t>
            </a:r>
          </a:p>
          <a:p>
            <a:pPr marL="268288" lvl="1" indent="-182563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268288" algn="l"/>
                <a:tab pos="989013" algn="l"/>
              </a:tabLst>
              <a:defRPr/>
            </a:pPr>
            <a:r>
              <a:rPr lang="en-US" sz="1700" dirty="0" smtClean="0">
                <a:solidFill>
                  <a:schemeClr val="dk1"/>
                </a:solidFill>
              </a:rPr>
              <a:t>We plan to be member of „ELIXIR Pilot Project(s)“ – single goal oriented communities from min. 2 ELIXIR Nodes, with scalable technical aim (focus on: life-science data access, high-performance computing and clouds, data security, etc.). Discussion with ELIXIR community will be held in Helsinki CF2014.</a:t>
            </a:r>
          </a:p>
          <a:p>
            <a:pPr marL="268288" lvl="1" indent="-182563">
              <a:lnSpc>
                <a:spcPct val="120000"/>
              </a:lnSpc>
              <a:spcBef>
                <a:spcPct val="20000"/>
              </a:spcBef>
              <a:tabLst>
                <a:tab pos="268288" algn="l"/>
                <a:tab pos="989013" algn="l"/>
              </a:tabLst>
              <a:defRPr/>
            </a:pPr>
            <a:r>
              <a:rPr lang="en-US" sz="1600" b="1" dirty="0" smtClean="0">
                <a:solidFill>
                  <a:schemeClr val="accent6"/>
                </a:solidFill>
              </a:rPr>
              <a:t>National level</a:t>
            </a:r>
          </a:p>
          <a:p>
            <a:pPr marL="268288" lvl="1" indent="-182563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268288" algn="l"/>
                <a:tab pos="989013" algn="l"/>
              </a:tabLst>
              <a:defRPr/>
            </a:pPr>
            <a:r>
              <a:rPr lang="en-US" sz="1700" dirty="0" smtClean="0">
                <a:solidFill>
                  <a:schemeClr val="dk1"/>
                </a:solidFill>
              </a:rPr>
              <a:t>We developed and maintain several application specific </a:t>
            </a:r>
            <a:r>
              <a:rPr lang="en-US" sz="1700" b="1" dirty="0" smtClean="0">
                <a:solidFill>
                  <a:schemeClr val="dk1"/>
                </a:solidFill>
              </a:rPr>
              <a:t>web portals</a:t>
            </a:r>
            <a:r>
              <a:rPr lang="en-US" sz="1700" dirty="0" smtClean="0">
                <a:solidFill>
                  <a:schemeClr val="dk1"/>
                </a:solidFill>
              </a:rPr>
              <a:t>, e.g. interface to large collection of pathological images, were also involved in a proposal of the </a:t>
            </a:r>
            <a:r>
              <a:rPr lang="en-US" sz="1700" b="1" dirty="0" smtClean="0">
                <a:solidFill>
                  <a:schemeClr val="dk1"/>
                </a:solidFill>
              </a:rPr>
              <a:t>Carbon Portal of ICOS</a:t>
            </a:r>
            <a:r>
              <a:rPr lang="en-US" sz="1700" dirty="0" smtClean="0">
                <a:solidFill>
                  <a:schemeClr val="dk1"/>
                </a:solidFill>
              </a:rPr>
              <a:t> (one of its central facilities), recently we provided </a:t>
            </a:r>
            <a:r>
              <a:rPr lang="en-US" sz="1700" b="1" dirty="0" smtClean="0">
                <a:solidFill>
                  <a:schemeClr val="dk1"/>
                </a:solidFill>
              </a:rPr>
              <a:t>Galaxy framework </a:t>
            </a:r>
            <a:r>
              <a:rPr lang="en-US" sz="1700" dirty="0" smtClean="0">
                <a:solidFill>
                  <a:schemeClr val="dk1"/>
                </a:solidFill>
              </a:rPr>
              <a:t>(task management and workflow engine targeting the bioinformatics community) </a:t>
            </a:r>
            <a:r>
              <a:rPr lang="en-US" sz="1700" b="1" dirty="0" smtClean="0">
                <a:solidFill>
                  <a:schemeClr val="dk1"/>
                </a:solidFill>
              </a:rPr>
              <a:t>with </a:t>
            </a:r>
            <a:r>
              <a:rPr lang="en-US" sz="1700" dirty="0" smtClean="0">
                <a:solidFill>
                  <a:schemeClr val="dk1"/>
                </a:solidFill>
              </a:rPr>
              <a:t>significant</a:t>
            </a:r>
            <a:r>
              <a:rPr lang="en-US" sz="1700" b="1" dirty="0" smtClean="0">
                <a:solidFill>
                  <a:schemeClr val="dk1"/>
                </a:solidFill>
              </a:rPr>
              <a:t> extensions to run </a:t>
            </a:r>
            <a:r>
              <a:rPr lang="en-US" sz="1700" dirty="0" smtClean="0">
                <a:solidFill>
                  <a:schemeClr val="dk1"/>
                </a:solidFill>
              </a:rPr>
              <a:t>its jobs </a:t>
            </a:r>
            <a:r>
              <a:rPr lang="en-US" sz="1700" b="1" dirty="0" smtClean="0">
                <a:solidFill>
                  <a:schemeClr val="dk1"/>
                </a:solidFill>
              </a:rPr>
              <a:t>in the </a:t>
            </a:r>
            <a:r>
              <a:rPr lang="en-US" sz="1700" dirty="0" smtClean="0">
                <a:solidFill>
                  <a:schemeClr val="dk1"/>
                </a:solidFill>
              </a:rPr>
              <a:t>national </a:t>
            </a:r>
            <a:r>
              <a:rPr lang="en-US" sz="1700" b="1" dirty="0" smtClean="0">
                <a:solidFill>
                  <a:schemeClr val="dk1"/>
                </a:solidFill>
              </a:rPr>
              <a:t>grid</a:t>
            </a:r>
            <a:r>
              <a:rPr lang="en-US" sz="1700" dirty="0" smtClean="0">
                <a:solidFill>
                  <a:schemeClr val="dk1"/>
                </a:solidFill>
              </a:rPr>
              <a:t> environment.</a:t>
            </a:r>
          </a:p>
          <a:p>
            <a:pPr marL="268288" lvl="1" indent="-182563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268288" algn="l"/>
                <a:tab pos="989013" algn="l"/>
              </a:tabLst>
              <a:defRPr/>
            </a:pPr>
            <a:r>
              <a:rPr lang="en-US" sz="1700" dirty="0" smtClean="0">
                <a:solidFill>
                  <a:schemeClr val="dk1"/>
                </a:solidFill>
                <a:cs typeface="Arial" pitchFamily="34" charset="0"/>
              </a:rPr>
              <a:t>We have common</a:t>
            </a:r>
            <a:r>
              <a:rPr lang="en-US" sz="1700" b="1" dirty="0" smtClean="0">
                <a:solidFill>
                  <a:schemeClr val="dk1"/>
                </a:solidFill>
                <a:cs typeface="Arial" pitchFamily="34" charset="0"/>
              </a:rPr>
              <a:t> research </a:t>
            </a:r>
            <a:r>
              <a:rPr lang="en-US" sz="1700" b="1" dirty="0" smtClean="0">
                <a:solidFill>
                  <a:schemeClr val="dk1"/>
                </a:solidFill>
                <a:cs typeface="Arial" pitchFamily="34" charset="0"/>
              </a:rPr>
              <a:t>c</a:t>
            </a:r>
            <a:r>
              <a:rPr lang="en-US" sz="1700" b="1" dirty="0" smtClean="0">
                <a:solidFill>
                  <a:schemeClr val="dk1"/>
                </a:solidFill>
                <a:cs typeface="Arial" pitchFamily="34" charset="0"/>
              </a:rPr>
              <a:t>ollaborations </a:t>
            </a:r>
            <a:r>
              <a:rPr lang="en-US" sz="1700" dirty="0" smtClean="0">
                <a:solidFill>
                  <a:schemeClr val="dk1"/>
                </a:solidFill>
                <a:cs typeface="Arial" pitchFamily="34" charset="0"/>
              </a:rPr>
              <a:t>with life-science communities from many research fields:</a:t>
            </a:r>
          </a:p>
          <a:p>
            <a:pPr marL="623888" lvl="3" indent="-1714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268288" algn="l"/>
                <a:tab pos="989013" algn="l"/>
              </a:tabLst>
              <a:defRPr/>
            </a:pPr>
            <a:r>
              <a:rPr lang="en-US" sz="1700" dirty="0" smtClean="0">
                <a:solidFill>
                  <a:schemeClr val="dk1"/>
                </a:solidFill>
                <a:cs typeface="Arial" pitchFamily="34" charset="0"/>
              </a:rPr>
              <a:t>Example how we help the community to solve problems: DNA sequencing </a:t>
            </a:r>
            <a:r>
              <a:rPr lang="cs-CZ" sz="1700" dirty="0" smtClean="0">
                <a:solidFill>
                  <a:schemeClr val="dk1"/>
                </a:solidFill>
                <a:cs typeface="Arial" pitchFamily="34" charset="0"/>
              </a:rPr>
              <a:t>(</a:t>
            </a:r>
            <a:r>
              <a:rPr lang="en-US" sz="1700" dirty="0" smtClean="0">
                <a:cs typeface="Arial" pitchFamily="34" charset="0"/>
              </a:rPr>
              <a:t>clover</a:t>
            </a:r>
            <a:r>
              <a:rPr lang="cs-CZ" sz="1700" dirty="0" smtClean="0">
                <a:cs typeface="Arial" pitchFamily="34" charset="0"/>
              </a:rPr>
              <a:t>,</a:t>
            </a:r>
            <a:r>
              <a:rPr lang="en-US" sz="1700" dirty="0" err="1" smtClean="0">
                <a:cs typeface="Arial" pitchFamily="34" charset="0"/>
              </a:rPr>
              <a:t>Trifolium</a:t>
            </a:r>
            <a:r>
              <a:rPr lang="en-US" sz="1700" dirty="0" smtClean="0">
                <a:cs typeface="Arial" pitchFamily="34" charset="0"/>
              </a:rPr>
              <a:t>)– </a:t>
            </a:r>
            <a:r>
              <a:rPr lang="en-US" sz="1700" dirty="0" smtClean="0">
                <a:solidFill>
                  <a:schemeClr val="dk1"/>
                </a:solidFill>
                <a:cs typeface="Arial" pitchFamily="34" charset="0"/>
              </a:rPr>
              <a:t>improvements in robustness and scalability of the Echo corrector of sequencing errors. The original implementation was very robust (it required  1TB of RAM, 1 CPU, 30+days). We re-implemented it to deal with large data and massive parallelism – result: speed up to 40x and 10x memory reduction.</a:t>
            </a:r>
          </a:p>
          <a:p>
            <a:pPr marL="623888" lvl="3" indent="-1714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268288" algn="l"/>
                <a:tab pos="989013" algn="l"/>
              </a:tabLst>
              <a:defRPr/>
            </a:pPr>
            <a:r>
              <a:rPr lang="en-US" sz="1700" dirty="0" smtClean="0">
                <a:solidFill>
                  <a:schemeClr val="dk1"/>
                </a:solidFill>
                <a:cs typeface="Arial" pitchFamily="34" charset="0"/>
              </a:rPr>
              <a:t>Other</a:t>
            </a:r>
            <a:r>
              <a:rPr lang="cs-CZ" sz="1700" dirty="0" smtClean="0">
                <a:solidFill>
                  <a:schemeClr val="dk1"/>
                </a:solidFill>
                <a:cs typeface="Arial" pitchFamily="34" charset="0"/>
              </a:rPr>
              <a:t> </a:t>
            </a:r>
            <a:r>
              <a:rPr lang="en-US" sz="1700" dirty="0" smtClean="0">
                <a:solidFill>
                  <a:schemeClr val="dk1"/>
                </a:solidFill>
                <a:cs typeface="Arial" pitchFamily="34" charset="0"/>
              </a:rPr>
              <a:t>collaborations: analyze of protein structure using complex mathematical methods, reconstruction of molecular structures, implementation of computational methods in human brain simulator, etc. </a:t>
            </a:r>
          </a:p>
          <a:p>
            <a:pPr marL="892175" lvl="2" indent="-1714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tabLst>
                <a:tab pos="892175" algn="l"/>
                <a:tab pos="989013" algn="l"/>
              </a:tabLst>
              <a:defRPr/>
            </a:pPr>
            <a:endParaRPr lang="en-US" sz="1700" dirty="0" smtClean="0">
              <a:solidFill>
                <a:schemeClr val="dk1"/>
              </a:solidFill>
              <a:cs typeface="Arial" pitchFamily="34" charset="0"/>
            </a:endParaRPr>
          </a:p>
          <a:p>
            <a:pPr marL="892175" lvl="2" indent="-171450">
              <a:spcBef>
                <a:spcPct val="20000"/>
              </a:spcBef>
              <a:buFont typeface="Arial" pitchFamily="34" charset="0"/>
              <a:buChar char="•"/>
              <a:tabLst>
                <a:tab pos="892175" algn="l"/>
                <a:tab pos="989013" algn="l"/>
              </a:tabLst>
              <a:defRPr/>
            </a:pPr>
            <a:endParaRPr lang="en-US" sz="1600" dirty="0" smtClean="0">
              <a:solidFill>
                <a:schemeClr val="dk1"/>
              </a:solidFill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US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Physics, Astrophysics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48478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>
              <a:spcBef>
                <a:spcPct val="20000"/>
              </a:spcBef>
              <a:defRPr/>
            </a:pPr>
            <a:endParaRPr lang="en-US" sz="1600" dirty="0" smtClean="0"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b="1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cs typeface="Arial" pitchFamily="34" charset="0"/>
              </a:rPr>
              <a:t>V</a:t>
            </a:r>
            <a:r>
              <a:rPr lang="cs-CZ" sz="1600" dirty="0" smtClean="0">
                <a:cs typeface="Arial" pitchFamily="34" charset="0"/>
              </a:rPr>
              <a:t>O</a:t>
            </a:r>
            <a:r>
              <a:rPr lang="en-US" sz="1600" dirty="0" smtClean="0">
                <a:cs typeface="Arial" pitchFamily="34" charset="0"/>
              </a:rPr>
              <a:t>s</a:t>
            </a:r>
            <a:r>
              <a:rPr lang="cs-CZ" sz="1600" dirty="0" smtClean="0">
                <a:cs typeface="Arial" pitchFamily="34" charset="0"/>
              </a:rPr>
              <a:t> support:</a:t>
            </a:r>
            <a:r>
              <a:rPr lang="en-US" sz="1600" dirty="0" smtClean="0">
                <a:cs typeface="Arial" pitchFamily="34" charset="0"/>
              </a:rPr>
              <a:t> atlas, belle, </a:t>
            </a:r>
            <a:r>
              <a:rPr lang="en-US" sz="1600" dirty="0" err="1" smtClean="0">
                <a:cs typeface="Arial" pitchFamily="34" charset="0"/>
              </a:rPr>
              <a:t>alice</a:t>
            </a:r>
            <a:r>
              <a:rPr lang="en-US" sz="1600" dirty="0" smtClean="0">
                <a:cs typeface="Arial" pitchFamily="34" charset="0"/>
              </a:rPr>
              <a:t>, auger, voce, </a:t>
            </a:r>
            <a:r>
              <a:rPr lang="en-US" sz="1600" i="1" dirty="0" err="1" smtClean="0">
                <a:cs typeface="Arial" pitchFamily="34" charset="0"/>
              </a:rPr>
              <a:t>eli</a:t>
            </a:r>
            <a:r>
              <a:rPr lang="en-US" sz="1600" i="1" dirty="0" smtClean="0">
                <a:cs typeface="Arial" pitchFamily="34" charset="0"/>
              </a:rPr>
              <a:t>-beams</a:t>
            </a:r>
            <a:r>
              <a:rPr lang="en-US" sz="1600" dirty="0" smtClean="0">
                <a:cs typeface="Arial" pitchFamily="34" charset="0"/>
              </a:rPr>
              <a:t>, </a:t>
            </a:r>
            <a:r>
              <a:rPr lang="en-US" sz="1600" dirty="0" err="1" smtClean="0">
                <a:cs typeface="Arial" pitchFamily="34" charset="0"/>
              </a:rPr>
              <a:t>mpi</a:t>
            </a:r>
            <a:r>
              <a:rPr lang="en-US" sz="1600" dirty="0" smtClean="0">
                <a:cs typeface="Arial" pitchFamily="34" charset="0"/>
              </a:rPr>
              <a:t>, </a:t>
            </a:r>
            <a:r>
              <a:rPr lang="cs-CZ" sz="1600" dirty="0" err="1" smtClean="0">
                <a:cs typeface="Arial" pitchFamily="34" charset="0"/>
              </a:rPr>
              <a:t>supernemo</a:t>
            </a:r>
            <a:r>
              <a:rPr lang="cs-CZ" sz="1600" dirty="0" smtClean="0">
                <a:cs typeface="Arial" pitchFamily="34" charset="0"/>
              </a:rPr>
              <a:t>, </a:t>
            </a:r>
            <a:r>
              <a:rPr lang="en-US" sz="1600" dirty="0" smtClean="0">
                <a:cs typeface="Arial" pitchFamily="34" charset="0"/>
              </a:rPr>
              <a:t>etc. </a:t>
            </a:r>
            <a:endParaRPr lang="cs-CZ" sz="1600" dirty="0" smtClean="0">
              <a:cs typeface="Arial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itchFamily="34" charset="0"/>
              </a:rPr>
              <a:t>P</a:t>
            </a:r>
            <a:r>
              <a:rPr lang="en-US" sz="1600" dirty="0" err="1" smtClean="0">
                <a:cs typeface="Arial" pitchFamily="34" charset="0"/>
              </a:rPr>
              <a:t>orting</a:t>
            </a:r>
            <a:r>
              <a:rPr lang="en-US" sz="1600" dirty="0" smtClean="0">
                <a:cs typeface="Arial" pitchFamily="34" charset="0"/>
              </a:rPr>
              <a:t> </a:t>
            </a:r>
            <a:r>
              <a:rPr lang="en-US" sz="1600" dirty="0">
                <a:cs typeface="Arial" pitchFamily="34" charset="0"/>
              </a:rPr>
              <a:t>of generic software/middleware solutions and domain specific software for the community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cs typeface="Arial" pitchFamily="34" charset="0"/>
              </a:rPr>
              <a:t>MPI and parallel application support</a:t>
            </a:r>
            <a:endParaRPr lang="cs-CZ" sz="1600" dirty="0">
              <a:cs typeface="Arial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6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1600" dirty="0" err="1" smtClean="0">
                <a:solidFill>
                  <a:schemeClr val="dk1"/>
                </a:solidFill>
              </a:rPr>
              <a:t>Recently</a:t>
            </a:r>
            <a:r>
              <a:rPr lang="cs-CZ" sz="1600" dirty="0" smtClean="0">
                <a:solidFill>
                  <a:schemeClr val="dk1"/>
                </a:solidFill>
              </a:rPr>
              <a:t> </a:t>
            </a:r>
            <a:r>
              <a:rPr lang="cs-CZ" sz="1600" dirty="0" err="1" smtClean="0">
                <a:solidFill>
                  <a:schemeClr val="dk1"/>
                </a:solidFill>
              </a:rPr>
              <a:t>we</a:t>
            </a:r>
            <a:r>
              <a:rPr lang="cs-CZ" sz="1600" dirty="0" smtClean="0">
                <a:solidFill>
                  <a:schemeClr val="dk1"/>
                </a:solidFill>
              </a:rPr>
              <a:t> </a:t>
            </a:r>
            <a:r>
              <a:rPr lang="cs-CZ" sz="1600" dirty="0" err="1" smtClean="0">
                <a:solidFill>
                  <a:schemeClr val="dk1"/>
                </a:solidFill>
              </a:rPr>
              <a:t>started</a:t>
            </a:r>
            <a:r>
              <a:rPr lang="cs-CZ" sz="1600" dirty="0" smtClean="0">
                <a:solidFill>
                  <a:schemeClr val="dk1"/>
                </a:solidFill>
              </a:rPr>
              <a:t> </a:t>
            </a:r>
            <a:r>
              <a:rPr lang="cs-CZ" sz="1600" dirty="0" err="1" smtClean="0">
                <a:solidFill>
                  <a:schemeClr val="dk1"/>
                </a:solidFill>
              </a:rPr>
              <a:t>with</a:t>
            </a:r>
            <a:r>
              <a:rPr lang="cs-CZ" sz="1600" dirty="0" smtClean="0">
                <a:solidFill>
                  <a:schemeClr val="dk1"/>
                </a:solidFill>
              </a:rPr>
              <a:t> a</a:t>
            </a:r>
            <a:r>
              <a:rPr lang="en-US" sz="1600" dirty="0" err="1" smtClean="0">
                <a:solidFill>
                  <a:schemeClr val="dk1"/>
                </a:solidFill>
              </a:rPr>
              <a:t>strophysicists</a:t>
            </a:r>
            <a:r>
              <a:rPr lang="en-US" sz="1600" dirty="0" smtClean="0">
                <a:solidFill>
                  <a:schemeClr val="dk1"/>
                </a:solidFill>
              </a:rPr>
              <a:t> from the </a:t>
            </a:r>
            <a:r>
              <a:rPr lang="en-US" sz="1600" dirty="0" smtClean="0">
                <a:solidFill>
                  <a:schemeClr val="dk1"/>
                </a:solidFill>
              </a:rPr>
              <a:t>Masaryk University </a:t>
            </a:r>
            <a:endParaRPr lang="cs-CZ" sz="1600" dirty="0" smtClean="0">
              <a:solidFill>
                <a:schemeClr val="dk1"/>
              </a:solidFill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1600" dirty="0" smtClean="0">
                <a:solidFill>
                  <a:schemeClr val="dk1"/>
                </a:solidFill>
              </a:rPr>
              <a:t>NGI </a:t>
            </a:r>
            <a:r>
              <a:rPr lang="en-US" sz="1600" dirty="0" smtClean="0">
                <a:solidFill>
                  <a:schemeClr val="dk1"/>
                </a:solidFill>
              </a:rPr>
              <a:t>host</a:t>
            </a:r>
            <a:r>
              <a:rPr lang="cs-CZ" sz="1600" dirty="0" smtClean="0">
                <a:solidFill>
                  <a:schemeClr val="dk1"/>
                </a:solidFill>
              </a:rPr>
              <a:t>s</a:t>
            </a:r>
            <a:r>
              <a:rPr lang="en-US" sz="1600" dirty="0" smtClean="0">
                <a:solidFill>
                  <a:schemeClr val="dk1"/>
                </a:solidFill>
              </a:rPr>
              <a:t> mirror of the large NASA Exoplanet Archive for </a:t>
            </a:r>
            <a:r>
              <a:rPr lang="en-US" sz="1600" dirty="0" err="1" smtClean="0">
                <a:solidFill>
                  <a:schemeClr val="dk1"/>
                </a:solidFill>
              </a:rPr>
              <a:t>SuperWASP</a:t>
            </a:r>
            <a:r>
              <a:rPr lang="en-US" sz="1600" dirty="0" smtClean="0">
                <a:solidFill>
                  <a:schemeClr val="dk1"/>
                </a:solidFill>
              </a:rPr>
              <a:t> project </a:t>
            </a:r>
            <a:endParaRPr lang="cs-CZ" sz="1600" dirty="0" smtClean="0">
              <a:solidFill>
                <a:schemeClr val="dk1"/>
              </a:solidFill>
            </a:endParaRPr>
          </a:p>
          <a:p>
            <a:pPr marL="1258888" lvl="3">
              <a:spcBef>
                <a:spcPct val="20000"/>
              </a:spcBef>
              <a:defRPr/>
            </a:pPr>
            <a:r>
              <a:rPr lang="en-US" sz="1600" dirty="0" smtClean="0">
                <a:solidFill>
                  <a:schemeClr val="dk1"/>
                </a:solidFill>
              </a:rPr>
              <a:t>(3 TB</a:t>
            </a:r>
            <a:r>
              <a:rPr lang="cs-CZ" sz="1600" dirty="0" smtClean="0">
                <a:solidFill>
                  <a:schemeClr val="dk1"/>
                </a:solidFill>
              </a:rPr>
              <a:t>s</a:t>
            </a:r>
            <a:r>
              <a:rPr lang="cs-CZ" sz="1600" dirty="0" smtClean="0">
                <a:solidFill>
                  <a:schemeClr val="dk1"/>
                </a:solidFill>
              </a:rPr>
              <a:t> </a:t>
            </a:r>
            <a:r>
              <a:rPr lang="cs-CZ" sz="1600" dirty="0" err="1" smtClean="0">
                <a:solidFill>
                  <a:schemeClr val="dk1"/>
                </a:solidFill>
              </a:rPr>
              <a:t>of</a:t>
            </a:r>
            <a:r>
              <a:rPr lang="en-US" sz="1600" dirty="0" smtClean="0">
                <a:solidFill>
                  <a:schemeClr val="dk1"/>
                </a:solidFill>
              </a:rPr>
              <a:t> data </a:t>
            </a:r>
            <a:r>
              <a:rPr lang="cs-CZ" sz="1600" dirty="0" smtClean="0">
                <a:solidFill>
                  <a:schemeClr val="dk1"/>
                </a:solidFill>
              </a:rPr>
              <a:t>(</a:t>
            </a:r>
            <a:r>
              <a:rPr lang="cs-CZ" sz="1600" dirty="0" err="1" smtClean="0">
                <a:solidFill>
                  <a:schemeClr val="dk1"/>
                </a:solidFill>
              </a:rPr>
              <a:t>expected</a:t>
            </a:r>
            <a:r>
              <a:rPr lang="cs-CZ" sz="1600" dirty="0" smtClean="0">
                <a:solidFill>
                  <a:schemeClr val="dk1"/>
                </a:solidFill>
              </a:rPr>
              <a:t> ↑ </a:t>
            </a:r>
            <a:r>
              <a:rPr lang="en-US" sz="1600" dirty="0" smtClean="0">
                <a:solidFill>
                  <a:schemeClr val="dk1"/>
                </a:solidFill>
              </a:rPr>
              <a:t>+ web interface development)</a:t>
            </a:r>
            <a:endParaRPr lang="en-US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5/15/2014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4" y="115888"/>
            <a:ext cx="6912421" cy="865187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Environmental Sciences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124744"/>
            <a:ext cx="8640960" cy="516697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 smtClean="0">
                <a:cs typeface="Arial" pitchFamily="34" charset="0"/>
              </a:rPr>
              <a:t>Development projects that could bring benefits to this community</a:t>
            </a:r>
          </a:p>
          <a:p>
            <a:pPr>
              <a:spcBef>
                <a:spcPct val="20000"/>
              </a:spcBef>
              <a:defRPr/>
            </a:pPr>
            <a:r>
              <a:rPr lang="en-US" sz="1600" dirty="0" smtClean="0">
                <a:solidFill>
                  <a:schemeClr val="dk1"/>
                </a:solidFill>
              </a:rPr>
              <a:t>We cooperate with </a:t>
            </a:r>
            <a:r>
              <a:rPr lang="en-US" sz="1600" dirty="0" err="1" smtClean="0">
                <a:solidFill>
                  <a:schemeClr val="dk1"/>
                </a:solidFill>
              </a:rPr>
              <a:t>CzechCOS</a:t>
            </a:r>
            <a:r>
              <a:rPr lang="en-US" sz="1600" dirty="0" smtClean="0">
                <a:solidFill>
                  <a:schemeClr val="dk1"/>
                </a:solidFill>
              </a:rPr>
              <a:t>/ICOS project (Global Change Research Centre AS CR) – the national </a:t>
            </a:r>
            <a:r>
              <a:rPr lang="en-US" sz="1600" dirty="0" err="1" smtClean="0">
                <a:solidFill>
                  <a:schemeClr val="dk1"/>
                </a:solidFill>
              </a:rPr>
              <a:t>centre</a:t>
            </a:r>
            <a:r>
              <a:rPr lang="en-US" sz="1600" dirty="0" smtClean="0">
                <a:solidFill>
                  <a:schemeClr val="dk1"/>
                </a:solidFill>
              </a:rPr>
              <a:t> for studying the impact of global climate changes.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solidFill>
                  <a:schemeClr val="dk1"/>
                </a:solidFill>
                <a:cs typeface="Arial" pitchFamily="34" charset="0"/>
              </a:rPr>
              <a:t>Success collaboration running </a:t>
            </a:r>
            <a:r>
              <a:rPr lang="en-US" sz="1600" dirty="0" smtClean="0">
                <a:solidFill>
                  <a:schemeClr val="dk1"/>
                </a:solidFill>
                <a:cs typeface="Arial" pitchFamily="34" charset="0"/>
              </a:rPr>
              <a:t>(example)</a:t>
            </a:r>
            <a:endParaRPr lang="en-US" sz="16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1600" dirty="0" smtClean="0">
                <a:solidFill>
                  <a:schemeClr val="dk1"/>
                </a:solidFill>
              </a:rPr>
              <a:t>Algorithm of a reconstruction of a tree from </a:t>
            </a:r>
            <a:r>
              <a:rPr lang="en-US" sz="1600" dirty="0" err="1" smtClean="0">
                <a:solidFill>
                  <a:schemeClr val="dk1"/>
                </a:solidFill>
              </a:rPr>
              <a:t>LiDaR</a:t>
            </a:r>
            <a:r>
              <a:rPr lang="en-US" sz="1600" dirty="0" smtClean="0">
                <a:solidFill>
                  <a:schemeClr val="dk1"/>
                </a:solidFill>
              </a:rPr>
              <a:t> scans. The program takes a cloud of 3D points (the tree scan) as input and produces structure consisting of the trunk, branches, and foliage. The process was not automated before, fully-automated approach improves quality of further forest studies.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US" sz="2000" dirty="0" smtClean="0"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6512" y="501317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98" y="3429000"/>
            <a:ext cx="2203478" cy="277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60" y="3284984"/>
            <a:ext cx="5481612" cy="300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2225</TotalTime>
  <Words>858</Words>
  <Application>Microsoft Office PowerPoint</Application>
  <PresentationFormat>Předvádění na obrazovce (4:3)</PresentationFormat>
  <Paragraphs>86</Paragraphs>
  <Slides>7</Slides>
  <Notes>6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EGI-InSPIRE-Slide-Template_v4-1</vt:lpstr>
      <vt:lpstr> NGI_CZ  Ivana Krenkova    </vt:lpstr>
      <vt:lpstr>Disclaimer</vt:lpstr>
      <vt:lpstr>Main relevant communities</vt:lpstr>
      <vt:lpstr> Common objectives</vt:lpstr>
      <vt:lpstr> Life Science</vt:lpstr>
      <vt:lpstr>Physics, Astrophysics</vt:lpstr>
      <vt:lpstr>Environmental Sciences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Ivana Křenková</cp:lastModifiedBy>
  <cp:revision>619</cp:revision>
  <cp:lastPrinted>2014-05-15T07:35:27Z</cp:lastPrinted>
  <dcterms:created xsi:type="dcterms:W3CDTF">2013-10-15T23:33:54Z</dcterms:created>
  <dcterms:modified xsi:type="dcterms:W3CDTF">2014-05-15T07:37:19Z</dcterms:modified>
</cp:coreProperties>
</file>