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335" r:id="rId2"/>
    <p:sldId id="304" r:id="rId3"/>
    <p:sldId id="351" r:id="rId4"/>
    <p:sldId id="353" r:id="rId5"/>
    <p:sldId id="350" r:id="rId6"/>
    <p:sldId id="331" r:id="rId7"/>
    <p:sldId id="356" r:id="rId8"/>
    <p:sldId id="355" r:id="rId9"/>
    <p:sldId id="35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26" autoAdjust="0"/>
  </p:normalViewPr>
  <p:slideViewPr>
    <p:cSldViewPr>
      <p:cViewPr varScale="1">
        <p:scale>
          <a:sx n="80" d="100"/>
          <a:sy n="80" d="100"/>
        </p:scale>
        <p:origin x="-241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1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gely.sipos@egi.eu" TargetMode="External"/><Relationship Id="rId2" Type="http://schemas.openxmlformats.org/officeDocument/2006/relationships/hyperlink" Target="http://go.egi.eu/dc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07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egi.eu/dc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rgely.Sipos@egi.e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Main_Pag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988840"/>
            <a:ext cx="7200800" cy="1470025"/>
          </a:xfrm>
        </p:spPr>
        <p:txBody>
          <a:bodyPr/>
          <a:lstStyle/>
          <a:p>
            <a:r>
              <a:rPr lang="en-GB" sz="4000" dirty="0" smtClean="0"/>
              <a:t>EGI-</a:t>
            </a:r>
            <a:r>
              <a:rPr lang="en-GB" sz="4000" dirty="0" err="1" smtClean="0"/>
              <a:t>InSPIRE</a:t>
            </a:r>
            <a:r>
              <a:rPr lang="en-GB" sz="4000" dirty="0" smtClean="0"/>
              <a:t> Distributed Competence Centre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nl-NL" sz="3200" u="sng" dirty="0" smtClean="0">
                <a:hlinkClick r:id="rId2"/>
              </a:rPr>
              <a:t>http://go.egi.eu/dcc</a:t>
            </a:r>
            <a:r>
              <a:rPr lang="nl-NL" sz="3200" u="sng" dirty="0" smtClean="0"/>
              <a:t> 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318248"/>
            <a:ext cx="5832648" cy="1343000"/>
          </a:xfrm>
        </p:spPr>
        <p:txBody>
          <a:bodyPr/>
          <a:lstStyle/>
          <a:p>
            <a:r>
              <a:rPr lang="en-GB" sz="2800" dirty="0" err="1" smtClean="0"/>
              <a:t>Gergely</a:t>
            </a:r>
            <a:r>
              <a:rPr lang="en-GB" sz="2800" dirty="0" smtClean="0"/>
              <a:t> </a:t>
            </a:r>
            <a:r>
              <a:rPr lang="en-GB" sz="2800" dirty="0" err="1" smtClean="0"/>
              <a:t>Sipos</a:t>
            </a:r>
            <a:endParaRPr lang="en-GB" sz="2800" dirty="0" smtClean="0"/>
          </a:p>
          <a:p>
            <a:r>
              <a:rPr lang="en-GB" sz="2800" dirty="0" smtClean="0">
                <a:hlinkClick r:id="rId3"/>
              </a:rPr>
              <a:t>gergely.sipos@egi.eu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EGI engagement </a:t>
            </a:r>
            <a:r>
              <a:rPr lang="en-GB" sz="4000" dirty="0" smtClean="0"/>
              <a:t>strategy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075612" cy="4525963"/>
          </a:xfrm>
        </p:spPr>
        <p:txBody>
          <a:bodyPr/>
          <a:lstStyle/>
          <a:p>
            <a:r>
              <a:rPr lang="nl-NL" sz="1800" u="sng" dirty="0" smtClean="0">
                <a:hlinkClick r:id="rId2"/>
              </a:rPr>
              <a:t>https://documents.egi.eu/document/2079</a:t>
            </a:r>
            <a:endParaRPr lang="nl-NL" sz="1800" u="sng" dirty="0" smtClean="0"/>
          </a:p>
          <a:p>
            <a:r>
              <a:rPr lang="en-GB" sz="1800" dirty="0" smtClean="0"/>
              <a:t>Strategic directions and tactical actions for EGI to </a:t>
            </a:r>
            <a:r>
              <a:rPr lang="en-US" sz="1800" dirty="0" smtClean="0"/>
              <a:t>“</a:t>
            </a:r>
            <a:r>
              <a:rPr lang="en-GB" sz="1800" i="1" dirty="0" smtClean="0"/>
              <a:t>reach </a:t>
            </a:r>
            <a:r>
              <a:rPr lang="en-GB" sz="1800" i="1" dirty="0"/>
              <a:t>scientific communities and support them in tackling scientific challenges using the reliable and innovative ICT services that are federated into </a:t>
            </a:r>
            <a:r>
              <a:rPr lang="en-GB" sz="1800" i="1" dirty="0" smtClean="0"/>
              <a:t>EGI</a:t>
            </a:r>
            <a:r>
              <a:rPr lang="en-GB" sz="1800" dirty="0" smtClean="0"/>
              <a:t>.”</a:t>
            </a:r>
          </a:p>
          <a:p>
            <a:r>
              <a:rPr lang="en-GB" sz="1800" dirty="0" smtClean="0"/>
              <a:t>Also covers</a:t>
            </a:r>
            <a:endParaRPr lang="en-GB" sz="1800" dirty="0" smtClean="0"/>
          </a:p>
          <a:p>
            <a:pPr lvl="1"/>
            <a:r>
              <a:rPr lang="en-GB" sz="1600" dirty="0" smtClean="0"/>
              <a:t>Description of responsibilities and support tools</a:t>
            </a:r>
          </a:p>
          <a:p>
            <a:pPr lvl="1"/>
            <a:r>
              <a:rPr lang="en-GB" sz="1600" dirty="0" smtClean="0"/>
              <a:t>Specific plans for </a:t>
            </a:r>
            <a:r>
              <a:rPr lang="en-GB" sz="1600" dirty="0" smtClean="0"/>
              <a:t>the current period (few months time-window)</a:t>
            </a:r>
            <a:endParaRPr lang="en-GB" sz="1600" dirty="0" smtClean="0"/>
          </a:p>
          <a:p>
            <a:pPr lvl="1"/>
            <a:r>
              <a:rPr lang="en-GB" sz="1600" dirty="0" smtClean="0"/>
              <a:t>Impact metrics</a:t>
            </a:r>
            <a:endParaRPr lang="en-GB" sz="1600" dirty="0" smtClean="0"/>
          </a:p>
          <a:p>
            <a:r>
              <a:rPr lang="en-GB" sz="1800" dirty="0" smtClean="0"/>
              <a:t>New issue every three months</a:t>
            </a:r>
          </a:p>
          <a:p>
            <a:pPr lvl="1"/>
            <a:r>
              <a:rPr lang="en-GB" sz="1600" dirty="0" smtClean="0"/>
              <a:t>First issue: January 2014</a:t>
            </a:r>
          </a:p>
          <a:p>
            <a:pPr lvl="1"/>
            <a:r>
              <a:rPr lang="en-GB" sz="1600" dirty="0" smtClean="0"/>
              <a:t>Second issue: </a:t>
            </a:r>
            <a:r>
              <a:rPr lang="en-GB" sz="1600" dirty="0" smtClean="0"/>
              <a:t>Before the end of May</a:t>
            </a:r>
            <a:endParaRPr lang="en-GB" sz="1600" dirty="0" smtClean="0"/>
          </a:p>
          <a:p>
            <a:pPr lvl="1"/>
            <a:r>
              <a:rPr lang="en-US" sz="1600" dirty="0" smtClean="0"/>
              <a:t>Third issue: </a:t>
            </a:r>
            <a:r>
              <a:rPr lang="en-US" sz="1600" dirty="0" smtClean="0"/>
              <a:t>October </a:t>
            </a:r>
            <a:r>
              <a:rPr lang="en-US" sz="1600" dirty="0" smtClean="0"/>
              <a:t>2014</a:t>
            </a:r>
            <a:endParaRPr lang="en-GB" sz="1600" dirty="0" smtClean="0"/>
          </a:p>
          <a:p>
            <a:pPr lvl="1"/>
            <a:r>
              <a:rPr lang="en-GB" sz="1600" dirty="0" smtClean="0"/>
              <a:t>Continuous updates in between</a:t>
            </a:r>
            <a:endParaRPr lang="en-GB" sz="1800" dirty="0" smtClean="0"/>
          </a:p>
          <a:p>
            <a:r>
              <a:rPr lang="en-GB" sz="1800" dirty="0" smtClean="0"/>
              <a:t>Updates through the EGI Engagement Advisory Board:</a:t>
            </a:r>
          </a:p>
          <a:p>
            <a:pPr lvl="1"/>
            <a:r>
              <a:rPr lang="en-GB" sz="1600" dirty="0" smtClean="0"/>
              <a:t>NILs, UCB, Champions, </a:t>
            </a:r>
            <a:r>
              <a:rPr lang="en-GB" sz="1600" dirty="0" smtClean="0">
                <a:solidFill>
                  <a:srgbClr val="FF0000"/>
                </a:solidFill>
              </a:rPr>
              <a:t>DCC, </a:t>
            </a:r>
            <a:r>
              <a:rPr lang="en-GB" sz="1600" dirty="0" smtClean="0"/>
              <a:t>EGI.eu </a:t>
            </a:r>
            <a:r>
              <a:rPr lang="en-GB" sz="1600" dirty="0" smtClean="0"/>
              <a:t>members, EAB, NA2 </a:t>
            </a:r>
            <a:r>
              <a:rPr lang="en-GB" sz="1600" dirty="0" smtClean="0"/>
              <a:t>managers 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Engagement </a:t>
            </a:r>
            <a:r>
              <a:rPr lang="en-GB" sz="3600" dirty="0" smtClean="0"/>
              <a:t>with scientific communities – The process</a:t>
            </a:r>
            <a:endParaRPr lang="en-GB" sz="4000" dirty="0"/>
          </a:p>
        </p:txBody>
      </p:sp>
      <p:sp>
        <p:nvSpPr>
          <p:cNvPr id="12" name="Flowchart: Process 11"/>
          <p:cNvSpPr/>
          <p:nvPr/>
        </p:nvSpPr>
        <p:spPr bwMode="auto">
          <a:xfrm>
            <a:off x="7092280" y="5070384"/>
            <a:ext cx="1506420" cy="78103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‘Better science’ (Increased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 diversified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 of EGI services)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630572" y="3760233"/>
            <a:ext cx="7333916" cy="74817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time</a:t>
            </a:r>
          </a:p>
        </p:txBody>
      </p:sp>
      <p:sp>
        <p:nvSpPr>
          <p:cNvPr id="7" name="Down Arrow Callout 6"/>
          <p:cNvSpPr/>
          <p:nvPr/>
        </p:nvSpPr>
        <p:spPr bwMode="auto">
          <a:xfrm>
            <a:off x="1475656" y="2449967"/>
            <a:ext cx="1729792" cy="1629168"/>
          </a:xfrm>
          <a:prstGeom prst="downArrowCallout">
            <a:avLst>
              <a:gd name="adj1" fmla="val 23980"/>
              <a:gd name="adj2" fmla="val 25825"/>
              <a:gd name="adj3" fmla="val 25000"/>
              <a:gd name="adj4" fmla="val 67411"/>
            </a:avLst>
          </a:prstGeom>
          <a:solidFill>
            <a:srgbClr val="FFFC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Communication,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Marketing, </a:t>
            </a:r>
            <a:b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</a:b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Proactive outreach</a:t>
            </a:r>
          </a:p>
        </p:txBody>
      </p:sp>
      <p:sp>
        <p:nvSpPr>
          <p:cNvPr id="8" name="Down Arrow Callout 7"/>
          <p:cNvSpPr/>
          <p:nvPr/>
        </p:nvSpPr>
        <p:spPr bwMode="auto">
          <a:xfrm>
            <a:off x="4214292" y="2468620"/>
            <a:ext cx="1653852" cy="166064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021"/>
            </a:avLst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effectLst/>
                <a:latin typeface="Arial" charset="0"/>
              </a:rPr>
              <a:t>Project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formulation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9" name="Striped Right Arrow 8"/>
          <p:cNvSpPr/>
          <p:nvPr/>
        </p:nvSpPr>
        <p:spPr bwMode="auto">
          <a:xfrm rot="5400000">
            <a:off x="2123201" y="4234415"/>
            <a:ext cx="907622" cy="727237"/>
          </a:xfrm>
          <a:prstGeom prst="stripedRightArrow">
            <a:avLst/>
          </a:prstGeom>
          <a:solidFill>
            <a:srgbClr val="EBF6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Striped Right Arrow 10"/>
          <p:cNvSpPr/>
          <p:nvPr/>
        </p:nvSpPr>
        <p:spPr bwMode="auto">
          <a:xfrm rot="5400000">
            <a:off x="7433476" y="4234415"/>
            <a:ext cx="907622" cy="727237"/>
          </a:xfrm>
          <a:prstGeom prst="stripedRightArrow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2852458" y="3501008"/>
            <a:ext cx="1431510" cy="161234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Down Arrow Callout 35"/>
          <p:cNvSpPr/>
          <p:nvPr/>
        </p:nvSpPr>
        <p:spPr bwMode="auto">
          <a:xfrm>
            <a:off x="6808652" y="2468620"/>
            <a:ext cx="1723788" cy="166064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5522"/>
            </a:avLst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Project</a:t>
            </a:r>
            <a:r>
              <a:rPr kumimoji="0" lang="en-GB" sz="1600" b="1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execution</a:t>
            </a:r>
            <a:endParaRPr lang="en-GB" sz="1600" b="1" dirty="0" smtClean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23273" y="1177008"/>
            <a:ext cx="1184725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Outreach</a:t>
            </a:r>
            <a:endParaRPr lang="en-GB" sz="2400" b="1"/>
          </a:p>
        </p:txBody>
      </p:sp>
      <p:sp>
        <p:nvSpPr>
          <p:cNvPr id="19" name="TextBox 18"/>
          <p:cNvSpPr txBox="1"/>
          <p:nvPr/>
        </p:nvSpPr>
        <p:spPr>
          <a:xfrm>
            <a:off x="4255620" y="1177008"/>
            <a:ext cx="1077157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Scoping</a:t>
            </a:r>
            <a:endParaRPr lang="en-GB" sz="2400" b="1"/>
          </a:p>
        </p:txBody>
      </p:sp>
      <p:sp>
        <p:nvSpPr>
          <p:cNvPr id="20" name="TextBox 19"/>
          <p:cNvSpPr txBox="1"/>
          <p:nvPr/>
        </p:nvSpPr>
        <p:spPr>
          <a:xfrm>
            <a:off x="6532991" y="1177008"/>
            <a:ext cx="1895659" cy="394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Implementation</a:t>
            </a:r>
            <a:endParaRPr lang="en-GB" sz="2400" b="1"/>
          </a:p>
        </p:txBody>
      </p:sp>
      <p:sp>
        <p:nvSpPr>
          <p:cNvPr id="22" name="Striped Right Arrow 21"/>
          <p:cNvSpPr/>
          <p:nvPr/>
        </p:nvSpPr>
        <p:spPr bwMode="auto">
          <a:xfrm rot="5400000">
            <a:off x="4769840" y="4260273"/>
            <a:ext cx="907622" cy="727237"/>
          </a:xfrm>
          <a:prstGeom prst="stripedRightArrow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0456" y="1256866"/>
            <a:ext cx="512120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What</a:t>
            </a:r>
            <a:endParaRPr lang="en-GB" sz="1600" i="1"/>
          </a:p>
        </p:txBody>
      </p:sp>
      <p:sp>
        <p:nvSpPr>
          <p:cNvPr id="33" name="TextBox 32"/>
          <p:cNvSpPr txBox="1"/>
          <p:nvPr/>
        </p:nvSpPr>
        <p:spPr>
          <a:xfrm>
            <a:off x="307060" y="2856005"/>
            <a:ext cx="457718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How</a:t>
            </a:r>
            <a:endParaRPr lang="en-GB" sz="1600" i="1"/>
          </a:p>
        </p:txBody>
      </p:sp>
      <p:sp>
        <p:nvSpPr>
          <p:cNvPr id="34" name="TextBox 33"/>
          <p:cNvSpPr txBox="1"/>
          <p:nvPr/>
        </p:nvSpPr>
        <p:spPr>
          <a:xfrm>
            <a:off x="251520" y="5254713"/>
            <a:ext cx="785365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Outcome</a:t>
            </a:r>
            <a:endParaRPr lang="en-GB" sz="1600" i="1"/>
          </a:p>
        </p:txBody>
      </p:sp>
      <p:sp>
        <p:nvSpPr>
          <p:cNvPr id="40" name="TextBox 39"/>
          <p:cNvSpPr txBox="1"/>
          <p:nvPr/>
        </p:nvSpPr>
        <p:spPr>
          <a:xfrm>
            <a:off x="320456" y="1772816"/>
            <a:ext cx="467609" cy="289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smtClean="0"/>
              <a:t>Who</a:t>
            </a:r>
            <a:endParaRPr lang="en-GB" sz="1600" i="1"/>
          </a:p>
        </p:txBody>
      </p:sp>
      <p:sp>
        <p:nvSpPr>
          <p:cNvPr id="41" name="Rectangle 40"/>
          <p:cNvSpPr/>
          <p:nvPr/>
        </p:nvSpPr>
        <p:spPr>
          <a:xfrm>
            <a:off x="1408410" y="1556792"/>
            <a:ext cx="20114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Arial" charset="0"/>
              </a:rPr>
              <a:t>NILs, Champions,  UCB, </a:t>
            </a:r>
            <a:r>
              <a:rPr lang="en-GB" sz="1600" b="1" dirty="0" smtClean="0">
                <a:solidFill>
                  <a:srgbClr val="FF0000"/>
                </a:solidFill>
                <a:latin typeface="Arial" charset="0"/>
              </a:rPr>
              <a:t>DCC</a:t>
            </a:r>
            <a:r>
              <a:rPr lang="en-GB" sz="1600" b="1" dirty="0" smtClean="0">
                <a:latin typeface="Arial" charset="0"/>
              </a:rPr>
              <a:t>, EGI.eu, council, NGIs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888731" y="1794302"/>
            <a:ext cx="21954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Arial" charset="0"/>
              </a:rPr>
              <a:t>DCC</a:t>
            </a:r>
            <a:r>
              <a:rPr lang="en-GB" sz="1600" b="1" dirty="0" smtClean="0">
                <a:latin typeface="Arial" charset="0"/>
              </a:rPr>
              <a:t>, NGIs, EGI.eu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72064" y="1794302"/>
            <a:ext cx="217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Arial" charset="0"/>
              </a:rPr>
              <a:t>DCC</a:t>
            </a:r>
            <a:r>
              <a:rPr lang="en-GB" sz="1600" b="1" dirty="0" smtClean="0">
                <a:latin typeface="Arial" charset="0"/>
              </a:rPr>
              <a:t>, NGIs, EGI.eu</a:t>
            </a:r>
          </a:p>
        </p:txBody>
      </p:sp>
      <p:cxnSp>
        <p:nvCxnSpPr>
          <p:cNvPr id="55" name="Straight Arrow Connector 54"/>
          <p:cNvCxnSpPr/>
          <p:nvPr/>
        </p:nvCxnSpPr>
        <p:spPr bwMode="auto">
          <a:xfrm flipV="1">
            <a:off x="5543291" y="3501008"/>
            <a:ext cx="1332965" cy="161234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3257706" y="4509120"/>
            <a:ext cx="117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smtClean="0"/>
              <a:t>Interested new users</a:t>
            </a:r>
            <a:endParaRPr lang="en-GB" sz="1400" b="1" i="1"/>
          </a:p>
        </p:txBody>
      </p:sp>
      <p:sp>
        <p:nvSpPr>
          <p:cNvPr id="60" name="TextBox 59"/>
          <p:cNvSpPr txBox="1"/>
          <p:nvPr/>
        </p:nvSpPr>
        <p:spPr>
          <a:xfrm>
            <a:off x="6020548" y="4481928"/>
            <a:ext cx="1639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 smtClean="0"/>
              <a:t>Project plans</a:t>
            </a:r>
            <a:endParaRPr lang="en-GB" sz="1400" b="1" i="1" dirty="0"/>
          </a:p>
        </p:txBody>
      </p:sp>
      <p:sp>
        <p:nvSpPr>
          <p:cNvPr id="21" name="Flowchart: Process 20"/>
          <p:cNvSpPr/>
          <p:nvPr/>
        </p:nvSpPr>
        <p:spPr bwMode="auto">
          <a:xfrm>
            <a:off x="5244231" y="5085184"/>
            <a:ext cx="1199977" cy="78103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charset="0"/>
              </a:rPr>
              <a:t>Formalised support projects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Process 9"/>
          <p:cNvSpPr/>
          <p:nvPr/>
        </p:nvSpPr>
        <p:spPr bwMode="auto">
          <a:xfrm>
            <a:off x="1769436" y="5070384"/>
            <a:ext cx="1506420" cy="781031"/>
          </a:xfrm>
          <a:prstGeom prst="flowChartProcess">
            <a:avLst/>
          </a:prstGeom>
          <a:solidFill>
            <a:srgbClr val="EBF68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Awareness and interest in EGI services</a:t>
            </a:r>
          </a:p>
        </p:txBody>
      </p:sp>
      <p:cxnSp>
        <p:nvCxnSpPr>
          <p:cNvPr id="30" name="Elbow Connector 29"/>
          <p:cNvCxnSpPr>
            <a:stCxn id="12" idx="2"/>
            <a:endCxn id="7" idx="1"/>
          </p:cNvCxnSpPr>
          <p:nvPr/>
        </p:nvCxnSpPr>
        <p:spPr>
          <a:xfrm rot="5400000" flipH="1">
            <a:off x="3234408" y="1240334"/>
            <a:ext cx="2852329" cy="6369834"/>
          </a:xfrm>
          <a:prstGeom prst="bentConnector4">
            <a:avLst>
              <a:gd name="adj1" fmla="val -8015"/>
              <a:gd name="adj2" fmla="val 103589"/>
            </a:avLst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019078" y="6021288"/>
            <a:ext cx="42892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smtClean="0"/>
              <a:t>Feedback (success cases, new champions, etc.)</a:t>
            </a:r>
            <a:endParaRPr lang="en-GB" sz="1400" i="1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</p:spPr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1" name="Flowchart: Process 30"/>
          <p:cNvSpPr/>
          <p:nvPr/>
        </p:nvSpPr>
        <p:spPr bwMode="auto">
          <a:xfrm>
            <a:off x="4020095" y="5085184"/>
            <a:ext cx="1199977" cy="781031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solidFill>
                  <a:srgbClr val="FF0000"/>
                </a:solidFill>
                <a:latin typeface="Arial" charset="0"/>
              </a:rPr>
              <a:t>Existing solution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Administrativa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525963"/>
          </a:xfrm>
        </p:spPr>
        <p:txBody>
          <a:bodyPr/>
          <a:lstStyle/>
          <a:p>
            <a:r>
              <a:rPr lang="en-US" sz="2400" dirty="0" smtClean="0"/>
              <a:t>Members of DCC: </a:t>
            </a:r>
            <a:r>
              <a:rPr lang="en-US" sz="2400" dirty="0" smtClean="0">
                <a:hlinkClick r:id="rId3"/>
              </a:rPr>
              <a:t>http://go.egi.eu/dcc</a:t>
            </a:r>
            <a:r>
              <a:rPr lang="en-US" sz="2400" dirty="0" smtClean="0"/>
              <a:t> - check your record!</a:t>
            </a:r>
          </a:p>
          <a:p>
            <a:pPr lvl="1"/>
            <a:r>
              <a:rPr lang="en-GB" sz="2000" dirty="0"/>
              <a:t>National Grid </a:t>
            </a:r>
            <a:r>
              <a:rPr lang="en-GB" sz="2000" dirty="0" smtClean="0"/>
              <a:t>Initiatives </a:t>
            </a:r>
            <a:r>
              <a:rPr lang="en-GB" sz="2000" dirty="0"/>
              <a:t>or </a:t>
            </a:r>
            <a:r>
              <a:rPr lang="en-GB" sz="2000" dirty="0" smtClean="0"/>
              <a:t>NGI institutes</a:t>
            </a:r>
          </a:p>
          <a:p>
            <a:pPr lvl="1"/>
            <a:r>
              <a:rPr lang="en-GB" sz="2000" dirty="0" smtClean="0"/>
              <a:t>User communities</a:t>
            </a:r>
            <a:endParaRPr lang="en-GB" sz="2000" dirty="0"/>
          </a:p>
          <a:p>
            <a:pPr lvl="1"/>
            <a:r>
              <a:rPr lang="en-GB" sz="2000" dirty="0"/>
              <a:t>Technology </a:t>
            </a:r>
            <a:r>
              <a:rPr lang="en-GB" sz="2000" dirty="0" smtClean="0"/>
              <a:t>providers</a:t>
            </a:r>
          </a:p>
          <a:p>
            <a:r>
              <a:rPr lang="en-US" sz="2400" dirty="0" smtClean="0"/>
              <a:t>Support for DCC members from EGI-</a:t>
            </a:r>
            <a:r>
              <a:rPr lang="en-US" sz="2400" dirty="0" err="1" smtClean="0"/>
              <a:t>InSPIRE</a:t>
            </a:r>
            <a:endParaRPr lang="en-US" sz="2400" dirty="0" smtClean="0"/>
          </a:p>
          <a:p>
            <a:pPr lvl="1"/>
            <a:r>
              <a:rPr lang="en-US" sz="2000" dirty="0" smtClean="0"/>
              <a:t>Few PMs/partner for </a:t>
            </a:r>
            <a:r>
              <a:rPr lang="en-GB" sz="1800" dirty="0" smtClean="0"/>
              <a:t>UZH</a:t>
            </a:r>
            <a:r>
              <a:rPr lang="en-GB" sz="1800" dirty="0"/>
              <a:t>, UNIPG, UISAV, UCPH, TUBITAK ULAKBIM, </a:t>
            </a:r>
            <a:r>
              <a:rPr lang="en-GB" sz="1800" dirty="0" err="1"/>
              <a:t>SURFSara</a:t>
            </a:r>
            <a:r>
              <a:rPr lang="en-GB" sz="1800" dirty="0"/>
              <a:t>, STFC, SIGMA, RENAM, MTAKFKI, LIP, IUCC, IPB, INFN, IICT-BAS, GRNET, CYFRONET, CSIC, CSC, CNRS, CESNET, ARNES </a:t>
            </a:r>
            <a:endParaRPr lang="en-GB" sz="1800" dirty="0" smtClean="0"/>
          </a:p>
          <a:p>
            <a:pPr lvl="2"/>
            <a:r>
              <a:rPr lang="en-US" sz="1600" dirty="0" smtClean="0"/>
              <a:t>Send your data to setup timesheets! (See email from 13/05/2014)</a:t>
            </a:r>
          </a:p>
          <a:p>
            <a:pPr lvl="1"/>
            <a:r>
              <a:rPr lang="en-US" sz="2000" dirty="0" smtClean="0"/>
              <a:t>Central pot for travel - to meet with and to support scientific users</a:t>
            </a:r>
          </a:p>
          <a:p>
            <a:pPr lvl="2"/>
            <a:r>
              <a:rPr lang="en-US" sz="1800" dirty="0" smtClean="0"/>
              <a:t>Request travel funding from </a:t>
            </a:r>
            <a:r>
              <a:rPr lang="en-US" sz="1800" dirty="0" smtClean="0">
                <a:hlinkClick r:id="rId4"/>
              </a:rPr>
              <a:t>Gergely.Sipos@egi.eu</a:t>
            </a:r>
            <a:r>
              <a:rPr lang="en-US" sz="1800" dirty="0" smtClean="0"/>
              <a:t> – with justification</a:t>
            </a:r>
          </a:p>
          <a:p>
            <a:pPr lvl="2"/>
            <a:r>
              <a:rPr lang="en-US" sz="1800" dirty="0" smtClean="0"/>
              <a:t>Lump sum re-fund by EGI.eu after the trip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95325"/>
            <a:ext cx="8075612" cy="4525963"/>
          </a:xfrm>
        </p:spPr>
        <p:txBody>
          <a:bodyPr/>
          <a:lstStyle/>
          <a:p>
            <a:r>
              <a:rPr lang="en-US" sz="2800" dirty="0" smtClean="0"/>
              <a:t>New opportunities</a:t>
            </a:r>
          </a:p>
          <a:p>
            <a:pPr lvl="1"/>
            <a:r>
              <a:rPr lang="en-GB" sz="2400" dirty="0" err="1"/>
              <a:t>Modelica</a:t>
            </a:r>
            <a:r>
              <a:rPr lang="en-GB" sz="2400" dirty="0"/>
              <a:t> (Tomas)</a:t>
            </a:r>
          </a:p>
          <a:p>
            <a:pPr lvl="1"/>
            <a:r>
              <a:rPr lang="en-GB" sz="2400" dirty="0" smtClean="0"/>
              <a:t>EMSO </a:t>
            </a:r>
            <a:r>
              <a:rPr lang="en-GB" sz="2400" dirty="0"/>
              <a:t>(</a:t>
            </a:r>
            <a:r>
              <a:rPr lang="en-GB" sz="2400" dirty="0" err="1"/>
              <a:t>Nuno</a:t>
            </a:r>
            <a:r>
              <a:rPr lang="en-GB" sz="2400" dirty="0"/>
              <a:t>)</a:t>
            </a:r>
          </a:p>
          <a:p>
            <a:pPr lvl="1"/>
            <a:r>
              <a:rPr lang="en-GB" sz="2400" dirty="0" smtClean="0"/>
              <a:t>EGI </a:t>
            </a:r>
            <a:r>
              <a:rPr lang="en-GB" sz="2400" dirty="0"/>
              <a:t>Federated Cloud user </a:t>
            </a:r>
            <a:r>
              <a:rPr lang="en-GB" sz="2400" dirty="0" smtClean="0"/>
              <a:t>support </a:t>
            </a:r>
            <a:r>
              <a:rPr lang="en-GB" sz="2400" dirty="0"/>
              <a:t>(Diego</a:t>
            </a:r>
            <a:r>
              <a:rPr lang="en-GB" sz="2400" dirty="0" smtClean="0"/>
              <a:t>)</a:t>
            </a:r>
          </a:p>
          <a:p>
            <a:r>
              <a:rPr lang="en-US" sz="2800" dirty="0" smtClean="0"/>
              <a:t>Ongoing projects and future plans (until end of 2014)</a:t>
            </a:r>
            <a:endParaRPr lang="en-US" sz="2800" dirty="0"/>
          </a:p>
          <a:p>
            <a:pPr lvl="1"/>
            <a:r>
              <a:rPr lang="en-US" sz="2400" dirty="0"/>
              <a:t>At each DCC </a:t>
            </a:r>
            <a:r>
              <a:rPr lang="en-US" sz="2400" dirty="0" err="1" smtClean="0"/>
              <a:t>centre</a:t>
            </a:r>
            <a:endParaRPr lang="en-US" sz="2400" dirty="0" smtClean="0"/>
          </a:p>
          <a:p>
            <a:pPr lvl="1"/>
            <a:r>
              <a:rPr lang="en-US" sz="2400" dirty="0" smtClean="0"/>
              <a:t>By EGI.eu</a:t>
            </a:r>
          </a:p>
          <a:p>
            <a:r>
              <a:rPr lang="en-US" sz="2800" dirty="0" smtClean="0"/>
              <a:t>DCC beyond 2014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EGI.eu plans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(May-Sep)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188" y="1268760"/>
            <a:ext cx="83533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See Projects at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wiki.egi.eu/wiki/Main_Page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Make </a:t>
            </a:r>
            <a:r>
              <a:rPr lang="en-US" sz="2000" dirty="0" smtClean="0"/>
              <a:t>the </a:t>
            </a:r>
            <a:r>
              <a:rPr lang="en-US" sz="2000" dirty="0"/>
              <a:t>EGI Federated </a:t>
            </a:r>
            <a:r>
              <a:rPr lang="en-US" sz="2000" dirty="0" smtClean="0"/>
              <a:t>Cloud Market ready by CF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Improve Federated Cloud user services based on feedback from </a:t>
            </a:r>
            <a:r>
              <a:rPr lang="en-US" sz="2000" dirty="0" smtClean="0"/>
              <a:t>Community Forum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Start ELIXIR cloud pilots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Support for CMMST VRC setup (XSEDE, PRACE, SCI-BUS, H2020 VRE, </a:t>
            </a:r>
            <a:r>
              <a:rPr lang="en-US" sz="2000" dirty="0" err="1" smtClean="0"/>
              <a:t>MoU</a:t>
            </a:r>
            <a:r>
              <a:rPr lang="en-US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Finish the promoting Desktop Grids VT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Finish the SME VT (Sep 31)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Continue the DRIHM </a:t>
            </a:r>
            <a:r>
              <a:rPr lang="en-US" sz="2000" dirty="0" smtClean="0"/>
              <a:t>collaboration (gateway and workflow setups)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Start and progress with NGS VT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Define new projects with ESFRIs (through ESFRI management &amp; the NGIs)</a:t>
            </a:r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2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DCC beyond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sz="2400" dirty="0" smtClean="0"/>
              <a:t>To be defined for EGI-Engage H2020 project</a:t>
            </a:r>
          </a:p>
          <a:p>
            <a:r>
              <a:rPr lang="en-US" sz="2400" dirty="0" smtClean="0"/>
              <a:t>Network of DCCs, each </a:t>
            </a:r>
            <a:r>
              <a:rPr lang="en-US" sz="2400" dirty="0" err="1" smtClean="0"/>
              <a:t>specialised</a:t>
            </a:r>
            <a:r>
              <a:rPr lang="en-US" sz="2400" dirty="0" smtClean="0"/>
              <a:t> on</a:t>
            </a:r>
          </a:p>
          <a:p>
            <a:pPr lvl="1"/>
            <a:r>
              <a:rPr lang="en-US" sz="2000" dirty="0" smtClean="0"/>
              <a:t>A technological topic (e.g. fed. Identity in EGI, big data analytics)</a:t>
            </a:r>
          </a:p>
          <a:p>
            <a:pPr lvl="1"/>
            <a:r>
              <a:rPr lang="en-US" sz="2000" dirty="0" smtClean="0"/>
              <a:t>A scientific community (e.g. life sciences)</a:t>
            </a:r>
          </a:p>
          <a:p>
            <a:r>
              <a:rPr lang="en-US" sz="2400" dirty="0" smtClean="0"/>
              <a:t>Each DCC consists of </a:t>
            </a:r>
          </a:p>
          <a:p>
            <a:pPr lvl="1"/>
            <a:r>
              <a:rPr lang="en-US" sz="2000" dirty="0" smtClean="0"/>
              <a:t>Scientific users</a:t>
            </a:r>
          </a:p>
          <a:p>
            <a:pPr lvl="1"/>
            <a:r>
              <a:rPr lang="en-US" sz="2000" dirty="0" smtClean="0"/>
              <a:t>Developers</a:t>
            </a:r>
          </a:p>
          <a:p>
            <a:pPr lvl="1"/>
            <a:r>
              <a:rPr lang="en-US" sz="2000" dirty="0" smtClean="0"/>
              <a:t>Service providers and supporters</a:t>
            </a:r>
          </a:p>
          <a:p>
            <a:r>
              <a:rPr lang="en-US" sz="2400" dirty="0" smtClean="0"/>
              <a:t>Envisaged DCC size: 60k-120kEuro/year, (maybe a few of them bigger)</a:t>
            </a:r>
          </a:p>
          <a:p>
            <a:r>
              <a:rPr lang="en-US" sz="2400" dirty="0" smtClean="0"/>
              <a:t>DCCs to be selected through an open call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Face-to-face meeting in Helsinki?</a:t>
            </a:r>
          </a:p>
          <a:p>
            <a:r>
              <a:rPr lang="en-US" dirty="0" smtClean="0"/>
              <a:t>Monthly teleconferences?</a:t>
            </a:r>
          </a:p>
          <a:p>
            <a:pPr lvl="1"/>
            <a:r>
              <a:rPr lang="en-US" dirty="0" smtClean="0"/>
              <a:t>Hook these into NIL teleconferences or UCB teleconferences?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Seek for engagement with scientific communities</a:t>
            </a:r>
          </a:p>
          <a:p>
            <a:r>
              <a:rPr lang="en-US" dirty="0" smtClean="0"/>
              <a:t>Support and tools by EGI.eu and the NGIs </a:t>
            </a:r>
          </a:p>
          <a:p>
            <a:pPr lvl="1"/>
            <a:r>
              <a:rPr lang="en-US" dirty="0" smtClean="0"/>
              <a:t>See them in Engagement Strategy</a:t>
            </a:r>
          </a:p>
          <a:p>
            <a:r>
              <a:rPr lang="en-US" dirty="0" smtClean="0"/>
              <a:t>New opportunities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5/14/2014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6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726</TotalTime>
  <Words>587</Words>
  <Application>Microsoft Office PowerPoint</Application>
  <PresentationFormat>On-screen Show (4:3)</PresentationFormat>
  <Paragraphs>110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EGI-InSPIRE-Slide-Template_v4-1</vt:lpstr>
      <vt:lpstr>EGI-InSPIRE Distributed Competence Centre http://go.egi.eu/dcc </vt:lpstr>
      <vt:lpstr>EGI engagement strategy</vt:lpstr>
      <vt:lpstr>Engagement with scientific communities – The process</vt:lpstr>
      <vt:lpstr>Administrativa</vt:lpstr>
      <vt:lpstr>Topics for today</vt:lpstr>
      <vt:lpstr>EGI.eu plans  (May-Sep)</vt:lpstr>
      <vt:lpstr>DCC beyond 2014</vt:lpstr>
      <vt:lpstr>Next meetings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Gergely Sipos</cp:lastModifiedBy>
  <cp:revision>534</cp:revision>
  <dcterms:created xsi:type="dcterms:W3CDTF">2013-10-15T23:33:54Z</dcterms:created>
  <dcterms:modified xsi:type="dcterms:W3CDTF">2014-05-14T09:09:31Z</dcterms:modified>
</cp:coreProperties>
</file>