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12"/>
  </p:notesMasterIdLst>
  <p:sldIdLst>
    <p:sldId id="302" r:id="rId2"/>
    <p:sldId id="303" r:id="rId3"/>
    <p:sldId id="320" r:id="rId4"/>
    <p:sldId id="304" r:id="rId5"/>
    <p:sldId id="328" r:id="rId6"/>
    <p:sldId id="329" r:id="rId7"/>
    <p:sldId id="330" r:id="rId8"/>
    <p:sldId id="332" r:id="rId9"/>
    <p:sldId id="331" r:id="rId10"/>
    <p:sldId id="333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CC9900"/>
    <a:srgbClr val="D0D8E8"/>
    <a:srgbClr val="E9EDF4"/>
    <a:srgbClr val="EBF68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714" autoAdjust="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72A105D-3D27-4A51-A2A2-65FB6A3B9EE6}" type="datetimeFigureOut">
              <a:rPr lang="en-US"/>
              <a:pPr>
                <a:defRPr/>
              </a:pPr>
              <a:t>5/30/2014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37501649-B9E3-4875-A626-A9100929597C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387137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501649-B9E3-4875-A626-A9100929597C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501649-B9E3-4875-A626-A9100929597C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501649-B9E3-4875-A626-A9100929597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501649-B9E3-4875-A626-A9100929597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501649-B9E3-4875-A626-A9100929597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501649-B9E3-4875-A626-A9100929597C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501649-B9E3-4875-A626-A9100929597C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501649-B9E3-4875-A626-A9100929597C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501649-B9E3-4875-A626-A9100929597C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501649-B9E3-4875-A626-A9100929597C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" name="Text Box 2"/>
          <p:cNvSpPr txBox="1">
            <a:spLocks noChangeArrowheads="1"/>
          </p:cNvSpPr>
          <p:nvPr userDrawn="1"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6" name="Group 21"/>
          <p:cNvGrpSpPr>
            <a:grpSpLocks/>
          </p:cNvGrpSpPr>
          <p:nvPr userDrawn="1"/>
        </p:nvGrpSpPr>
        <p:grpSpPr bwMode="auto">
          <a:xfrm>
            <a:off x="0" y="0"/>
            <a:ext cx="9215438" cy="1081088"/>
            <a:chOff x="-1" y="0"/>
            <a:chExt cx="9215439" cy="1081088"/>
          </a:xfrm>
        </p:grpSpPr>
        <p:sp>
          <p:nvSpPr>
            <p:cNvPr id="7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8" name="Picture 5"/>
            <p:cNvPicPr>
              <a:picLocks noChangeAspect="1" noChangeArrowheads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0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Text Box 12"/>
            <p:cNvSpPr txBox="1">
              <a:spLocks noChangeArrowheads="1"/>
            </p:cNvSpPr>
            <p:nvPr userDrawn="1"/>
          </p:nvSpPr>
          <p:spPr bwMode="auto">
            <a:xfrm>
              <a:off x="6551613" y="503238"/>
              <a:ext cx="2663825" cy="5778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5000" rIns="90000" bIns="4500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r>
                <a:rPr lang="en-GB" sz="3200" b="1" dirty="0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EGI-</a:t>
              </a:r>
              <a:r>
                <a:rPr lang="en-GB" sz="3200" b="1" dirty="0" err="1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InSPIRE</a:t>
              </a:r>
              <a:endParaRPr lang="en-GB" sz="3200" b="1" dirty="0">
                <a:solidFill>
                  <a:srgbClr val="FFFFFF"/>
                </a:solidFill>
                <a:ea typeface="SimSun" charset="0"/>
                <a:cs typeface="Arial" pitchFamily="34" charset="0"/>
              </a:endParaRPr>
            </a:p>
          </p:txBody>
        </p:sp>
      </p:grpSp>
      <p:pic>
        <p:nvPicPr>
          <p:cNvPr id="12" name="Picture 3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640388"/>
            <a:ext cx="1447800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4" name="Rectangle 17"/>
          <p:cNvSpPr>
            <a:spLocks noChangeArrowheads="1"/>
          </p:cNvSpPr>
          <p:nvPr userDrawn="1"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5" name="Rectangle 18"/>
          <p:cNvSpPr>
            <a:spLocks noChangeArrowheads="1"/>
          </p:cNvSpPr>
          <p:nvPr userDrawn="1"/>
        </p:nvSpPr>
        <p:spPr bwMode="auto">
          <a:xfrm>
            <a:off x="53752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2130425"/>
            <a:ext cx="72008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886200"/>
            <a:ext cx="5832648" cy="13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>
          <a:xfrm>
            <a:off x="62136" y="637667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39A2D18B-0A31-4D1A-A5D1-D72E94819219}" type="datetime1">
              <a:rPr lang="en-US" smtClean="0"/>
              <a:pPr>
                <a:defRPr/>
              </a:pPr>
              <a:t>5/30/2014</a:t>
            </a:fld>
            <a:endParaRPr lang="en-US" dirty="0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53E93C7-7FA6-4B67-89AC-03CBAB78CC39}" type="slidenum">
              <a:rPr lang="en-US"/>
              <a:pPr>
                <a:defRPr/>
              </a:pPr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96410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9765C5-37FE-4CCC-9D4D-1E3194200BCD}" type="datetime1">
              <a:rPr lang="en-US" smtClean="0"/>
              <a:pPr>
                <a:defRPr/>
              </a:pPr>
              <a:t>5/30/2014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DEF26-A65D-420E-806B-5DECF286FE21}" type="slidenum">
              <a:rPr lang="en-US"/>
              <a:pPr>
                <a:defRPr/>
              </a:pPr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38490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5A990E7-BD90-4032-A3A0-4F62A6679964}" type="datetime1">
              <a:rPr lang="en-US" smtClean="0"/>
              <a:pPr>
                <a:defRPr/>
              </a:pPr>
              <a:t>5/30/2014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11AA2-99FE-4BFE-B934-C050D2B58355}" type="slidenum">
              <a:rPr lang="en-US" smtClean="0"/>
              <a:pPr>
                <a:defRPr/>
              </a:pPr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77632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1027" name="Group 12"/>
          <p:cNvGrpSpPr>
            <a:grpSpLocks/>
          </p:cNvGrpSpPr>
          <p:nvPr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8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1036" name="Picture 5"/>
            <p:cNvPicPr>
              <a:picLocks noChangeAspect="1" noChangeArrowheads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124075" y="115888"/>
            <a:ext cx="684053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1188" y="1600200"/>
            <a:ext cx="807561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913" y="63769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8A1C01B5-5442-4B46-84EB-58D14E104751}" type="datetime1">
              <a:rPr lang="en-US" smtClean="0"/>
              <a:pPr>
                <a:defRPr/>
              </a:pPr>
              <a:t>5/30/2014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B4511AA2-99FE-4BFE-B934-C050D2B58355}" type="slidenum">
              <a:rPr lang="en-US"/>
              <a:pPr>
                <a:defRPr/>
              </a:pPr>
              <a:t>‹N›</a:t>
            </a:fld>
            <a:endParaRPr lang="en-US" dirty="0"/>
          </a:p>
        </p:txBody>
      </p:sp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6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6" r:id="rId2"/>
    <p:sldLayoutId id="2147483658" r:id="rId3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rt.egi.eu/rt/index.html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iki.egi.eu/wiki/Operational_tools_information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2391023"/>
            <a:ext cx="7200800" cy="1470025"/>
          </a:xfrm>
        </p:spPr>
        <p:txBody>
          <a:bodyPr/>
          <a:lstStyle/>
          <a:p>
            <a:r>
              <a:rPr lang="it-IT" sz="3200" b="1" dirty="0" smtClean="0"/>
              <a:t>EGI-INSPIRE</a:t>
            </a:r>
            <a:br>
              <a:rPr lang="it-IT" sz="3200" b="1" dirty="0" smtClean="0"/>
            </a:br>
            <a:r>
              <a:rPr lang="it-IT" sz="3200" b="1" dirty="0" smtClean="0"/>
              <a:t/>
            </a:r>
            <a:br>
              <a:rPr lang="it-IT" sz="3200" b="1" dirty="0" smtClean="0"/>
            </a:br>
            <a:r>
              <a:rPr lang="it-IT" sz="3200" b="1" dirty="0" smtClean="0"/>
              <a:t>JRA2 Work Package</a:t>
            </a:r>
            <a:r>
              <a:rPr lang="en-GB" sz="3200" b="1" dirty="0" smtClean="0"/>
              <a:t/>
            </a:r>
            <a:br>
              <a:rPr lang="en-GB" sz="3200" b="1" dirty="0" smtClean="0"/>
            </a:br>
            <a:endParaRPr lang="en-GB" sz="32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717032"/>
            <a:ext cx="5832648" cy="1343000"/>
          </a:xfrm>
        </p:spPr>
        <p:txBody>
          <a:bodyPr/>
          <a:lstStyle/>
          <a:p>
            <a:endParaRPr lang="en-GB" sz="2800" dirty="0" smtClean="0"/>
          </a:p>
          <a:p>
            <a:r>
              <a:rPr lang="en-GB" sz="2800" dirty="0" smtClean="0"/>
              <a:t>30 May 2014</a:t>
            </a:r>
          </a:p>
          <a:p>
            <a:endParaRPr lang="en-GB" sz="28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9A2D18B-0A31-4D1A-A5D1-D72E94819219}" type="datetime1">
              <a:rPr lang="en-US" smtClean="0"/>
              <a:pPr>
                <a:defRPr/>
              </a:pPr>
              <a:t>5/30/2014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3E93C7-7FA6-4B67-89AC-03CBAB78CC39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5A990E7-BD90-4032-A3A0-4F62A6679964}" type="datetime1">
              <a:rPr lang="en-US" smtClean="0"/>
              <a:pPr>
                <a:defRPr/>
              </a:pPr>
              <a:t>5/30/2014</a:t>
            </a:fld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11AA2-99FE-4BFE-B934-C050D2B58355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124075" y="115888"/>
            <a:ext cx="6840538" cy="865187"/>
          </a:xfrm>
        </p:spPr>
        <p:txBody>
          <a:bodyPr/>
          <a:lstStyle/>
          <a:p>
            <a:r>
              <a:rPr lang="en-GB" sz="4000" dirty="0" smtClean="0"/>
              <a:t>JRA2 - RT</a:t>
            </a:r>
            <a:endParaRPr lang="en-GB" sz="4000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07504" y="1052736"/>
            <a:ext cx="8856984" cy="4525963"/>
          </a:xfrm>
          <a:prstGeom prst="rect">
            <a:avLst/>
          </a:prstGeom>
        </p:spPr>
        <p:txBody>
          <a:bodyPr/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 dirty="0" smtClean="0"/>
              <a:t>New JRA2 </a:t>
            </a:r>
            <a:r>
              <a:rPr lang="en-US" sz="2400" dirty="0" smtClean="0"/>
              <a:t>available </a:t>
            </a:r>
            <a:r>
              <a:rPr lang="en-US" sz="2400" dirty="0" smtClean="0"/>
              <a:t>in </a:t>
            </a:r>
            <a:r>
              <a:rPr lang="en-US" sz="2400" dirty="0" smtClean="0">
                <a:hlinkClick r:id="rId3"/>
              </a:rPr>
              <a:t>https://rt.egi.eu/rt/index.html</a:t>
            </a:r>
            <a:endParaRPr lang="en-US" sz="2400" dirty="0" smtClean="0"/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‒"/>
            </a:pPr>
            <a:r>
              <a:rPr lang="en-US" sz="2000" dirty="0" smtClean="0"/>
              <a:t>To trace JRA2 actions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 dirty="0" smtClean="0"/>
              <a:t>New software requirements will be added to the “requirements” queue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‒"/>
            </a:pPr>
            <a:r>
              <a:rPr lang="en-US" sz="2000" dirty="0" smtClean="0"/>
              <a:t>e-GRANT </a:t>
            </a:r>
            <a:r>
              <a:rPr lang="en-US" sz="2000" dirty="0" smtClean="0"/>
              <a:t>added in the Operational Tools category</a:t>
            </a: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 smtClean="0"/>
              <a:t>JRA2 WP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196752"/>
            <a:ext cx="8712968" cy="4968552"/>
          </a:xfrm>
        </p:spPr>
        <p:txBody>
          <a:bodyPr>
            <a:normAutofit/>
          </a:bodyPr>
          <a:lstStyle/>
          <a:p>
            <a:r>
              <a:rPr lang="it-IT" sz="2400" dirty="0" err="1" smtClean="0"/>
              <a:t>Run</a:t>
            </a:r>
            <a:r>
              <a:rPr lang="it-IT" sz="2400" dirty="0" smtClean="0"/>
              <a:t> in </a:t>
            </a:r>
            <a:r>
              <a:rPr lang="it-IT" sz="2400" dirty="0" err="1" smtClean="0"/>
              <a:t>EGI-InSPIRE</a:t>
            </a:r>
            <a:r>
              <a:rPr lang="it-IT" sz="2400" dirty="0" smtClean="0"/>
              <a:t> PY5 (</a:t>
            </a:r>
            <a:r>
              <a:rPr lang="it-IT" sz="2400" dirty="0" err="1" smtClean="0"/>
              <a:t>May-December</a:t>
            </a:r>
            <a:r>
              <a:rPr lang="it-IT" sz="2400" dirty="0" smtClean="0"/>
              <a:t> 2014)</a:t>
            </a:r>
            <a:endParaRPr lang="en-GB" sz="2400" dirty="0" smtClean="0"/>
          </a:p>
          <a:p>
            <a:pPr lvl="1"/>
            <a:r>
              <a:rPr lang="en-GB" sz="2000" dirty="0" smtClean="0"/>
              <a:t>TJRA2.1 (CNRS, GRNET, SRCE) – Service Availability Monitoring (Leader C. </a:t>
            </a:r>
            <a:r>
              <a:rPr lang="en-GB" sz="2000" dirty="0" err="1" smtClean="0"/>
              <a:t>Kanellopoulos</a:t>
            </a:r>
            <a:r>
              <a:rPr lang="en-GB" sz="2000" dirty="0" smtClean="0"/>
              <a:t>, GRNET)</a:t>
            </a:r>
          </a:p>
          <a:p>
            <a:pPr lvl="1"/>
            <a:r>
              <a:rPr lang="en-GB" sz="2000" dirty="0" smtClean="0"/>
              <a:t>TJRA2.2 (CESGA, STFC) – Accounting                                    (Leader S. </a:t>
            </a:r>
            <a:r>
              <a:rPr lang="en-GB" sz="2000" dirty="0" err="1" smtClean="0"/>
              <a:t>Pullinger</a:t>
            </a:r>
            <a:r>
              <a:rPr lang="en-GB" sz="2000" dirty="0" smtClean="0"/>
              <a:t>, STFC)</a:t>
            </a:r>
          </a:p>
          <a:p>
            <a:pPr lvl="1"/>
            <a:r>
              <a:rPr lang="en-GB" sz="2000" dirty="0" smtClean="0"/>
              <a:t>TJRA2.3 (GRNET) – Application Database                               (Leader M. </a:t>
            </a:r>
            <a:r>
              <a:rPr lang="en-GB" sz="2000" dirty="0" err="1" smtClean="0"/>
              <a:t>Chatziangelou</a:t>
            </a:r>
            <a:r>
              <a:rPr lang="en-GB" sz="2000" dirty="0" smtClean="0"/>
              <a:t>, GRNET)</a:t>
            </a:r>
          </a:p>
          <a:p>
            <a:pPr lvl="1"/>
            <a:r>
              <a:rPr lang="en-GB" sz="2000" dirty="0" smtClean="0"/>
              <a:t>TJRA2.4 (CYFRONET) – e-GRANT                                          (Leader T. </a:t>
            </a:r>
            <a:r>
              <a:rPr lang="en-GB" sz="2000" dirty="0" err="1" smtClean="0"/>
              <a:t>Szepieniec</a:t>
            </a:r>
            <a:r>
              <a:rPr lang="en-GB" sz="2000" dirty="0" smtClean="0"/>
              <a:t>, CYFRONET)</a:t>
            </a:r>
          </a:p>
          <a:p>
            <a:r>
              <a:rPr lang="en-GB" sz="2400" dirty="0" err="1" smtClean="0"/>
              <a:t>DoW</a:t>
            </a:r>
            <a:r>
              <a:rPr lang="en-GB" sz="2400" dirty="0" smtClean="0"/>
              <a:t> available in the document server: https://documents.egi.eu/document/2115</a:t>
            </a:r>
          </a:p>
          <a:p>
            <a:endParaRPr lang="en-GB" sz="24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89765C5-37FE-4CCC-9D4D-1E3194200BCD}" type="datetime1">
              <a:rPr lang="en-US" smtClean="0"/>
              <a:pPr>
                <a:defRPr/>
              </a:pPr>
              <a:t>5/30/2014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5A990E7-BD90-4032-A3A0-4F62A6679964}" type="datetime1">
              <a:rPr lang="en-US" smtClean="0"/>
              <a:pPr>
                <a:defRPr/>
              </a:pPr>
              <a:t>5/30/2014</a:t>
            </a:fld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11AA2-99FE-4BFE-B934-C050D2B58355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 smtClean="0"/>
              <a:t>TJRA2.1 (CNRS, GRNET, SRCE) – Service Availability Monitoring</a:t>
            </a:r>
            <a:endParaRPr lang="en-GB" sz="3200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179512" y="1196752"/>
            <a:ext cx="8712968" cy="4968552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 dirty="0" smtClean="0">
                <a:cs typeface="Arial" pitchFamily="34" charset="0"/>
              </a:rPr>
              <a:t>Evolution of the current Service Availability Monitoring framework towards a more lightweight and sustainable solution.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 dirty="0" smtClean="0">
                <a:cs typeface="Arial" pitchFamily="34" charset="0"/>
              </a:rPr>
              <a:t>The work of this task will rely on the outcome of the mini-project TSA4.10 executed during project year 4.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 dirty="0" smtClean="0">
                <a:cs typeface="Arial" pitchFamily="34" charset="0"/>
              </a:rPr>
              <a:t>Activities foreseen are: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‒"/>
            </a:pPr>
            <a:r>
              <a:rPr lang="en-US" sz="2200" dirty="0" smtClean="0">
                <a:cs typeface="Arial" pitchFamily="34" charset="0"/>
              </a:rPr>
              <a:t>the development of a new web user interface, replacing </a:t>
            </a:r>
            <a:r>
              <a:rPr lang="en-US" sz="2200" dirty="0" err="1" smtClean="0">
                <a:cs typeface="Arial" pitchFamily="34" charset="0"/>
              </a:rPr>
              <a:t>MyEGI</a:t>
            </a:r>
            <a:r>
              <a:rPr lang="en-US" sz="2200" dirty="0" smtClean="0">
                <a:cs typeface="Arial" pitchFamily="34" charset="0"/>
              </a:rPr>
              <a:t>, based on the </a:t>
            </a:r>
            <a:r>
              <a:rPr lang="en-US" sz="2200" dirty="0" err="1" smtClean="0">
                <a:cs typeface="Arial" pitchFamily="34" charset="0"/>
              </a:rPr>
              <a:t>Lavosier</a:t>
            </a:r>
            <a:r>
              <a:rPr lang="en-US" sz="2200" dirty="0" smtClean="0">
                <a:cs typeface="Arial" pitchFamily="34" charset="0"/>
              </a:rPr>
              <a:t> service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‒"/>
            </a:pPr>
            <a:r>
              <a:rPr lang="en-US" sz="2200" dirty="0" smtClean="0">
                <a:cs typeface="Arial" pitchFamily="34" charset="0"/>
              </a:rPr>
              <a:t>the extension of the </a:t>
            </a:r>
            <a:r>
              <a:rPr lang="en-US" sz="2200" dirty="0" err="1" smtClean="0">
                <a:cs typeface="Arial" pitchFamily="34" charset="0"/>
              </a:rPr>
              <a:t>WebAPI</a:t>
            </a:r>
            <a:r>
              <a:rPr lang="en-US" sz="2200" dirty="0" smtClean="0">
                <a:cs typeface="Arial" pitchFamily="34" charset="0"/>
              </a:rPr>
              <a:t> delivered by TSA4.10 in order to support also status and metric results as well the aggregation factors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‒"/>
            </a:pPr>
            <a:r>
              <a:rPr lang="en-US" sz="2200" dirty="0" smtClean="0">
                <a:cs typeface="Arial" pitchFamily="34" charset="0"/>
              </a:rPr>
              <a:t>the extension of the Sync Components in order to store also the raw data of the metric results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‒"/>
            </a:pPr>
            <a:r>
              <a:rPr lang="en-US" sz="2200" dirty="0" smtClean="0">
                <a:cs typeface="Arial" pitchFamily="34" charset="0"/>
              </a:rPr>
              <a:t>the creation of a lean monitoring instance that will be supported in a easier way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‒"/>
            </a:pPr>
            <a:r>
              <a:rPr lang="en-US" sz="2200" dirty="0" smtClean="0">
                <a:cs typeface="Arial" pitchFamily="34" charset="0"/>
              </a:rPr>
              <a:t>the removal of the Oracle database dependency for large scale central installations.</a:t>
            </a:r>
            <a:endParaRPr lang="en-GB" sz="2200" dirty="0" smtClean="0">
              <a:cs typeface="Arial" pitchFamily="34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 smtClean="0"/>
              <a:t>TJRA2.2 (CESGA, STFC) – Accounting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052736"/>
            <a:ext cx="8856984" cy="4525963"/>
          </a:xfrm>
        </p:spPr>
        <p:txBody>
          <a:bodyPr/>
          <a:lstStyle/>
          <a:p>
            <a:r>
              <a:rPr lang="en-US" sz="2400" dirty="0" smtClean="0"/>
              <a:t>Advancement of the EGI.eu accounting tools</a:t>
            </a:r>
          </a:p>
          <a:p>
            <a:r>
              <a:rPr lang="en-US" sz="2400" dirty="0" smtClean="0"/>
              <a:t>The activities includes</a:t>
            </a:r>
            <a:endParaRPr lang="en-US" sz="2400" b="1" dirty="0" smtClean="0"/>
          </a:p>
          <a:p>
            <a:pPr lvl="1"/>
            <a:r>
              <a:rPr lang="en-US" sz="2000" dirty="0" smtClean="0"/>
              <a:t>support of new resource types as the GPGPU</a:t>
            </a:r>
          </a:p>
          <a:p>
            <a:pPr lvl="1"/>
            <a:r>
              <a:rPr lang="en-US" sz="2000" dirty="0" smtClean="0"/>
              <a:t>evolution of the cloud accounting towards a production system (in collaboration with SA5)</a:t>
            </a:r>
            <a:endParaRPr lang="it-IT" sz="4800" dirty="0" smtClean="0"/>
          </a:p>
          <a:p>
            <a:pPr lvl="1"/>
            <a:r>
              <a:rPr lang="en-US" sz="2000" dirty="0" smtClean="0"/>
              <a:t>improvement of CPU, parallel jobs and storage accounting (OGF Usage Record v2)</a:t>
            </a:r>
          </a:p>
          <a:p>
            <a:pPr lvl="1"/>
            <a:r>
              <a:rPr lang="en-US" sz="2000" dirty="0" smtClean="0"/>
              <a:t>support TNA5.2 to implement the Pay-for-Use proof of concept</a:t>
            </a:r>
          </a:p>
          <a:p>
            <a:pPr lvl="1"/>
            <a:r>
              <a:rPr lang="en-US" sz="2000" dirty="0" smtClean="0"/>
              <a:t>The portal will be update to support the new features</a:t>
            </a:r>
          </a:p>
          <a:p>
            <a:r>
              <a:rPr lang="en-US" sz="2400" dirty="0" smtClean="0"/>
              <a:t>The usage record will be extended to include GPGPU usage information and a prototype based on LSF will be developed.</a:t>
            </a:r>
          </a:p>
          <a:p>
            <a:r>
              <a:rPr lang="en-US" sz="2400" dirty="0" smtClean="0"/>
              <a:t>Cloud accounting will be improved to cover storage accounting for transient cloud storage and data usage accounting by the virtual machines.</a:t>
            </a:r>
            <a:endParaRPr lang="en-US" sz="20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89765C5-37FE-4CCC-9D4D-1E3194200BCD}" type="datetime1">
              <a:rPr lang="en-US" smtClean="0"/>
              <a:pPr>
                <a:defRPr/>
              </a:pPr>
              <a:t>5/30/2014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5A990E7-BD90-4032-A3A0-4F62A6679964}" type="datetime1">
              <a:rPr lang="en-US" smtClean="0"/>
              <a:pPr>
                <a:defRPr/>
              </a:pPr>
              <a:t>5/30/2014</a:t>
            </a:fld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11AA2-99FE-4BFE-B934-C050D2B58355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124075" y="115888"/>
            <a:ext cx="6840538" cy="865187"/>
          </a:xfrm>
        </p:spPr>
        <p:txBody>
          <a:bodyPr/>
          <a:lstStyle/>
          <a:p>
            <a:r>
              <a:rPr lang="en-GB" sz="3200" dirty="0" smtClean="0"/>
              <a:t>TJRA2.3 (GRNET) – Application Database</a:t>
            </a:r>
            <a:endParaRPr lang="en-GB" sz="3200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07504" y="1052736"/>
            <a:ext cx="8856984" cy="4525963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D</a:t>
            </a:r>
            <a:r>
              <a:rPr lang="en-US" sz="2400" dirty="0" err="1" smtClean="0"/>
              <a:t>evelopments</a:t>
            </a:r>
            <a:r>
              <a:rPr lang="en-US" sz="2400" dirty="0" smtClean="0"/>
              <a:t> of the Application DB to support use cases for the EGI Federated Cloud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 dirty="0" smtClean="0"/>
              <a:t>The activity will be mainly focused on the Virtual Appliance Marketplace extension ensuring that:</a:t>
            </a: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742950" lvl="1" indent="-285750">
              <a:spcBef>
                <a:spcPct val="20000"/>
              </a:spcBef>
              <a:buFont typeface="Arial" pitchFamily="34" charset="0"/>
              <a:buChar char="–"/>
            </a:pPr>
            <a:r>
              <a:rPr lang="en-US" sz="2000" dirty="0" smtClean="0">
                <a:cs typeface="Arial" pitchFamily="34" charset="0"/>
              </a:rPr>
              <a:t>the Virtual Appliances extension of the Applications Database satisfies the SA5 requirements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742950" lvl="1" indent="-285750">
              <a:spcBef>
                <a:spcPct val="20000"/>
              </a:spcBef>
              <a:buFont typeface="Arial" pitchFamily="34" charset="0"/>
              <a:buChar char="–"/>
            </a:pPr>
            <a:r>
              <a:rPr lang="en-US" sz="2000" dirty="0" smtClean="0">
                <a:cs typeface="Arial" pitchFamily="34" charset="0"/>
              </a:rPr>
              <a:t>is interoperable with the services of the EGI Federated Cloud platform</a:t>
            </a:r>
            <a:endParaRPr kumimoji="0" lang="it-IT" sz="6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400" dirty="0" smtClean="0"/>
              <a:t>The service will be fine tuned based on the feedback received from the Federated Cloud use cases.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5A990E7-BD90-4032-A3A0-4F62A6679964}" type="datetime1">
              <a:rPr lang="en-US" smtClean="0"/>
              <a:pPr>
                <a:defRPr/>
              </a:pPr>
              <a:t>5/30/2014</a:t>
            </a:fld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11AA2-99FE-4BFE-B934-C050D2B58355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07504" y="1052736"/>
            <a:ext cx="8856984" cy="4525963"/>
          </a:xfrm>
          <a:prstGeom prst="rect">
            <a:avLst/>
          </a:prstGeom>
        </p:spPr>
        <p:txBody>
          <a:bodyPr/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 dirty="0" smtClean="0"/>
              <a:t>e-GRANT is the new EGI Resource Allocation Tool developed in TSA4.12 during PY4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 dirty="0" smtClean="0"/>
              <a:t>Evolve the prototype to</a:t>
            </a: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742950" lvl="1" indent="-285750">
              <a:spcBef>
                <a:spcPct val="20000"/>
              </a:spcBef>
              <a:buFont typeface="Arial" pitchFamily="34" charset="0"/>
              <a:buChar char="–"/>
            </a:pPr>
            <a:r>
              <a:rPr lang="en-US" sz="2000" dirty="0" smtClean="0"/>
              <a:t>to improve the resource allocation procedures currently supported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742950" lvl="1" indent="-285750">
              <a:spcBef>
                <a:spcPct val="20000"/>
              </a:spcBef>
              <a:buFont typeface="Arial" pitchFamily="34" charset="0"/>
              <a:buChar char="–"/>
            </a:pPr>
            <a:r>
              <a:rPr lang="en-US" sz="2000" dirty="0" smtClean="0"/>
              <a:t>handle additional types of resources offered through the EGI federated cloud</a:t>
            </a:r>
            <a:endParaRPr kumimoji="0" lang="it-IT" sz="6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400" dirty="0" smtClean="0"/>
              <a:t>New features: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‒"/>
            </a:pPr>
            <a:r>
              <a:rPr lang="en-US" sz="2000" dirty="0" smtClean="0"/>
              <a:t>Service Level Agreement management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‒"/>
            </a:pPr>
            <a:r>
              <a:rPr lang="en-US" sz="2000" dirty="0" smtClean="0"/>
              <a:t>enable the editing of the report on resource </a:t>
            </a:r>
            <a:r>
              <a:rPr lang="en-US" sz="2000" dirty="0" err="1" smtClean="0"/>
              <a:t>utilisation</a:t>
            </a:r>
            <a:endParaRPr lang="en-US" sz="2000" dirty="0" smtClean="0"/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‒"/>
            </a:pPr>
            <a:r>
              <a:rPr lang="en-US" sz="2000" dirty="0" smtClean="0"/>
              <a:t>provide links to related publications and open research data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2124075" y="115888"/>
            <a:ext cx="6840538" cy="865187"/>
          </a:xfrm>
        </p:spPr>
        <p:txBody>
          <a:bodyPr/>
          <a:lstStyle/>
          <a:p>
            <a:r>
              <a:rPr lang="en-GB" sz="3200" dirty="0" smtClean="0"/>
              <a:t>TJRA2.4 (CYFRONET) – e-GRANT</a:t>
            </a:r>
            <a:endParaRPr lang="en-GB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5A990E7-BD90-4032-A3A0-4F62A6679964}" type="datetime1">
              <a:rPr lang="en-US" smtClean="0"/>
              <a:pPr>
                <a:defRPr/>
              </a:pPr>
              <a:t>5/30/2014</a:t>
            </a:fld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11AA2-99FE-4BFE-B934-C050D2B58355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124075" y="115888"/>
            <a:ext cx="6840538" cy="865187"/>
          </a:xfrm>
        </p:spPr>
        <p:txBody>
          <a:bodyPr/>
          <a:lstStyle/>
          <a:p>
            <a:r>
              <a:rPr lang="en-GB" sz="4000" dirty="0" smtClean="0"/>
              <a:t>JRA2 - Reporting</a:t>
            </a:r>
            <a:endParaRPr lang="en-GB" sz="4000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07504" y="1052736"/>
            <a:ext cx="8856984" cy="4525963"/>
          </a:xfrm>
          <a:prstGeom prst="rect">
            <a:avLst/>
          </a:prstGeom>
        </p:spPr>
        <p:txBody>
          <a:bodyPr/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 dirty="0" smtClean="0"/>
              <a:t>JRA2 section in the EGI-</a:t>
            </a:r>
            <a:r>
              <a:rPr lang="en-US" sz="2400" dirty="0" err="1" smtClean="0"/>
              <a:t>InSPIRE</a:t>
            </a:r>
            <a:r>
              <a:rPr lang="en-US" sz="2400" dirty="0" smtClean="0"/>
              <a:t> PY5 annual report (no JRA2 deliverable and MS)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 dirty="0" smtClean="0"/>
              <a:t>PPT &amp; Timesheet</a:t>
            </a: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742950" lvl="1" indent="-285750">
              <a:spcBef>
                <a:spcPct val="20000"/>
              </a:spcBef>
              <a:buFont typeface="Arial" pitchFamily="34" charset="0"/>
              <a:buChar char="–"/>
            </a:pPr>
            <a:r>
              <a:rPr lang="en-US" sz="2000" dirty="0" smtClean="0"/>
              <a:t>Please send to me and </a:t>
            </a:r>
            <a:r>
              <a:rPr lang="en-US" sz="2000" dirty="0" err="1" smtClean="0"/>
              <a:t>Sjomara</a:t>
            </a:r>
            <a:r>
              <a:rPr lang="en-US" sz="2000" dirty="0" smtClean="0"/>
              <a:t> (</a:t>
            </a:r>
            <a:r>
              <a:rPr lang="en-US" sz="2000" dirty="0" err="1" smtClean="0"/>
              <a:t>sjomara.specht</a:t>
            </a:r>
            <a:r>
              <a:rPr lang="en-US" sz="2000" dirty="0" smtClean="0"/>
              <a:t>(at)egi.eu ) the list of persons (institution and PMs) involved in your </a:t>
            </a:r>
            <a:r>
              <a:rPr lang="en-US" sz="2000" dirty="0" smtClean="0"/>
              <a:t>task</a:t>
            </a:r>
          </a:p>
          <a:p>
            <a:pPr marL="285750" indent="-28575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 dirty="0" smtClean="0"/>
              <a:t>Weekly </a:t>
            </a:r>
            <a:r>
              <a:rPr lang="en-US" sz="2400" dirty="0" smtClean="0"/>
              <a:t>report</a:t>
            </a:r>
          </a:p>
          <a:p>
            <a:pPr marL="742950" lvl="1" indent="-285750">
              <a:spcBef>
                <a:spcPct val="20000"/>
              </a:spcBef>
              <a:buFont typeface="Arial" pitchFamily="34" charset="0"/>
              <a:buChar char="–"/>
            </a:pPr>
            <a:r>
              <a:rPr lang="en-US" sz="2000" dirty="0" smtClean="0"/>
              <a:t>Wiki page to be filled by each Tuesday 17:00 CEST</a:t>
            </a:r>
          </a:p>
          <a:p>
            <a:pPr marL="742950" lvl="1" indent="-285750">
              <a:spcBef>
                <a:spcPct val="20000"/>
              </a:spcBef>
              <a:buFont typeface="Arial" pitchFamily="34" charset="0"/>
              <a:buChar char="–"/>
            </a:pPr>
            <a:r>
              <a:rPr lang="en-US" sz="2000" dirty="0" smtClean="0"/>
              <a:t>I’ll send you the link to the wiki page as </a:t>
            </a:r>
            <a:r>
              <a:rPr lang="en-US" sz="2000" dirty="0" smtClean="0"/>
              <a:t>soon as </a:t>
            </a:r>
            <a:r>
              <a:rPr lang="en-US" sz="2000" dirty="0" smtClean="0"/>
              <a:t>it is available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5A990E7-BD90-4032-A3A0-4F62A6679964}" type="datetime1">
              <a:rPr lang="en-US" smtClean="0"/>
              <a:pPr>
                <a:defRPr/>
              </a:pPr>
              <a:t>5/30/2014</a:t>
            </a:fld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11AA2-99FE-4BFE-B934-C050D2B58355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124075" y="115888"/>
            <a:ext cx="6840538" cy="865187"/>
          </a:xfrm>
        </p:spPr>
        <p:txBody>
          <a:bodyPr/>
          <a:lstStyle/>
          <a:p>
            <a:r>
              <a:rPr lang="en-GB" sz="4000" dirty="0" smtClean="0"/>
              <a:t>Software Releases &amp; </a:t>
            </a:r>
            <a:r>
              <a:rPr lang="en-GB" sz="4000" dirty="0" err="1" smtClean="0"/>
              <a:t>Testbed</a:t>
            </a:r>
            <a:endParaRPr lang="en-GB" sz="4000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07504" y="1052736"/>
            <a:ext cx="8856984" cy="4525963"/>
          </a:xfrm>
          <a:prstGeom prst="rect">
            <a:avLst/>
          </a:prstGeom>
        </p:spPr>
        <p:txBody>
          <a:bodyPr/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 dirty="0" smtClean="0"/>
              <a:t>Each tool has to manage software release in a proper way: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‒"/>
            </a:pPr>
            <a:r>
              <a:rPr lang="en-US" sz="2000" dirty="0" smtClean="0"/>
              <a:t>Associate a number to each release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‒"/>
            </a:pPr>
            <a:r>
              <a:rPr lang="en-US" sz="2000" dirty="0" smtClean="0"/>
              <a:t>Create a release note for each release and put it in a public wiki page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‒"/>
            </a:pPr>
            <a:r>
              <a:rPr lang="en-US" sz="2000" dirty="0" smtClean="0"/>
              <a:t>Deploy on production only well documented and numbered releases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 dirty="0" smtClean="0"/>
              <a:t>Each tool has to deploy a </a:t>
            </a:r>
            <a:r>
              <a:rPr lang="en-US" sz="2400" dirty="0" err="1" smtClean="0"/>
              <a:t>devel</a:t>
            </a:r>
            <a:r>
              <a:rPr lang="en-US" sz="2400" dirty="0" smtClean="0"/>
              <a:t> version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‒"/>
            </a:pPr>
            <a:r>
              <a:rPr lang="en-US" sz="2000" dirty="0" smtClean="0"/>
              <a:t>To be used to test &amp; validate new release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‒"/>
            </a:pPr>
            <a:r>
              <a:rPr lang="en-US" sz="2000" dirty="0" smtClean="0"/>
              <a:t>To be used in the EGI integration </a:t>
            </a:r>
            <a:r>
              <a:rPr lang="en-US" sz="2000" dirty="0" err="1" smtClean="0"/>
              <a:t>testbed</a:t>
            </a:r>
            <a:r>
              <a:rPr lang="en-US" sz="2000" dirty="0" smtClean="0"/>
              <a:t> to test the dependencies with the other tools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5A990E7-BD90-4032-A3A0-4F62A6679964}" type="datetime1">
              <a:rPr lang="en-US" smtClean="0"/>
              <a:pPr>
                <a:defRPr/>
              </a:pPr>
              <a:t>5/30/2014</a:t>
            </a:fld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11AA2-99FE-4BFE-B934-C050D2B58355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124075" y="115888"/>
            <a:ext cx="6840538" cy="865187"/>
          </a:xfrm>
        </p:spPr>
        <p:txBody>
          <a:bodyPr/>
          <a:lstStyle/>
          <a:p>
            <a:r>
              <a:rPr lang="en-GB" sz="4000" dirty="0" smtClean="0"/>
              <a:t>JRA2 - Documentation</a:t>
            </a:r>
            <a:endParaRPr lang="en-GB" sz="4000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07504" y="1052736"/>
            <a:ext cx="8856984" cy="4525963"/>
          </a:xfrm>
          <a:prstGeom prst="rect">
            <a:avLst/>
          </a:prstGeom>
        </p:spPr>
        <p:txBody>
          <a:bodyPr/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 dirty="0" smtClean="0"/>
              <a:t>Documentation for each tool in the EGI-</a:t>
            </a:r>
            <a:r>
              <a:rPr lang="en-US" sz="2400" dirty="0" err="1" smtClean="0"/>
              <a:t>InSPIRE</a:t>
            </a:r>
            <a:r>
              <a:rPr lang="en-US" sz="2400" dirty="0" smtClean="0"/>
              <a:t> wiki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 dirty="0" smtClean="0"/>
              <a:t>Ops Tools main wiki page: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‒"/>
            </a:pPr>
            <a:r>
              <a:rPr lang="en-US" sz="2000" dirty="0" smtClean="0">
                <a:hlinkClick r:id="rId3"/>
              </a:rPr>
              <a:t>https://wiki.egi.eu/wiki/Operational_tools_information</a:t>
            </a:r>
            <a:endParaRPr lang="en-US" sz="2000" dirty="0" smtClean="0"/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‒"/>
            </a:pPr>
            <a:r>
              <a:rPr lang="en-US" sz="2000" dirty="0" err="1" smtClean="0"/>
              <a:t>appDB</a:t>
            </a:r>
            <a:r>
              <a:rPr lang="en-US" sz="2000" dirty="0" smtClean="0"/>
              <a:t> and e-GRANT: add a line for your tool in the table and a link to your current wiki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GI-InSPIRE-Slide-Template_v4-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EGI-InSPIRE-Slide-Template_v4-1</Template>
  <TotalTime>2644</TotalTime>
  <Words>739</Words>
  <Application>Microsoft Office PowerPoint</Application>
  <PresentationFormat>Presentazione su schermo (4:3)</PresentationFormat>
  <Paragraphs>99</Paragraphs>
  <Slides>10</Slides>
  <Notes>10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1" baseType="lpstr">
      <vt:lpstr>EGI-InSPIRE-Slide-Template_v4-1</vt:lpstr>
      <vt:lpstr>EGI-INSPIRE  JRA2 Work Package </vt:lpstr>
      <vt:lpstr>JRA2 WP</vt:lpstr>
      <vt:lpstr>TJRA2.1 (CNRS, GRNET, SRCE) – Service Availability Monitoring</vt:lpstr>
      <vt:lpstr>TJRA2.2 (CESGA, STFC) – Accounting</vt:lpstr>
      <vt:lpstr>TJRA2.3 (GRNET) – Application Database</vt:lpstr>
      <vt:lpstr>TJRA2.4 (CYFRONET) – e-GRANT</vt:lpstr>
      <vt:lpstr>JRA2 - Reporting</vt:lpstr>
      <vt:lpstr>Software Releases &amp; Testbed</vt:lpstr>
      <vt:lpstr>JRA2 - Documentation</vt:lpstr>
      <vt:lpstr>JRA2 - RT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Outreach in EGI-InSPIRE PY4 and PY5</dc:title>
  <dc:creator>Tiziana Ferrari</dc:creator>
  <cp:lastModifiedBy>Diego</cp:lastModifiedBy>
  <cp:revision>572</cp:revision>
  <dcterms:created xsi:type="dcterms:W3CDTF">2013-10-15T23:33:54Z</dcterms:created>
  <dcterms:modified xsi:type="dcterms:W3CDTF">2014-05-30T10:27:51Z</dcterms:modified>
</cp:coreProperties>
</file>