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4" r:id="rId6"/>
    <p:sldId id="259" r:id="rId7"/>
    <p:sldId id="263" r:id="rId8"/>
    <p:sldId id="262" r:id="rId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64" y="-8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F2E769A-BE0D-804B-9F7B-2339C4B2DD90}" type="datetimeFigureOut">
              <a:rPr lang="en-US"/>
              <a:pPr>
                <a:defRPr/>
              </a:pPr>
              <a:t>6/3/14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BE2815-5A20-F84D-BB61-DC8A3B5A7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66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buFontTx/>
              <a:buChar char="-"/>
            </a:pPr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0E3FFC-7927-034E-9043-C57ABA362E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25"/>
            <a:ext cx="144780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4659313"/>
            <a:ext cx="9144000" cy="484187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4227513"/>
            <a:ext cx="7810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56075"/>
            <a:ext cx="14478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7696200" y="4864100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</a:rPr>
              <a:t>www.egi.eu</a:t>
            </a:r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15875" y="4867275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597821"/>
            <a:ext cx="7200800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2914650"/>
            <a:ext cx="5832648" cy="10072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4925" y="4659313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6/3/14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659313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B04C5D-9A77-454E-A949-4BA026200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9582"/>
            <a:ext cx="8075612" cy="339447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D98EE-4B8F-4949-A464-52243C87088F}" type="datetimeFigureOut">
              <a:rPr lang="en-US"/>
              <a:pPr>
                <a:defRPr/>
              </a:pPr>
              <a:t>6/3/14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4216-B135-3545-A80D-A73C80FC3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7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A997-F6EC-EC4B-B994-A8511BE4FA1A}" type="datetimeFigureOut">
              <a:rPr lang="en-US"/>
              <a:pPr>
                <a:defRPr/>
              </a:pPr>
              <a:t>6/3/14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F1FC-F26F-F84C-A02E-495787DD7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 userDrawn="1"/>
        </p:nvGrpSpPr>
        <p:grpSpPr bwMode="auto">
          <a:xfrm>
            <a:off x="0" y="-20638"/>
            <a:ext cx="9144000" cy="792163"/>
            <a:chOff x="1547382" y="-956642"/>
            <a:chExt cx="8966967" cy="792088"/>
          </a:xfrm>
        </p:grpSpPr>
        <p:sp>
          <p:nvSpPr>
            <p:cNvPr id="1036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>
                <a:latin typeface="Calibri" charset="0"/>
              </a:endParaRPr>
            </a:p>
          </p:txBody>
        </p:sp>
        <p:sp>
          <p:nvSpPr>
            <p:cNvPr id="1037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Calibri" charset="0"/>
              </a:endParaRPr>
            </a:p>
          </p:txBody>
        </p:sp>
        <p:sp>
          <p:nvSpPr>
            <p:cNvPr id="103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9" name="Picture 2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0" y="4659313"/>
            <a:ext cx="9144000" cy="50482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latin typeface="Calibri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87313"/>
            <a:ext cx="68405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200150"/>
            <a:ext cx="8075612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465931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D95668C9-16DF-4C4E-BAAA-3AA88B0B5C87}" type="datetimeFigureOut">
              <a:rPr lang="en-US"/>
              <a:pPr>
                <a:defRPr/>
              </a:pPr>
              <a:t>6/3/14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465931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54C1057E-61BD-964B-B4D8-A2174183A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4875213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4875213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</a:rPr>
              <a:t>EGI-InSPIRE RI-261323</a:t>
            </a:r>
          </a:p>
        </p:txBody>
      </p:sp>
      <p:sp>
        <p:nvSpPr>
          <p:cNvPr id="1035" name="TextBox 1"/>
          <p:cNvSpPr txBox="1">
            <a:spLocks noChangeArrowheads="1"/>
          </p:cNvSpPr>
          <p:nvPr userDrawn="1"/>
        </p:nvSpPr>
        <p:spPr bwMode="auto">
          <a:xfrm>
            <a:off x="363538" y="-769938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oftware_Retirement_Calendar%23EMI_2" TargetMode="External"/><Relationship Id="rId4" Type="http://schemas.openxmlformats.org/officeDocument/2006/relationships/hyperlink" Target="https://operations-portal.egi.eu/broadcast/archive/id/1080" TargetMode="External"/><Relationship Id="rId5" Type="http://schemas.openxmlformats.org/officeDocument/2006/relationships/hyperlink" Target="https://wiki.egi.eu/wiki/ROD_MW_alarm_template%23EMI_2_retirement_campaign" TargetMode="External"/><Relationship Id="rId6" Type="http://schemas.openxmlformats.org/officeDocument/2006/relationships/hyperlink" Target="https://ggus.eu/?mode=ticket_info&amp;ticket_id=101888" TargetMode="External"/><Relationship Id="rId7" Type="http://schemas.openxmlformats.org/officeDocument/2006/relationships/hyperlink" Target="https://wiki.egi.eu/wiki/MW_Nagios_tests%23EMI-2_test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indico/materialDisplay.py?contribId=118&amp;sessionId=43&amp;materialId=slides&amp;confId=1994" TargetMode="External"/><Relationship Id="rId4" Type="http://schemas.openxmlformats.org/officeDocument/2006/relationships/hyperlink" Target="http://goc-accounting.grid-support.ac.uk/consumer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UsingCreamUMD3WithApelUMD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UMD2_nod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ctrTitle"/>
          </p:nvPr>
        </p:nvSpPr>
        <p:spPr>
          <a:xfrm>
            <a:off x="1619250" y="1598613"/>
            <a:ext cx="7200900" cy="1101725"/>
          </a:xfrm>
        </p:spPr>
        <p:txBody>
          <a:bodyPr/>
          <a:lstStyle/>
          <a:p>
            <a:r>
              <a:rPr lang="en-GB">
                <a:latin typeface="Arial" charset="0"/>
              </a:rPr>
              <a:t>UMD 2 Decommissioning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Status</a:t>
            </a:r>
          </a:p>
        </p:txBody>
      </p:sp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2268538" y="3581400"/>
            <a:ext cx="5832475" cy="1006475"/>
          </a:xfrm>
        </p:spPr>
        <p:txBody>
          <a:bodyPr/>
          <a:lstStyle/>
          <a:p>
            <a:r>
              <a:rPr lang="en-GB" sz="1800">
                <a:latin typeface="Arial" charset="0"/>
              </a:rPr>
              <a:t>Cristina Aiftimiei</a:t>
            </a:r>
          </a:p>
          <a:p>
            <a:r>
              <a:rPr lang="en-US" sz="1800">
                <a:latin typeface="Arial" charset="0"/>
              </a:rPr>
              <a:t>EGI</a:t>
            </a:r>
            <a:r>
              <a:rPr lang="en-GB" sz="1800">
                <a:latin typeface="Arial" charset="0"/>
              </a:rPr>
              <a:t>.eu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-431800" y="17605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854700" y="5130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Overview</a:t>
            </a: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3395662"/>
          </a:xfrm>
        </p:spPr>
        <p:txBody>
          <a:bodyPr/>
          <a:lstStyle/>
          <a:p>
            <a:r>
              <a:rPr lang="en-US">
                <a:latin typeface="Arial" charset="0"/>
              </a:rPr>
              <a:t>UMD 2:</a:t>
            </a:r>
          </a:p>
          <a:p>
            <a:pPr lvl="1"/>
            <a:r>
              <a:rPr lang="en-US">
                <a:latin typeface="Arial" charset="0"/>
              </a:rPr>
              <a:t>Decommissioning Calendar</a:t>
            </a:r>
          </a:p>
          <a:p>
            <a:pPr lvl="1"/>
            <a:r>
              <a:rPr lang="en-US">
                <a:latin typeface="Arial" charset="0"/>
              </a:rPr>
              <a:t>Status Update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Decommissioning Calendar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3395662"/>
          </a:xfrm>
        </p:spPr>
        <p:txBody>
          <a:bodyPr>
            <a:normAutofit fontScale="4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UMD 2 </a:t>
            </a:r>
            <a:r>
              <a:rPr lang="en-US" b="1" dirty="0">
                <a:ea typeface="+mn-ea"/>
              </a:rPr>
              <a:t>EOL– </a:t>
            </a:r>
            <a:r>
              <a:rPr lang="en-US" b="1" dirty="0">
                <a:solidFill>
                  <a:srgbClr val="FF0000"/>
                </a:solidFill>
                <a:ea typeface="+mn-ea"/>
              </a:rPr>
              <a:t>April </a:t>
            </a:r>
            <a:r>
              <a:rPr lang="en-US" b="1" dirty="0" smtClean="0">
                <a:solidFill>
                  <a:srgbClr val="FF0000"/>
                </a:solidFill>
                <a:ea typeface="+mn-ea"/>
              </a:rPr>
              <a:t>2014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Since Nov. 2013 </a:t>
            </a:r>
            <a:r>
              <a:rPr lang="en-US" dirty="0">
                <a:ea typeface="+mn-ea"/>
              </a:rPr>
              <a:t>– raise the awareness of the approaching </a:t>
            </a:r>
            <a:r>
              <a:rPr lang="en-US" dirty="0" smtClean="0">
                <a:ea typeface="+mn-ea"/>
              </a:rPr>
              <a:t>End </a:t>
            </a:r>
            <a:r>
              <a:rPr lang="en-US" dirty="0">
                <a:ea typeface="+mn-ea"/>
              </a:rPr>
              <a:t>of </a:t>
            </a:r>
            <a:r>
              <a:rPr lang="en-US" dirty="0" smtClean="0">
                <a:ea typeface="+mn-ea"/>
              </a:rPr>
              <a:t>Security </a:t>
            </a:r>
            <a:r>
              <a:rPr lang="en-US" dirty="0">
                <a:ea typeface="+mn-ea"/>
              </a:rPr>
              <a:t>S</a:t>
            </a:r>
            <a:r>
              <a:rPr lang="en-US" dirty="0" smtClean="0">
                <a:ea typeface="+mn-ea"/>
              </a:rPr>
              <a:t>upport of UMD(EMI) 2 services and the need to plan a massive decommissioning/migration process: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Official Calendar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://wiki.egi.eu/wiki/Software_Retirement_Calendar%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3"/>
              </a:rPr>
              <a:t>23EMI_2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end of Jan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2014</a:t>
            </a:r>
            <a:endParaRPr lang="en-US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05/02/2014 </a:t>
            </a:r>
            <a:r>
              <a:rPr lang="en-US" dirty="0" smtClean="0">
                <a:ea typeface="+mn-ea"/>
              </a:rPr>
              <a:t>- broadcast  was </a:t>
            </a:r>
            <a:r>
              <a:rPr lang="en-US" dirty="0" err="1" smtClean="0">
                <a:ea typeface="+mn-ea"/>
              </a:rPr>
              <a:t>sentto</a:t>
            </a:r>
            <a:r>
              <a:rPr lang="en-US" dirty="0" smtClean="0">
                <a:ea typeface="+mn-ea"/>
              </a:rPr>
              <a:t> sites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4"/>
              </a:rPr>
              <a:t>https://operations-portal.egi.eu/broadcast/archive/id/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4"/>
              </a:rPr>
              <a:t>1080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ROD alarm template was provided: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5"/>
              </a:rPr>
              <a:t>https://wiki.egi.eu/wiki/ROD_MW_alarm_template%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5"/>
              </a:rPr>
              <a:t>23EMI_2_retirement_campaign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And the list of affected middleware versions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end of Feb.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2014</a:t>
            </a:r>
            <a:r>
              <a:rPr lang="en-US" dirty="0" smtClean="0">
                <a:ea typeface="+mn-ea"/>
              </a:rPr>
              <a:t>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12/03/2014 </a:t>
            </a:r>
            <a:r>
              <a:rPr lang="en-US" dirty="0" smtClean="0">
                <a:ea typeface="+mn-ea"/>
              </a:rPr>
              <a:t>– started to raise alarms for UMD 2 services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6"/>
              </a:rPr>
              <a:t>https://ggus.eu/?mode=ticket_info&amp;ticket_id=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6"/>
              </a:rPr>
              <a:t>101888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description of SAM probes was provided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7"/>
              </a:rPr>
              <a:t>https://wiki.egi.eu/wiki/MW_Nagios_tests%23EMI-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7"/>
              </a:rPr>
              <a:t>2_tests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dirty="0" smtClean="0">
              <a:ea typeface="+mn-ea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FF0000"/>
                </a:solidFill>
                <a:ea typeface="+mn-ea"/>
              </a:rPr>
              <a:t>end of May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2014</a:t>
            </a:r>
            <a:r>
              <a:rPr lang="en-US" dirty="0" smtClean="0">
                <a:ea typeface="+mn-ea"/>
              </a:rPr>
              <a:t> </a:t>
            </a:r>
            <a:endParaRPr lang="en-US" dirty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Sites must open a downtime for the UMD-2 services (excluding </a:t>
            </a:r>
            <a:r>
              <a:rPr lang="en-US" b="1" dirty="0" err="1">
                <a:ea typeface="+mn-ea"/>
              </a:rPr>
              <a:t>dCache</a:t>
            </a:r>
            <a:r>
              <a:rPr lang="en-US" b="1" dirty="0">
                <a:ea typeface="+mn-ea"/>
              </a:rPr>
              <a:t>) still deployed. Sites who fail to do so are eligible for suspension</a:t>
            </a:r>
            <a:endParaRPr lang="en-US" b="1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All sites should have reported upgrade or decommission plans for UMD-2 services in their tickets</a:t>
            </a:r>
            <a:r>
              <a:rPr lang="en-US" b="1" dirty="0" smtClean="0">
                <a:ea typeface="+mn-ea"/>
              </a:rPr>
              <a:t>,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UMD2 Relevant Services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353425" cy="339566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Relevant services: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using specific SAM probes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ARC, DPM, STORM, WN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u</a:t>
            </a:r>
            <a:r>
              <a:rPr lang="en-US" dirty="0" smtClean="0">
                <a:ea typeface="+mn-ea"/>
              </a:rPr>
              <a:t>sing generic SAM probe (</a:t>
            </a:r>
            <a:r>
              <a:rPr lang="pl-PL" dirty="0" err="1" smtClean="0">
                <a:ea typeface="+mn-ea"/>
              </a:rPr>
              <a:t>MiddlewareVersion</a:t>
            </a:r>
            <a:r>
              <a:rPr lang="pl-PL" dirty="0" smtClean="0">
                <a:ea typeface="+mn-ea"/>
              </a:rPr>
              <a:t>=2.*)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APEL</a:t>
            </a:r>
            <a:r>
              <a:rPr lang="en-US" dirty="0" smtClean="0">
                <a:ea typeface="+mn-ea"/>
              </a:rPr>
              <a:t>, ARGUS, BDII(site, top), CREAM, LB, LFC(</a:t>
            </a:r>
            <a:r>
              <a:rPr lang="en-US" dirty="0" err="1" smtClean="0">
                <a:ea typeface="+mn-ea"/>
              </a:rPr>
              <a:t>local,central</a:t>
            </a:r>
            <a:r>
              <a:rPr lang="en-US" dirty="0" smtClean="0">
                <a:ea typeface="+mn-ea"/>
              </a:rPr>
              <a:t>), </a:t>
            </a:r>
            <a:r>
              <a:rPr lang="en-US" dirty="0" err="1" smtClean="0">
                <a:ea typeface="+mn-ea"/>
              </a:rPr>
              <a:t>MyProxy</a:t>
            </a:r>
            <a:r>
              <a:rPr lang="en-US" dirty="0" smtClean="0">
                <a:ea typeface="+mn-ea"/>
              </a:rPr>
              <a:t>, VOMS, WMS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Exception: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err="1" smtClean="0">
                <a:ea typeface="+mn-ea"/>
              </a:rPr>
              <a:t>dCache</a:t>
            </a:r>
            <a:r>
              <a:rPr lang="en-US" dirty="0" smtClean="0">
                <a:ea typeface="+mn-ea"/>
              </a:rPr>
              <a:t> 2.2.x supported until July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APEL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3395662"/>
          </a:xfrm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Critical step for the migration of CEs is the update of the APEL clients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The same site *cannot* have APEL clients from UMD-3 and UMD-2 publishing in parallel accounting data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Possible options: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Upgrade every CE with the APEL clients together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Upgrade APEL first, EMI2 CREAM has been successfully tested with EMI3 APEL clients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Deploy EMI3 CREAM with EMI2 APEL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Theoretically it works, it has been tested by SA2 and the results are available in a </a:t>
            </a:r>
            <a:r>
              <a:rPr lang="en-US" dirty="0" smtClean="0">
                <a:ea typeface="+mn-ea"/>
                <a:hlinkClick r:id="rId2"/>
              </a:rPr>
              <a:t>wiki page</a:t>
            </a:r>
            <a:endParaRPr lang="en-US" dirty="0" smtClean="0">
              <a:ea typeface="+mn-ea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We don’t really recommend it, AND </a:t>
            </a:r>
            <a:r>
              <a:rPr lang="en-US" b="1" dirty="0" smtClean="0">
                <a:ea typeface="+mn-ea"/>
              </a:rPr>
              <a:t>APEL EMI 2 IS NO MORE SUPPORTED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Tutorial on APEL migration at EGI CF 2014: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1" dirty="0">
                <a:ea typeface="+mn-ea"/>
                <a:hlinkClick r:id="rId3"/>
              </a:rPr>
              <a:t>Migrating from the </a:t>
            </a:r>
            <a:r>
              <a:rPr lang="en-US" b="1" dirty="0" smtClean="0">
                <a:ea typeface="+mn-ea"/>
                <a:hlinkClick r:id="rId3"/>
              </a:rPr>
              <a:t>EMI2 to </a:t>
            </a:r>
            <a:r>
              <a:rPr lang="en-US" b="1" dirty="0">
                <a:ea typeface="+mn-ea"/>
                <a:hlinkClick r:id="rId3"/>
              </a:rPr>
              <a:t>EMI3 APEL </a:t>
            </a:r>
            <a:r>
              <a:rPr lang="en-US" b="1" dirty="0" smtClean="0">
                <a:ea typeface="+mn-ea"/>
                <a:hlinkClick r:id="rId3"/>
              </a:rPr>
              <a:t>Client</a:t>
            </a:r>
            <a:endParaRPr lang="en-US" b="1" dirty="0" smtClean="0">
              <a:ea typeface="+mn-ea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PROBLEM: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We still have ~49 sites publishing accounting data using APEL 2 clients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b="1" dirty="0">
                <a:ea typeface="+mn-ea"/>
              </a:rPr>
              <a:t>See </a:t>
            </a:r>
            <a:r>
              <a:rPr lang="en-US" b="1" dirty="0">
                <a:ea typeface="+mn-ea"/>
                <a:hlinkClick r:id="rId4"/>
              </a:rPr>
              <a:t>http://goc-accounting.grid-support.ac.uk/consumer</a:t>
            </a:r>
            <a:r>
              <a:rPr lang="en-US" b="1" dirty="0" smtClean="0">
                <a:ea typeface="+mn-ea"/>
                <a:hlinkClick r:id="rId4"/>
              </a:rPr>
              <a:t>/</a:t>
            </a:r>
            <a:r>
              <a:rPr lang="en-US" b="1" dirty="0" smtClean="0">
                <a:ea typeface="+mn-ea"/>
              </a:rPr>
              <a:t> </a:t>
            </a:r>
            <a:endParaRPr lang="en-US" b="1" dirty="0"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Status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865187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Number of instances to be decommissioned: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388" y="1563688"/>
          <a:ext cx="5184775" cy="338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712"/>
                <a:gridCol w="774737"/>
                <a:gridCol w="774737"/>
                <a:gridCol w="906342"/>
                <a:gridCol w="762321"/>
                <a:gridCol w="893926"/>
              </a:tblGrid>
              <a:tr h="7314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Service Type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March 7</a:t>
                      </a:r>
                      <a:r>
                        <a:rPr lang="en-US" sz="1400" baseline="30000" dirty="0" smtClean="0"/>
                        <a:t>th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April</a:t>
                      </a:r>
                      <a:r>
                        <a:rPr lang="en-US" sz="1400" baseline="0" dirty="0" smtClean="0"/>
                        <a:t> 23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As of May </a:t>
                      </a:r>
                      <a:r>
                        <a:rPr lang="en-US" sz="1400" baseline="0" dirty="0" smtClean="0"/>
                        <a:t>14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</a:t>
                      </a:r>
                      <a:r>
                        <a:rPr lang="en-US" sz="1400" baseline="0" dirty="0" smtClean="0"/>
                        <a:t> May 27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As of June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ARC-CE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11*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BDII_site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159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29 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CREAM</a:t>
                      </a:r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220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55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DPM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127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StoRM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VOMS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30477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WMS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  <a:tr h="5181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Sites with WNs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130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1444" marR="91444" marT="45716" marB="45716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0425" y="1995488"/>
            <a:ext cx="29527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Reference:</a:t>
            </a:r>
          </a:p>
          <a:p>
            <a:pPr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  <a:hlinkClick r:id="rId2"/>
              </a:rPr>
              <a:t>http://bit.ly/</a:t>
            </a:r>
            <a:r>
              <a:rPr lang="en-US" sz="1800" dirty="0">
                <a:latin typeface="Arial" pitchFamily="34" charset="0"/>
                <a:ea typeface="+mn-ea"/>
                <a:cs typeface="+mn-cs"/>
                <a:hlinkClick r:id="rId2"/>
              </a:rPr>
              <a:t>UMD2_nodes</a:t>
            </a:r>
            <a:endParaRPr lang="en-US" sz="1800" dirty="0">
              <a:latin typeface="Arial" pitchFamily="34" charset="0"/>
              <a:ea typeface="+mn-ea"/>
              <a:cs typeface="+mn-cs"/>
            </a:endParaRPr>
          </a:p>
          <a:p>
            <a:pPr>
              <a:defRPr/>
            </a:pPr>
            <a:endParaRPr lang="en-US" sz="1800" dirty="0">
              <a:latin typeface="Arial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Other numbers: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ARGUS – 3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APEL - 18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BDII top – 1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800" dirty="0">
                <a:latin typeface="Arial" pitchFamily="34" charset="0"/>
                <a:ea typeface="+mn-ea"/>
                <a:cs typeface="+mn-cs"/>
              </a:rPr>
              <a:t>LFC – 1 (local)</a:t>
            </a:r>
            <a:endParaRPr lang="en-US" sz="1800" dirty="0"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Statistics per NGI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4E7D0A-7CA4-EF46-A083-E9BCCBB05D80}" type="slidenum">
              <a:rPr lang="en-US" sz="120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" name="Picture 1" descr="emi2_endpoints_020620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915566"/>
            <a:ext cx="4589982" cy="3456384"/>
          </a:xfrm>
          <a:prstGeom prst="rect">
            <a:avLst/>
          </a:prstGeom>
        </p:spPr>
      </p:pic>
      <p:pic>
        <p:nvPicPr>
          <p:cNvPr id="3" name="Picture 2" descr="sites_ngi_020620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915566"/>
            <a:ext cx="4562955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8863"/>
            <a:ext cx="8075612" cy="3395662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Reports received: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NGI_AEGIS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all sites upgraded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Due to a special setup - 1 central APEL instance publishing accounting for all sites – the migration to EMI 3 was followed with APEL </a:t>
            </a:r>
            <a:r>
              <a:rPr lang="en-US" dirty="0" smtClean="0">
                <a:ea typeface="+mn-ea"/>
              </a:rPr>
              <a:t>team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NGI_UK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site is finishing with the last EMI 2 service (APEL)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Following up through GGUS – RHUL, Manchester, UCL – EMI 2 APEL clients update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NGI_NL (</a:t>
            </a:r>
            <a:r>
              <a:rPr lang="en-US" dirty="0" err="1">
                <a:ea typeface="+mn-ea"/>
              </a:rPr>
              <a:t>BEgrid</a:t>
            </a:r>
            <a:r>
              <a:rPr lang="en-US" dirty="0">
                <a:ea typeface="+mn-ea"/>
              </a:rPr>
              <a:t>-ULB-</a:t>
            </a:r>
            <a:r>
              <a:rPr lang="en-US" dirty="0" smtClean="0">
                <a:ea typeface="+mn-ea"/>
              </a:rPr>
              <a:t>VUB)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update this week – CE, APEL client, WNs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Update next week – ARGUS, BDII-site, SE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Will put site in downtime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Waiting for other reports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ALL UMD 2/EMI 2 sites should be in DOWNTIME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9704</TotalTime>
  <Words>665</Words>
  <Application>Microsoft Macintosh PowerPoint</Application>
  <PresentationFormat>On-screen Show (16:9)</PresentationFormat>
  <Paragraphs>129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ＭＳ Ｐゴシック</vt:lpstr>
      <vt:lpstr>Calibri</vt:lpstr>
      <vt:lpstr>SimSun</vt:lpstr>
      <vt:lpstr>Lucida Grande</vt:lpstr>
      <vt:lpstr>EGI-InSPIRE-Slide-Template_v4</vt:lpstr>
      <vt:lpstr>UMD 2 Decommissioning Status</vt:lpstr>
      <vt:lpstr>Overview</vt:lpstr>
      <vt:lpstr>Decommissioning Calendar</vt:lpstr>
      <vt:lpstr>UMD2 Relevant Services</vt:lpstr>
      <vt:lpstr>APEL migration</vt:lpstr>
      <vt:lpstr>Status Update</vt:lpstr>
      <vt:lpstr>Statistics per NGI</vt:lpstr>
      <vt:lpstr>Conclusions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C. Aiftimiei</dc:creator>
  <cp:keywords/>
  <dc:description/>
  <cp:lastModifiedBy>Microsoft Office User</cp:lastModifiedBy>
  <cp:revision>131</cp:revision>
  <cp:lastPrinted>2014-05-27T00:45:00Z</cp:lastPrinted>
  <dcterms:created xsi:type="dcterms:W3CDTF">2010-09-03T12:01:03Z</dcterms:created>
  <dcterms:modified xsi:type="dcterms:W3CDTF">2014-06-03T08:37:47Z</dcterms:modified>
  <cp:category/>
</cp:coreProperties>
</file>