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9"/>
  </p:notesMasterIdLst>
  <p:sldIdLst>
    <p:sldId id="451" r:id="rId4"/>
    <p:sldId id="441" r:id="rId5"/>
    <p:sldId id="448" r:id="rId6"/>
    <p:sldId id="449" r:id="rId7"/>
    <p:sldId id="45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 autoAdjust="0"/>
    <p:restoredTop sz="99281" autoAdjust="0"/>
  </p:normalViewPr>
  <p:slideViewPr>
    <p:cSldViewPr>
      <p:cViewPr varScale="1">
        <p:scale>
          <a:sx n="96" d="100"/>
          <a:sy n="96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11/06/14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97D46E-FE48-44A4-AD90-540913E2D176}" type="datetime1">
              <a:rPr lang="en-GB" smtClean="0"/>
              <a:pPr>
                <a:defRPr/>
              </a:pPr>
              <a:t>11/06/14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2C6-D1EF-4B99-989A-B9519A5E871F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0CC5-E9F9-4C4F-9E6E-CE4C8550E4EA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CEFB69-3A1A-40F9-A725-6A056CDB5DB5}" type="datetime1">
              <a:rPr lang="en-GB" smtClean="0"/>
              <a:pPr>
                <a:defRPr/>
              </a:pPr>
              <a:t>11/06/14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A3A6-4ECE-4A33-8B95-A9F524F2275D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8EB56-51B2-4437-9BE3-4E42C28E0E2C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0A0A1B-C4C1-4A44-A1B4-F234FFA1D13E}" type="datetime1">
              <a:rPr lang="en-GB" smtClean="0"/>
              <a:pPr>
                <a:defRPr/>
              </a:pPr>
              <a:t>11/06/14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8DB4-B70D-4CC6-8334-FBF47B8B0DDA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978D5-D72A-4623-A9C8-7EA007951FE5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3306D1-B4EE-4158-A0CE-5BE46619B428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5F0523-ED96-41FF-B10D-24B87089AAC0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Life Sciences - May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792988-DDA9-4FE9-9344-81D3F27A3F97}" type="datetime1">
              <a:rPr lang="en-GB" smtClean="0"/>
              <a:pPr>
                <a:defRPr/>
              </a:pPr>
              <a:t>11/06/14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‹n.›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9307"/>
            <a:ext cx="7668344" cy="936103"/>
          </a:xfrm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</a:rPr>
              <a:t>CMMST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COMPETENCE CENTRE 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47664" y="1052736"/>
            <a:ext cx="7416824" cy="4968552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GB" sz="2400" dirty="0"/>
              <a:t>S</a:t>
            </a:r>
            <a:r>
              <a:rPr lang="en-GB" sz="2400" dirty="0" smtClean="0"/>
              <a:t>cience </a:t>
            </a:r>
            <a:r>
              <a:rPr lang="en-GB" sz="2400" dirty="0"/>
              <a:t>oriented Chemistry, Molecular &amp; Materials Science and Technology (CMMST) Competence Centre </a:t>
            </a:r>
            <a:endParaRPr lang="en-GB" sz="2000" dirty="0" smtClean="0"/>
          </a:p>
          <a:p>
            <a:pPr>
              <a:spcBef>
                <a:spcPts val="0"/>
              </a:spcBef>
            </a:pPr>
            <a:r>
              <a:rPr lang="en-GB" sz="1800" dirty="0" smtClean="0"/>
              <a:t>Proposal presented by </a:t>
            </a:r>
            <a:r>
              <a:rPr lang="en-GB" sz="1800" dirty="0" err="1" smtClean="0"/>
              <a:t>Laganà</a:t>
            </a:r>
            <a:r>
              <a:rPr lang="en-GB" sz="1800" dirty="0" smtClean="0"/>
              <a:t>  </a:t>
            </a:r>
            <a:r>
              <a:rPr lang="en-GB" sz="1800" dirty="0" smtClean="0"/>
              <a:t>A</a:t>
            </a:r>
            <a:r>
              <a:rPr lang="en-GB" sz="18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1800" dirty="0" smtClean="0"/>
              <a:t> </a:t>
            </a:r>
            <a:r>
              <a:rPr lang="en-GB" sz="1800" dirty="0" err="1" smtClean="0"/>
              <a:t>Dpt</a:t>
            </a:r>
            <a:r>
              <a:rPr lang="en-GB" sz="1800" dirty="0" smtClean="0"/>
              <a:t> of Chemistry, Biology and Biotechnologies, UNIPG, IT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Technical support</a:t>
            </a:r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800" dirty="0" err="1" smtClean="0"/>
              <a:t>Costantini</a:t>
            </a:r>
            <a:r>
              <a:rPr lang="en-GB" sz="1800" dirty="0" smtClean="0"/>
              <a:t> A. and </a:t>
            </a:r>
            <a:r>
              <a:rPr lang="en-GB" sz="1800" dirty="0" err="1" smtClean="0"/>
              <a:t>Cesini</a:t>
            </a:r>
            <a:r>
              <a:rPr lang="en-GB" sz="1800" dirty="0" smtClean="0"/>
              <a:t> </a:t>
            </a:r>
            <a:r>
              <a:rPr lang="en-GB" sz="1800" dirty="0" smtClean="0"/>
              <a:t>D.</a:t>
            </a:r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800" dirty="0" smtClean="0"/>
              <a:t>NIL_IT</a:t>
            </a:r>
            <a:r>
              <a:rPr lang="en-GB" sz="1800" dirty="0" smtClean="0"/>
              <a:t>, INFN, IT</a:t>
            </a:r>
            <a:endParaRPr lang="en-GB" sz="1800" dirty="0"/>
          </a:p>
          <a:p>
            <a:pPr>
              <a:spcBef>
                <a:spcPts val="0"/>
              </a:spcBef>
            </a:pPr>
            <a:endParaRPr lang="en-GB" sz="1800" dirty="0" smtClean="0"/>
          </a:p>
          <a:p>
            <a:pPr algn="l"/>
            <a:r>
              <a:rPr lang="en-GB" sz="2000" dirty="0" smtClean="0"/>
              <a:t>Provide at the </a:t>
            </a:r>
            <a:r>
              <a:rPr lang="en-GB" sz="2000" dirty="0"/>
              <a:t>same time molecular sciences and distributed ICT </a:t>
            </a:r>
            <a:r>
              <a:rPr lang="en-GB" sz="2000" dirty="0" smtClean="0"/>
              <a:t>technologies competences offered in a synergistic way to the community member</a:t>
            </a:r>
          </a:p>
          <a:p>
            <a:pPr algn="l"/>
            <a:r>
              <a:rPr lang="en-GB" sz="2000" dirty="0" smtClean="0"/>
              <a:t>Extend competences and services to other communities and SMEs </a:t>
            </a:r>
            <a:r>
              <a:rPr lang="en-GB" sz="2000" dirty="0"/>
              <a:t>for science transfer into innovative technologies</a:t>
            </a:r>
            <a:r>
              <a:rPr lang="it-IT" sz="2000" dirty="0"/>
              <a:t> </a:t>
            </a:r>
            <a:r>
              <a:rPr lang="en-GB" sz="2000" dirty="0" smtClean="0"/>
              <a:t> </a:t>
            </a:r>
          </a:p>
          <a:p>
            <a:pPr algn="l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193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7091" y="0"/>
            <a:ext cx="7056909" cy="981075"/>
          </a:xfrm>
        </p:spPr>
        <p:txBody>
          <a:bodyPr/>
          <a:lstStyle/>
          <a:p>
            <a:r>
              <a:rPr lang="en-GB" dirty="0" smtClean="0"/>
              <a:t>COMMUNITY &amp; PARTNER</a:t>
            </a:r>
            <a:endParaRPr lang="en-GB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59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- Agreement </a:t>
            </a:r>
            <a:r>
              <a:rPr lang="it-IT" sz="2400" dirty="0" err="1" smtClean="0"/>
              <a:t>collected</a:t>
            </a:r>
            <a:r>
              <a:rPr lang="it-IT" sz="2400" dirty="0" smtClean="0"/>
              <a:t> </a:t>
            </a:r>
            <a:r>
              <a:rPr lang="it-IT" sz="2400" dirty="0" err="1" smtClean="0"/>
              <a:t>during</a:t>
            </a:r>
            <a:r>
              <a:rPr lang="it-IT" sz="2400" dirty="0" smtClean="0"/>
              <a:t> the CMMST-VT </a:t>
            </a:r>
            <a:r>
              <a:rPr lang="it-IT" sz="2400" dirty="0" err="1" smtClean="0"/>
              <a:t>activity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1600" dirty="0" smtClean="0"/>
              <a:t>COMMUNITY: COMPCHEM</a:t>
            </a:r>
            <a:r>
              <a:rPr lang="it-IT" sz="1600" dirty="0"/>
              <a:t>, </a:t>
            </a:r>
            <a:r>
              <a:rPr lang="it-IT" sz="1600" dirty="0" smtClean="0"/>
              <a:t>CHEM.VO.IBERGRID, GAUSSIAN  </a:t>
            </a:r>
            <a:r>
              <a:rPr lang="it-IT" sz="1600" dirty="0" err="1"/>
              <a:t>VOs</a:t>
            </a:r>
            <a:r>
              <a:rPr lang="it-IT" sz="1600" dirty="0"/>
              <a:t> (CMMST VRC)</a:t>
            </a:r>
          </a:p>
          <a:p>
            <a:r>
              <a:rPr lang="en-GB" sz="1600" dirty="0" smtClean="0"/>
              <a:t>PROJECTS: </a:t>
            </a:r>
            <a:r>
              <a:rPr lang="en-GB" sz="1600" dirty="0" err="1" smtClean="0"/>
              <a:t>MoSGRID</a:t>
            </a:r>
            <a:r>
              <a:rPr lang="en-GB" sz="1600" dirty="0" smtClean="0"/>
              <a:t> and SCALALIFE</a:t>
            </a:r>
            <a:endParaRPr lang="en-GB" sz="1600" dirty="0"/>
          </a:p>
          <a:p>
            <a:r>
              <a:rPr lang="en-GB" sz="1600" dirty="0" smtClean="0"/>
              <a:t>ASSOCIATIONS: Virtual Education community of ECTN (150 Chemistry Departments), EUCHEMS</a:t>
            </a:r>
          </a:p>
          <a:p>
            <a:endParaRPr lang="en-GB" sz="1600" dirty="0" smtClean="0"/>
          </a:p>
          <a:p>
            <a:r>
              <a:rPr lang="en-GB" sz="1600" dirty="0" smtClean="0"/>
              <a:t>TECHNICAL PARTNERS: IGI, MTA-SZTAKI</a:t>
            </a:r>
          </a:p>
          <a:p>
            <a:r>
              <a:rPr lang="it-IT" sz="1600" dirty="0" err="1" smtClean="0">
                <a:solidFill>
                  <a:srgbClr val="000000"/>
                </a:solidFill>
              </a:rPr>
              <a:t>NGIs</a:t>
            </a:r>
            <a:r>
              <a:rPr lang="it-IT" sz="1600" dirty="0" smtClean="0">
                <a:solidFill>
                  <a:srgbClr val="000000"/>
                </a:solidFill>
              </a:rPr>
              <a:t>: IGI, IBERGRID, PL-GRID, </a:t>
            </a:r>
            <a:r>
              <a:rPr lang="it-IT" sz="1600" dirty="0" err="1" smtClean="0">
                <a:solidFill>
                  <a:srgbClr val="000000"/>
                </a:solidFill>
              </a:rPr>
              <a:t>MetaCentrum</a:t>
            </a:r>
            <a:r>
              <a:rPr lang="it-IT" sz="1600" dirty="0" smtClean="0">
                <a:solidFill>
                  <a:srgbClr val="000000"/>
                </a:solidFill>
              </a:rPr>
              <a:t>, NGI-HU, </a:t>
            </a:r>
            <a:r>
              <a:rPr lang="it-IT" sz="1600" dirty="0" err="1" smtClean="0">
                <a:solidFill>
                  <a:srgbClr val="000000"/>
                </a:solidFill>
              </a:rPr>
              <a:t>contact</a:t>
            </a:r>
            <a:r>
              <a:rPr lang="it-IT" sz="1600" dirty="0" smtClean="0">
                <a:solidFill>
                  <a:srgbClr val="000000"/>
                </a:solidFill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</a:rPr>
              <a:t>ongoing</a:t>
            </a:r>
            <a:r>
              <a:rPr lang="it-IT" sz="1600" dirty="0" smtClean="0">
                <a:solidFill>
                  <a:srgbClr val="000000"/>
                </a:solidFill>
              </a:rPr>
              <a:t> with GRNET</a:t>
            </a:r>
          </a:p>
          <a:p>
            <a:r>
              <a:rPr lang="it-IT" sz="1600" dirty="0" smtClean="0"/>
              <a:t>RESOURCE PROVIDERS: </a:t>
            </a:r>
            <a:r>
              <a:rPr lang="en-GB" sz="1600" dirty="0" smtClean="0"/>
              <a:t>CINECA, CESGA, XSEDE</a:t>
            </a:r>
          </a:p>
          <a:p>
            <a:endParaRPr lang="en-GB" sz="1600" dirty="0"/>
          </a:p>
          <a:p>
            <a:r>
              <a:rPr lang="en-GB" sz="1600" dirty="0" smtClean="0"/>
              <a:t>SMEs (expression of interest): </a:t>
            </a:r>
            <a:r>
              <a:rPr lang="en-GB" sz="1600" dirty="0"/>
              <a:t>MASTER-UP </a:t>
            </a:r>
            <a:r>
              <a:rPr lang="en-GB" sz="1600" dirty="0" err="1"/>
              <a:t>srl</a:t>
            </a:r>
            <a:r>
              <a:rPr lang="en-GB" sz="1600" dirty="0"/>
              <a:t> </a:t>
            </a:r>
            <a:r>
              <a:rPr lang="en-GB" sz="1600" dirty="0" smtClean="0"/>
              <a:t>(Perugia, </a:t>
            </a:r>
            <a:r>
              <a:rPr lang="en-GB" sz="1600" i="1" dirty="0" smtClean="0"/>
              <a:t>IT</a:t>
            </a:r>
            <a:r>
              <a:rPr lang="en-GB" sz="1600" dirty="0" smtClean="0"/>
              <a:t>)</a:t>
            </a:r>
            <a:r>
              <a:rPr lang="en-GB" sz="1600" dirty="0"/>
              <a:t>, </a:t>
            </a:r>
            <a:r>
              <a:rPr lang="en-GB" sz="1600" dirty="0" err="1" smtClean="0"/>
              <a:t>Krebbs</a:t>
            </a:r>
            <a:r>
              <a:rPr lang="en-GB" sz="1600" dirty="0" smtClean="0"/>
              <a:t> </a:t>
            </a:r>
            <a:r>
              <a:rPr lang="en-GB" sz="1600" dirty="0" err="1"/>
              <a:t>srl</a:t>
            </a:r>
            <a:r>
              <a:rPr lang="en-GB" sz="1600" dirty="0"/>
              <a:t> </a:t>
            </a:r>
            <a:r>
              <a:rPr lang="en-GB" sz="1600" dirty="0" smtClean="0"/>
              <a:t>(Vienna, A)</a:t>
            </a:r>
            <a:r>
              <a:rPr lang="en-GB" sz="1600" dirty="0"/>
              <a:t>, </a:t>
            </a:r>
            <a:r>
              <a:rPr lang="en-GB" sz="1600" dirty="0" smtClean="0"/>
              <a:t>Exact </a:t>
            </a:r>
            <a:r>
              <a:rPr lang="en-GB" sz="1600" dirty="0"/>
              <a:t>lab </a:t>
            </a:r>
            <a:r>
              <a:rPr lang="en-GB" sz="1600" dirty="0" smtClean="0"/>
              <a:t>(Trieste, IT)</a:t>
            </a:r>
            <a:r>
              <a:rPr lang="en-GB" sz="1600" dirty="0"/>
              <a:t>, </a:t>
            </a:r>
            <a:r>
              <a:rPr lang="en-GB" sz="1600" dirty="0" err="1" smtClean="0"/>
              <a:t>Arctur</a:t>
            </a:r>
            <a:r>
              <a:rPr lang="en-GB" sz="1600" dirty="0" smtClean="0"/>
              <a:t> </a:t>
            </a:r>
            <a:r>
              <a:rPr lang="en-GB" sz="1600" dirty="0"/>
              <a:t>(Nova </a:t>
            </a:r>
            <a:r>
              <a:rPr lang="en-GB" sz="1600" dirty="0" err="1" smtClean="0"/>
              <a:t>Gorica</a:t>
            </a:r>
            <a:r>
              <a:rPr lang="en-GB" sz="1600" dirty="0" smtClean="0"/>
              <a:t>, SL)</a:t>
            </a:r>
            <a:r>
              <a:rPr lang="en-GB" sz="1600" dirty="0"/>
              <a:t>, </a:t>
            </a:r>
            <a:r>
              <a:rPr lang="en-GB" sz="1600" dirty="0" err="1" smtClean="0"/>
              <a:t>Polytechnon</a:t>
            </a:r>
            <a:r>
              <a:rPr lang="en-GB" sz="1600" dirty="0" smtClean="0"/>
              <a:t> (Thessaloniki, GR)</a:t>
            </a:r>
            <a:r>
              <a:rPr lang="it-IT" sz="1600" dirty="0" smtClean="0"/>
              <a:t> 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19307"/>
            <a:ext cx="7092280" cy="936103"/>
          </a:xfrm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</a:rPr>
              <a:t>CC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TENTATIVE WORKPLAN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5" name="Subtitle 6"/>
          <p:cNvSpPr txBox="1">
            <a:spLocks/>
          </p:cNvSpPr>
          <p:nvPr/>
        </p:nvSpPr>
        <p:spPr bwMode="auto">
          <a:xfrm>
            <a:off x="1403648" y="4797152"/>
            <a:ext cx="774035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000" dirty="0" smtClean="0"/>
          </a:p>
          <a:p>
            <a:pPr algn="l"/>
            <a:r>
              <a:rPr lang="en-GB" sz="2400" dirty="0" smtClean="0"/>
              <a:t> </a:t>
            </a:r>
            <a:endParaRPr lang="en-GB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75656" y="1268760"/>
            <a:ext cx="741682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>
                <a:solidFill>
                  <a:srgbClr val="0000FF"/>
                </a:solidFill>
              </a:rPr>
              <a:t>T</a:t>
            </a:r>
            <a:r>
              <a:rPr lang="en-GB" sz="2400" dirty="0" smtClean="0">
                <a:solidFill>
                  <a:srgbClr val="0000FF"/>
                </a:solidFill>
              </a:rPr>
              <a:t>1: </a:t>
            </a:r>
            <a:r>
              <a:rPr lang="en-GB" sz="2400" dirty="0"/>
              <a:t>User community oriented support and training </a:t>
            </a:r>
            <a:endParaRPr lang="en-GB" sz="2400" dirty="0" smtClean="0"/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Objectives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/>
              <a:t>Exploitation of user needs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/>
              <a:t>Dedicated user support activities for code porting and storage 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/>
              <a:t>Training events and tutorials aimed at enhancing the use of services </a:t>
            </a:r>
            <a:endParaRPr lang="it-IT" sz="2400" dirty="0"/>
          </a:p>
          <a:p>
            <a:pPr marL="457200" indent="-457200" algn="l">
              <a:buFont typeface="+mj-lt"/>
              <a:buAutoNum type="arabicPeriod"/>
            </a:pPr>
            <a:r>
              <a:rPr lang="en-GB" sz="2400" dirty="0"/>
              <a:t>Enrich the software portfolio </a:t>
            </a:r>
            <a:r>
              <a:rPr lang="en-GB" sz="2400" dirty="0" smtClean="0"/>
              <a:t>and </a:t>
            </a:r>
            <a:r>
              <a:rPr lang="en-GB" sz="2400" dirty="0"/>
              <a:t>expertise provided by the CC to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255616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5" name="Subtitle 6"/>
          <p:cNvSpPr txBox="1">
            <a:spLocks/>
          </p:cNvSpPr>
          <p:nvPr/>
        </p:nvSpPr>
        <p:spPr bwMode="auto">
          <a:xfrm>
            <a:off x="1403648" y="4797152"/>
            <a:ext cx="774035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000" dirty="0" smtClean="0"/>
          </a:p>
          <a:p>
            <a:pPr algn="l"/>
            <a:r>
              <a:rPr lang="en-GB" sz="2400" dirty="0" smtClean="0"/>
              <a:t> </a:t>
            </a:r>
            <a:endParaRPr lang="en-GB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75656" y="1268760"/>
            <a:ext cx="741682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 smtClean="0">
                <a:solidFill>
                  <a:srgbClr val="0000FF"/>
                </a:solidFill>
              </a:rPr>
              <a:t>T</a:t>
            </a:r>
            <a:r>
              <a:rPr lang="en-GB" sz="2400" dirty="0">
                <a:solidFill>
                  <a:srgbClr val="0000FF"/>
                </a:solidFill>
              </a:rPr>
              <a:t>2</a:t>
            </a:r>
            <a:r>
              <a:rPr lang="en-GB" sz="2400" dirty="0" smtClean="0">
                <a:solidFill>
                  <a:srgbClr val="0000FF"/>
                </a:solidFill>
              </a:rPr>
              <a:t>: </a:t>
            </a:r>
            <a:r>
              <a:rPr lang="en-GB" sz="2400" dirty="0" smtClean="0"/>
              <a:t>Full </a:t>
            </a:r>
            <a:r>
              <a:rPr lang="en-GB" sz="2400" dirty="0" err="1" smtClean="0"/>
              <a:t>ab</a:t>
            </a:r>
            <a:r>
              <a:rPr lang="en-GB" sz="2400" dirty="0" smtClean="0"/>
              <a:t>-initio GEMS (path-finding, 12 months)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Objectives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/>
              <a:t>identify technologies and services suitable to support the project and operate both on EGI grid and HPC platforms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/>
              <a:t>implement a first prototype HPC/HTC workflow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 smtClean="0"/>
              <a:t>Integration </a:t>
            </a:r>
            <a:r>
              <a:rPr lang="en-GB" sz="2400" dirty="0"/>
              <a:t>of community specific tools for </a:t>
            </a:r>
            <a:r>
              <a:rPr lang="en-GB" sz="2400" dirty="0" smtClean="0"/>
              <a:t>Resource </a:t>
            </a:r>
            <a:r>
              <a:rPr lang="en-GB" sz="2400" dirty="0"/>
              <a:t>S</a:t>
            </a:r>
            <a:r>
              <a:rPr lang="en-GB" sz="2400" dirty="0" smtClean="0"/>
              <a:t>election </a:t>
            </a:r>
            <a:r>
              <a:rPr lang="en-GB" sz="2400" dirty="0"/>
              <a:t>and </a:t>
            </a:r>
            <a:r>
              <a:rPr lang="en-GB" sz="2400" dirty="0" smtClean="0"/>
              <a:t>Quality Evaluation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 smtClean="0"/>
              <a:t>HPC</a:t>
            </a:r>
            <a:r>
              <a:rPr lang="en-GB" sz="2400" dirty="0"/>
              <a:t>/HTC pre-production workflow </a:t>
            </a:r>
            <a:endParaRPr lang="it-IT" sz="2400" dirty="0"/>
          </a:p>
          <a:p>
            <a:pPr marL="457200" indent="-457200" algn="l">
              <a:buFont typeface="+mj-lt"/>
              <a:buAutoNum type="arabicPeriod"/>
            </a:pPr>
            <a:r>
              <a:rPr lang="it-IT" sz="2400" dirty="0" err="1"/>
              <a:t>N</a:t>
            </a:r>
            <a:r>
              <a:rPr lang="en-GB" sz="2400" dirty="0" err="1" smtClean="0"/>
              <a:t>etworking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err="1"/>
              <a:t>MoU</a:t>
            </a:r>
            <a:r>
              <a:rPr lang="en-GB" sz="2400" dirty="0"/>
              <a:t> with SMEs</a:t>
            </a:r>
            <a:r>
              <a:rPr lang="it-IT" sz="2400" dirty="0"/>
              <a:t> </a:t>
            </a:r>
            <a:endParaRPr lang="en-GB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1720" y="19307"/>
            <a:ext cx="7092280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3600" smtClean="0">
                <a:solidFill>
                  <a:schemeClr val="bg1"/>
                </a:solidFill>
              </a:rPr>
              <a:t>CC </a:t>
            </a:r>
            <a:br>
              <a:rPr lang="en-GB" sz="3600" smtClean="0">
                <a:solidFill>
                  <a:schemeClr val="bg1"/>
                </a:solidFill>
              </a:rPr>
            </a:br>
            <a:r>
              <a:rPr lang="en-GB" sz="3600" smtClean="0">
                <a:solidFill>
                  <a:schemeClr val="bg1"/>
                </a:solidFill>
              </a:rPr>
              <a:t>TENTATIVE WORKPLAN</a:t>
            </a:r>
            <a:endParaRPr lang="en-GB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6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5" name="Subtitle 6"/>
          <p:cNvSpPr txBox="1">
            <a:spLocks/>
          </p:cNvSpPr>
          <p:nvPr/>
        </p:nvSpPr>
        <p:spPr bwMode="auto">
          <a:xfrm>
            <a:off x="1403648" y="4797152"/>
            <a:ext cx="774035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000" dirty="0" smtClean="0"/>
          </a:p>
          <a:p>
            <a:pPr algn="l"/>
            <a:r>
              <a:rPr lang="en-GB" sz="2400" dirty="0" smtClean="0"/>
              <a:t> </a:t>
            </a:r>
            <a:endParaRPr lang="en-GB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75656" y="1052736"/>
            <a:ext cx="741682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 smtClean="0">
                <a:solidFill>
                  <a:srgbClr val="0000FF"/>
                </a:solidFill>
              </a:rPr>
              <a:t>T3: </a:t>
            </a:r>
            <a:r>
              <a:rPr lang="en-GB" sz="2400" dirty="0" smtClean="0"/>
              <a:t>GEMS Distributed database (path-finding, 12 months)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Objectives</a:t>
            </a:r>
            <a:endParaRPr lang="it-IT" sz="2400" dirty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/>
              <a:t>identify technologies and services suitable to support the project </a:t>
            </a:r>
            <a:endParaRPr lang="en-GB" sz="2400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 smtClean="0"/>
              <a:t>Set </a:t>
            </a:r>
            <a:r>
              <a:rPr lang="en-GB" sz="2400" dirty="0"/>
              <a:t>proper (de facto) standards of data in quantum chemistry and quantum dynamics </a:t>
            </a:r>
            <a:endParaRPr lang="en-GB" sz="2400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 smtClean="0"/>
              <a:t>Set standards </a:t>
            </a:r>
            <a:r>
              <a:rPr lang="en-GB" sz="2400" dirty="0"/>
              <a:t>for the representation of data (sometimes huge sets) of different types for CMMST applications</a:t>
            </a:r>
            <a:r>
              <a:rPr lang="it-IT" sz="2400" dirty="0"/>
              <a:t> </a:t>
            </a:r>
            <a:endParaRPr lang="it-IT" sz="2400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 smtClean="0"/>
              <a:t>Integration of pharmacological </a:t>
            </a:r>
            <a:r>
              <a:rPr lang="en-GB" sz="2400" dirty="0"/>
              <a:t>data (Glisten) and educational </a:t>
            </a:r>
            <a:r>
              <a:rPr lang="en-GB" sz="2400" dirty="0" smtClean="0"/>
              <a:t>(G-LOREP)</a:t>
            </a:r>
            <a:r>
              <a:rPr lang="it-IT" sz="2400" dirty="0" smtClean="0"/>
              <a:t> </a:t>
            </a:r>
            <a:endParaRPr lang="en-GB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19307"/>
            <a:ext cx="7092280" cy="936103"/>
          </a:xfrm>
        </p:spPr>
        <p:txBody>
          <a:bodyPr/>
          <a:lstStyle/>
          <a:p>
            <a:r>
              <a:rPr lang="en-GB" sz="3600" dirty="0" smtClean="0">
                <a:solidFill>
                  <a:schemeClr val="bg1"/>
                </a:solidFill>
              </a:rPr>
              <a:t>CC </a:t>
            </a:r>
            <a:br>
              <a:rPr lang="en-GB" sz="3600" dirty="0" smtClean="0">
                <a:solidFill>
                  <a:schemeClr val="bg1"/>
                </a:solidFill>
              </a:rPr>
            </a:br>
            <a:r>
              <a:rPr lang="en-GB" sz="3600" dirty="0" smtClean="0">
                <a:solidFill>
                  <a:schemeClr val="bg1"/>
                </a:solidFill>
              </a:rPr>
              <a:t>TENTATIVE WORKPLAN</a:t>
            </a:r>
          </a:p>
        </p:txBody>
      </p:sp>
    </p:spTree>
    <p:extLst>
      <p:ext uri="{BB962C8B-B14F-4D97-AF65-F5344CB8AC3E}">
        <p14:creationId xmlns:p14="http://schemas.microsoft.com/office/powerpoint/2010/main" val="198223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406</Words>
  <Application>Microsoft Macintosh PowerPoint</Application>
  <PresentationFormat>Presentazione su schermo (4:3)</PresentationFormat>
  <Paragraphs>62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EGI-InSPIRE 2</vt:lpstr>
      <vt:lpstr>EG-InSPIRE</vt:lpstr>
      <vt:lpstr>1_EG-InSPIRE</vt:lpstr>
      <vt:lpstr>CMMST  COMPETENCE CENTRE </vt:lpstr>
      <vt:lpstr>COMMUNITY &amp; PARTNER</vt:lpstr>
      <vt:lpstr>CC  TENTATIVE WORKPLAN</vt:lpstr>
      <vt:lpstr>Presentazione di PowerPoint</vt:lpstr>
      <vt:lpstr>CC  TENTATIVE WORKPLAN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Alessandro Costantini</cp:lastModifiedBy>
  <cp:revision>848</cp:revision>
  <dcterms:created xsi:type="dcterms:W3CDTF">2010-09-03T12:01:03Z</dcterms:created>
  <dcterms:modified xsi:type="dcterms:W3CDTF">2014-06-11T08:39:19Z</dcterms:modified>
</cp:coreProperties>
</file>