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9"/>
  </p:notesMasterIdLst>
  <p:sldIdLst>
    <p:sldId id="256" r:id="rId2"/>
    <p:sldId id="275" r:id="rId3"/>
    <p:sldId id="283" r:id="rId4"/>
    <p:sldId id="274" r:id="rId5"/>
    <p:sldId id="284" r:id="rId6"/>
    <p:sldId id="276" r:id="rId7"/>
    <p:sldId id="277" r:id="rId8"/>
    <p:sldId id="278" r:id="rId9"/>
    <p:sldId id="282" r:id="rId10"/>
    <p:sldId id="285" r:id="rId11"/>
    <p:sldId id="286" r:id="rId12"/>
    <p:sldId id="288" r:id="rId13"/>
    <p:sldId id="287" r:id="rId14"/>
    <p:sldId id="280" r:id="rId15"/>
    <p:sldId id="272" r:id="rId16"/>
    <p:sldId id="279" r:id="rId17"/>
    <p:sldId id="289"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54987" autoAdjust="0"/>
  </p:normalViewPr>
  <p:slideViewPr>
    <p:cSldViewPr>
      <p:cViewPr varScale="1">
        <p:scale>
          <a:sx n="33" d="100"/>
          <a:sy n="33" d="100"/>
        </p:scale>
        <p:origin x="-2140"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72A105D-3D27-4A51-A2A2-65FB6A3B9EE6}" type="datetimeFigureOut">
              <a:rPr lang="en-US"/>
              <a:pPr>
                <a:defRPr/>
              </a:pPr>
              <a:t>6/11/2014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7501649-B9E3-4875-A626-A9100929597C}" type="slidenum">
              <a:rPr lang="en-US"/>
              <a:pPr>
                <a:defRPr/>
              </a:pPr>
              <a:t>‹#›</a:t>
            </a:fld>
            <a:endParaRPr lang="en-US"/>
          </a:p>
        </p:txBody>
      </p:sp>
    </p:spTree>
    <p:extLst>
      <p:ext uri="{BB962C8B-B14F-4D97-AF65-F5344CB8AC3E}">
        <p14:creationId xmlns:p14="http://schemas.microsoft.com/office/powerpoint/2010/main" val="23387137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FET flagships: http://cordis.europa.eu/fp7/ict/programme/fet/flagship/</a:t>
            </a:r>
            <a:r>
              <a:rPr lang="en-GB" baseline="0" dirty="0" smtClean="0"/>
              <a:t>  </a:t>
            </a:r>
            <a:r>
              <a:rPr lang="en-GB" dirty="0" smtClean="0"/>
              <a:t>Flagship pilots:</a:t>
            </a:r>
          </a:p>
          <a:p>
            <a:pPr marL="171450" indent="-171450">
              <a:buFont typeface="Arial" panose="020B0604020202020204" pitchFamily="34" charset="0"/>
              <a:buChar char="•"/>
            </a:pPr>
            <a:r>
              <a:rPr lang="en-GB" dirty="0" err="1" smtClean="0"/>
              <a:t>FuturICT</a:t>
            </a:r>
            <a:r>
              <a:rPr lang="en-GB" baseline="0" dirty="0" smtClean="0"/>
              <a:t> - </a:t>
            </a:r>
            <a:r>
              <a:rPr lang="en-GB" dirty="0" smtClean="0"/>
              <a:t>The </a:t>
            </a:r>
            <a:r>
              <a:rPr lang="en-GB" dirty="0" err="1" smtClean="0"/>
              <a:t>FuturICT</a:t>
            </a:r>
            <a:r>
              <a:rPr lang="en-GB" dirty="0" smtClean="0"/>
              <a:t> Knowledge Accelerator and Crisis-Relief System: Unleashing the Power of Information for a Sustainable Future</a:t>
            </a:r>
          </a:p>
          <a:p>
            <a:pPr marL="171450" indent="-171450">
              <a:buFont typeface="Arial" charset="0"/>
              <a:buChar char="•"/>
            </a:pPr>
            <a:r>
              <a:rPr lang="en-GB" dirty="0" smtClean="0"/>
              <a:t>Guardian Angels</a:t>
            </a:r>
            <a:r>
              <a:rPr lang="en-GB" baseline="0" dirty="0" smtClean="0"/>
              <a:t> </a:t>
            </a:r>
            <a:r>
              <a:rPr lang="en-GB" dirty="0" smtClean="0"/>
              <a:t>— Guardian Angels for a Smarter Life</a:t>
            </a:r>
          </a:p>
          <a:p>
            <a:pPr marL="171450" indent="-171450">
              <a:buFont typeface="Arial" charset="0"/>
              <a:buChar char="•"/>
            </a:pPr>
            <a:r>
              <a:rPr lang="en-GB" dirty="0" err="1" smtClean="0"/>
              <a:t>ITFoM</a:t>
            </a:r>
            <a:r>
              <a:rPr lang="en-GB" baseline="0" dirty="0" smtClean="0"/>
              <a:t> </a:t>
            </a:r>
            <a:r>
              <a:rPr lang="en-GB" dirty="0" smtClean="0"/>
              <a:t>— The Medicine of the Future: Molecular Modelling in Medicine, Aging, and Drug safety</a:t>
            </a:r>
          </a:p>
          <a:p>
            <a:pPr marL="171450" indent="-171450">
              <a:buFont typeface="Arial" charset="0"/>
              <a:buChar char="•"/>
            </a:pPr>
            <a:r>
              <a:rPr lang="en-GB" dirty="0" err="1" smtClean="0"/>
              <a:t>Graphene</a:t>
            </a:r>
            <a:r>
              <a:rPr lang="en-GB" baseline="0" dirty="0" smtClean="0"/>
              <a:t> </a:t>
            </a:r>
            <a:r>
              <a:rPr lang="en-GB" dirty="0" smtClean="0"/>
              <a:t>— Science and technology for ICT and beyond </a:t>
            </a:r>
          </a:p>
          <a:p>
            <a:pPr marL="171450" indent="-171450">
              <a:buFont typeface="Arial" charset="0"/>
              <a:buChar char="•"/>
            </a:pPr>
            <a:r>
              <a:rPr lang="en-GB" dirty="0" smtClean="0"/>
              <a:t>HBP — PS</a:t>
            </a:r>
            <a:r>
              <a:rPr lang="en-GB" baseline="0" dirty="0" smtClean="0"/>
              <a:t> </a:t>
            </a:r>
            <a:r>
              <a:rPr lang="en-GB" dirty="0" smtClean="0"/>
              <a:t>— The Human Brain Project — Preparatory Study</a:t>
            </a:r>
          </a:p>
          <a:p>
            <a:pPr marL="171450" indent="-171450">
              <a:buFont typeface="Arial" charset="0"/>
              <a:buChar char="•"/>
            </a:pPr>
            <a:r>
              <a:rPr lang="en-GB" dirty="0" smtClean="0"/>
              <a:t>CA </a:t>
            </a:r>
            <a:r>
              <a:rPr lang="en-GB" dirty="0" err="1" smtClean="0"/>
              <a:t>Robocom</a:t>
            </a:r>
            <a:r>
              <a:rPr lang="en-GB" baseline="0" dirty="0" smtClean="0"/>
              <a:t> </a:t>
            </a:r>
            <a:r>
              <a:rPr lang="en-GB" dirty="0" smtClean="0"/>
              <a:t>— Flagship Candidate Robot Companions for Citizens </a:t>
            </a:r>
          </a:p>
          <a:p>
            <a:pPr marL="0" indent="0">
              <a:buFont typeface="Arial" charset="0"/>
              <a:buNone/>
            </a:pPr>
            <a:endParaRPr lang="en-GB" dirty="0" smtClean="0"/>
          </a:p>
        </p:txBody>
      </p:sp>
      <p:sp>
        <p:nvSpPr>
          <p:cNvPr id="4" name="Slide Number Placeholder 3"/>
          <p:cNvSpPr>
            <a:spLocks noGrp="1"/>
          </p:cNvSpPr>
          <p:nvPr>
            <p:ph type="sldNum" sz="quarter" idx="10"/>
          </p:nvPr>
        </p:nvSpPr>
        <p:spPr/>
        <p:txBody>
          <a:bodyPr/>
          <a:lstStyle/>
          <a:p>
            <a:pPr>
              <a:defRPr/>
            </a:pPr>
            <a:fld id="{37501649-B9E3-4875-A626-A9100929597C}" type="slidenum">
              <a:rPr lang="en-US" smtClean="0"/>
              <a:pPr>
                <a:defRPr/>
              </a:pPr>
              <a:t>6</a:t>
            </a:fld>
            <a:endParaRPr lang="en-US"/>
          </a:p>
        </p:txBody>
      </p:sp>
    </p:spTree>
    <p:extLst>
      <p:ext uri="{BB962C8B-B14F-4D97-AF65-F5344CB8AC3E}">
        <p14:creationId xmlns:p14="http://schemas.microsoft.com/office/powerpoint/2010/main" val="2743428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Helsinki:</a:t>
            </a:r>
          </a:p>
          <a:p>
            <a:r>
              <a:rPr lang="en-GB" dirty="0" smtClean="0"/>
              <a:t>- Chemistry Molecular and Materials Science, A. </a:t>
            </a:r>
            <a:r>
              <a:rPr lang="en-GB" dirty="0" err="1" smtClean="0"/>
              <a:t>Lagana</a:t>
            </a:r>
            <a:r>
              <a:rPr lang="en-GB" dirty="0" smtClean="0"/>
              <a:t> - EISCAT-3D, M. </a:t>
            </a:r>
            <a:r>
              <a:rPr lang="en-GB" dirty="0" err="1" smtClean="0"/>
              <a:t>Nylen</a:t>
            </a:r>
            <a:r>
              <a:rPr lang="en-GB" dirty="0" smtClean="0"/>
              <a:t> - </a:t>
            </a:r>
            <a:r>
              <a:rPr lang="en-GB" dirty="0" err="1" smtClean="0"/>
              <a:t>LifeWatch</a:t>
            </a:r>
            <a:r>
              <a:rPr lang="en-GB" dirty="0" smtClean="0"/>
              <a:t>, I. Campos - Structural Biology and INSTRUCT, A. </a:t>
            </a:r>
            <a:r>
              <a:rPr lang="en-GB" dirty="0" err="1" smtClean="0"/>
              <a:t>Bonvin</a:t>
            </a:r>
            <a:r>
              <a:rPr lang="en-GB" dirty="0" smtClean="0"/>
              <a:t>, A. van Rijn - EPOS, </a:t>
            </a:r>
            <a:r>
              <a:rPr lang="en-GB" dirty="0" err="1" smtClean="0"/>
              <a:t>M.Sterzel</a:t>
            </a:r>
            <a:r>
              <a:rPr lang="en-GB" dirty="0" smtClean="0"/>
              <a:t> - ELIXIR, </a:t>
            </a:r>
            <a:r>
              <a:rPr lang="en-GB" dirty="0" err="1" smtClean="0"/>
              <a:t>Fotis</a:t>
            </a:r>
            <a:r>
              <a:rPr lang="en-GB" dirty="0" smtClean="0"/>
              <a:t> E. </a:t>
            </a:r>
            <a:r>
              <a:rPr lang="en-GB" dirty="0" err="1" smtClean="0"/>
              <a:t>Psomopoulos</a:t>
            </a:r>
            <a:r>
              <a:rPr lang="en-GB" dirty="0" smtClean="0"/>
              <a:t> - Regional atmospheric models and observations, E. </a:t>
            </a:r>
            <a:r>
              <a:rPr lang="en-GB" dirty="0" err="1" smtClean="0"/>
              <a:t>Katragkou</a:t>
            </a:r>
            <a:r>
              <a:rPr lang="en-GB" dirty="0" smtClean="0"/>
              <a:t> - User engagement with OSG, R. Quick - User engagement with Asia Pacific, E. Yen - Platform of </a:t>
            </a:r>
            <a:r>
              <a:rPr lang="en-GB" dirty="0" err="1" smtClean="0"/>
              <a:t>eScience</a:t>
            </a:r>
            <a:r>
              <a:rPr lang="en-GB" dirty="0" smtClean="0"/>
              <a:t> and Data Research </a:t>
            </a:r>
            <a:r>
              <a:rPr lang="en-GB" dirty="0" err="1" smtClean="0"/>
              <a:t>Centers</a:t>
            </a:r>
            <a:r>
              <a:rPr lang="en-GB" dirty="0" smtClean="0"/>
              <a:t> in Europe, P. </a:t>
            </a:r>
            <a:r>
              <a:rPr lang="en-GB" dirty="0" err="1" smtClean="0"/>
              <a:t>Aerts</a:t>
            </a:r>
            <a:endParaRPr lang="en-GB" dirty="0"/>
          </a:p>
        </p:txBody>
      </p:sp>
      <p:sp>
        <p:nvSpPr>
          <p:cNvPr id="4" name="Slide Number Placeholder 3"/>
          <p:cNvSpPr>
            <a:spLocks noGrp="1"/>
          </p:cNvSpPr>
          <p:nvPr>
            <p:ph type="sldNum" sz="quarter" idx="10"/>
          </p:nvPr>
        </p:nvSpPr>
        <p:spPr/>
        <p:txBody>
          <a:bodyPr/>
          <a:lstStyle/>
          <a:p>
            <a:pPr>
              <a:defRPr/>
            </a:pPr>
            <a:fld id="{37501649-B9E3-4875-A626-A9100929597C}" type="slidenum">
              <a:rPr lang="en-US" smtClean="0"/>
              <a:pPr>
                <a:defRPr/>
              </a:pPr>
              <a:t>14</a:t>
            </a:fld>
            <a:endParaRPr lang="en-US"/>
          </a:p>
        </p:txBody>
      </p:sp>
    </p:spTree>
    <p:extLst>
      <p:ext uri="{BB962C8B-B14F-4D97-AF65-F5344CB8AC3E}">
        <p14:creationId xmlns:p14="http://schemas.microsoft.com/office/powerpoint/2010/main" val="38661521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userDrawn="1"/>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userDrawn="1"/>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userDrawn="1"/>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fld id="{41BCF1A5-75E7-4FC1-A33F-51C3725FBF15}" type="datetime1">
              <a:rPr lang="en-US" smtClean="0"/>
              <a:t>6/11/2014</a:t>
            </a:fld>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A53E93C7-7FA6-4B67-89AC-03CBAB78CC39}" type="slidenum">
              <a:rPr lang="en-US"/>
              <a:pPr>
                <a:defRPr/>
              </a:pPr>
              <a:t>‹#›</a:t>
            </a:fld>
            <a:endParaRPr lang="en-US" dirty="0"/>
          </a:p>
        </p:txBody>
      </p:sp>
    </p:spTree>
    <p:extLst>
      <p:ext uri="{BB962C8B-B14F-4D97-AF65-F5344CB8AC3E}">
        <p14:creationId xmlns:p14="http://schemas.microsoft.com/office/powerpoint/2010/main" val="22964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B67CF7E-877A-4989-B367-F7E8E4B14D1E}" type="datetime1">
              <a:rPr lang="en-US" smtClean="0"/>
              <a:t>6/11/2014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ADEF26-A65D-420E-806B-5DECF286FE21}" type="slidenum">
              <a:rPr lang="en-US"/>
              <a:pPr>
                <a:defRPr/>
              </a:pPr>
              <a:t>‹#›</a:t>
            </a:fld>
            <a:endParaRPr lang="en-US" dirty="0"/>
          </a:p>
        </p:txBody>
      </p:sp>
    </p:spTree>
    <p:extLst>
      <p:ext uri="{BB962C8B-B14F-4D97-AF65-F5344CB8AC3E}">
        <p14:creationId xmlns:p14="http://schemas.microsoft.com/office/powerpoint/2010/main" val="22384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62FE59BA-C13A-4249-A77D-FB61901CBD8B}" type="datetime1">
              <a:rPr lang="en-US" smtClean="0"/>
              <a:t>6/11/2014</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4511AA2-99FE-4BFE-B934-C050D2B58355}" type="slidenum">
              <a:rPr lang="en-US" smtClean="0"/>
              <a:pPr>
                <a:defRPr/>
              </a:pPr>
              <a:t>‹#›</a:t>
            </a:fld>
            <a:endParaRPr lang="en-US" dirty="0"/>
          </a:p>
        </p:txBody>
      </p:sp>
    </p:spTree>
    <p:extLst>
      <p:ext uri="{BB962C8B-B14F-4D97-AF65-F5344CB8AC3E}">
        <p14:creationId xmlns:p14="http://schemas.microsoft.com/office/powerpoint/2010/main" val="2277632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7F49C188-D868-45D7-B1F2-19C4557BB7FB}" type="datetime1">
              <a:rPr lang="en-US" smtClean="0"/>
              <a:t>6/11/2014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B4511AA2-99FE-4BFE-B934-C050D2B58355}" type="slidenum">
              <a:rPr lang="en-US"/>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57" r:id="rId1"/>
    <p:sldLayoutId id="2147483656" r:id="rId2"/>
    <p:sldLayoutId id="2147483658" r:id="rId3"/>
  </p:sldLayoutIdLst>
  <p:hf hdr="0" ftr="0" dt="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mailto:ucst@egi.e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cs.google.com/spreadsheets/d/1u37snPBuPJF-ZdfOa9MCoSDm9Y4B_b2V2d8F585IL2M/edit?usp=shar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indico.egi.eu/indico/conferenceDisplay.py?confId=2125"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c.europa.eu/research/infrastructures/index_en.cfm?pg=esfr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EGI-Engage Competence Centres</a:t>
            </a:r>
            <a:endParaRPr lang="en-GB" dirty="0"/>
          </a:p>
        </p:txBody>
      </p:sp>
      <p:sp>
        <p:nvSpPr>
          <p:cNvPr id="5" name="Subtitle 4"/>
          <p:cNvSpPr>
            <a:spLocks noGrp="1"/>
          </p:cNvSpPr>
          <p:nvPr>
            <p:ph type="subTitle" idx="1"/>
          </p:nvPr>
        </p:nvSpPr>
        <p:spPr>
          <a:xfrm>
            <a:off x="2267744" y="4390256"/>
            <a:ext cx="5832648" cy="1343000"/>
          </a:xfrm>
        </p:spPr>
        <p:txBody>
          <a:bodyPr/>
          <a:lstStyle/>
          <a:p>
            <a:r>
              <a:rPr lang="en-GB" dirty="0" err="1" smtClean="0"/>
              <a:t>Gergely</a:t>
            </a:r>
            <a:r>
              <a:rPr lang="en-GB" dirty="0" smtClean="0"/>
              <a:t> </a:t>
            </a:r>
            <a:r>
              <a:rPr lang="en-GB" dirty="0" err="1" smtClean="0"/>
              <a:t>Sipos</a:t>
            </a:r>
            <a:endParaRPr lang="en-GB" dirty="0" smtClean="0"/>
          </a:p>
          <a:p>
            <a:r>
              <a:rPr lang="en-GB" dirty="0" smtClean="0"/>
              <a:t>EGI.eu</a:t>
            </a:r>
          </a:p>
        </p:txBody>
      </p:sp>
      <p:sp>
        <p:nvSpPr>
          <p:cNvPr id="307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CF096EC-15E1-45F9-B167-FBE36F0982FF}" type="slidenum">
              <a:rPr lang="en-US">
                <a:solidFill>
                  <a:schemeClr val="bg1"/>
                </a:solidFill>
                <a:latin typeface="Arial" pitchFamily="34" charset="0"/>
              </a:rPr>
              <a:pPr fontAlgn="base">
                <a:spcBef>
                  <a:spcPct val="0"/>
                </a:spcBef>
                <a:spcAft>
                  <a:spcPct val="0"/>
                </a:spcAft>
              </a:pPr>
              <a:t>1</a:t>
            </a:fld>
            <a:endParaRPr lang="en-US">
              <a:solidFill>
                <a:schemeClr val="bg1"/>
              </a:solidFill>
              <a:latin typeface="Arial" pitchFamily="34" charset="0"/>
            </a:endParaRPr>
          </a:p>
        </p:txBody>
      </p:sp>
      <p:sp>
        <p:nvSpPr>
          <p:cNvPr id="2" name="Rectangle 1"/>
          <p:cNvSpPr/>
          <p:nvPr/>
        </p:nvSpPr>
        <p:spPr>
          <a:xfrm>
            <a:off x="1475656" y="3635732"/>
            <a:ext cx="7668344" cy="369332"/>
          </a:xfrm>
          <a:prstGeom prst="rect">
            <a:avLst/>
          </a:prstGeom>
        </p:spPr>
        <p:txBody>
          <a:bodyPr wrap="square">
            <a:spAutoFit/>
          </a:bodyPr>
          <a:lstStyle/>
          <a:p>
            <a:pPr algn="ctr"/>
            <a:r>
              <a:rPr lang="en-GB" b="1" dirty="0">
                <a:solidFill>
                  <a:srgbClr val="FF0000"/>
                </a:solidFill>
              </a:rPr>
              <a:t>http://www.egi.eu/news-and-media/newsfeed/news_2014_026.html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Rules of participation</a:t>
            </a:r>
            <a:endParaRPr lang="en-GB" dirty="0"/>
          </a:p>
        </p:txBody>
      </p:sp>
      <p:sp>
        <p:nvSpPr>
          <p:cNvPr id="3" name="Content Placeholder 2"/>
          <p:cNvSpPr>
            <a:spLocks noGrp="1"/>
          </p:cNvSpPr>
          <p:nvPr>
            <p:ph idx="1"/>
          </p:nvPr>
        </p:nvSpPr>
        <p:spPr>
          <a:xfrm>
            <a:off x="323528" y="1423317"/>
            <a:ext cx="8532812" cy="4525963"/>
          </a:xfrm>
        </p:spPr>
        <p:txBody>
          <a:bodyPr/>
          <a:lstStyle/>
          <a:p>
            <a:r>
              <a:rPr lang="en-GB" sz="2800" dirty="0" smtClean="0"/>
              <a:t>Eligibility and admissibility rules of H2020 EINFRA1 apply</a:t>
            </a:r>
          </a:p>
          <a:p>
            <a:pPr lvl="1"/>
            <a:r>
              <a:rPr lang="en-GB" sz="2400" dirty="0" smtClean="0"/>
              <a:t>Users</a:t>
            </a:r>
          </a:p>
          <a:p>
            <a:pPr lvl="2"/>
            <a:r>
              <a:rPr lang="en-GB" sz="2000" dirty="0" smtClean="0"/>
              <a:t>Represented by 1/more organisations (e.g. ERIC)</a:t>
            </a:r>
          </a:p>
          <a:p>
            <a:pPr lvl="1"/>
            <a:r>
              <a:rPr lang="en-GB" sz="2400" dirty="0" smtClean="0"/>
              <a:t>Service providers (existing/prospective) </a:t>
            </a:r>
          </a:p>
          <a:p>
            <a:pPr lvl="2"/>
            <a:r>
              <a:rPr lang="en-GB" sz="2000" dirty="0" smtClean="0"/>
              <a:t>must be associated to a JRU (NGI) and participate in the council. (</a:t>
            </a:r>
            <a:r>
              <a:rPr lang="en-GB" sz="2000" dirty="0" smtClean="0">
                <a:sym typeface="Wingdings" panose="05000000000000000000" pitchFamily="2" charset="2"/>
              </a:rPr>
              <a:t> fee applies)</a:t>
            </a:r>
            <a:r>
              <a:rPr lang="en-GB" sz="2000" dirty="0" smtClean="0"/>
              <a:t> </a:t>
            </a:r>
          </a:p>
          <a:p>
            <a:pPr lvl="1"/>
            <a:r>
              <a:rPr lang="en-GB" sz="2400" dirty="0" smtClean="0"/>
              <a:t>Technology providers </a:t>
            </a:r>
          </a:p>
          <a:p>
            <a:pPr lvl="2"/>
            <a:r>
              <a:rPr lang="en-GB" sz="2000" dirty="0" smtClean="0"/>
              <a:t>must have at least an </a:t>
            </a:r>
            <a:r>
              <a:rPr lang="en-GB" sz="2000" dirty="0" err="1" smtClean="0"/>
              <a:t>MoU</a:t>
            </a:r>
            <a:r>
              <a:rPr lang="en-GB" sz="2000" dirty="0" smtClean="0"/>
              <a:t> with EGI</a:t>
            </a:r>
          </a:p>
          <a:p>
            <a:pPr lvl="1"/>
            <a:r>
              <a:rPr lang="en-GB" sz="2400" dirty="0" smtClean="0"/>
              <a:t>Associated partners</a:t>
            </a:r>
          </a:p>
          <a:p>
            <a:pPr lvl="2"/>
            <a:r>
              <a:rPr lang="en-GB" sz="2000" dirty="0" smtClean="0"/>
              <a:t>Self-funded</a:t>
            </a:r>
          </a:p>
          <a:p>
            <a:pPr lvl="2"/>
            <a:endParaRPr lang="en-GB" dirty="0" smtClean="0"/>
          </a:p>
          <a:p>
            <a:pPr lvl="2"/>
            <a:endParaRPr lang="en-GB" dirty="0" smtClean="0"/>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10</a:t>
            </a:fld>
            <a:endParaRPr lang="en-US" dirty="0"/>
          </a:p>
        </p:txBody>
      </p:sp>
    </p:spTree>
    <p:extLst>
      <p:ext uri="{BB962C8B-B14F-4D97-AF65-F5344CB8AC3E}">
        <p14:creationId xmlns:p14="http://schemas.microsoft.com/office/powerpoint/2010/main" val="3445192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 of CCs</a:t>
            </a:r>
            <a:endParaRPr lang="en-GB" dirty="0"/>
          </a:p>
        </p:txBody>
      </p:sp>
      <p:sp>
        <p:nvSpPr>
          <p:cNvPr id="3" name="Content Placeholder 2"/>
          <p:cNvSpPr>
            <a:spLocks noGrp="1"/>
          </p:cNvSpPr>
          <p:nvPr>
            <p:ph idx="1"/>
          </p:nvPr>
        </p:nvSpPr>
        <p:spPr/>
        <p:txBody>
          <a:bodyPr/>
          <a:lstStyle/>
          <a:p>
            <a:r>
              <a:rPr lang="en-GB" dirty="0" smtClean="0"/>
              <a:t>Review of the CC and its individual projects</a:t>
            </a:r>
          </a:p>
          <a:p>
            <a:r>
              <a:rPr lang="en-GB" dirty="0" smtClean="0"/>
              <a:t>Criteria:</a:t>
            </a:r>
          </a:p>
          <a:p>
            <a:pPr lvl="1"/>
            <a:r>
              <a:rPr lang="en-GB" dirty="0" smtClean="0"/>
              <a:t>Excellence</a:t>
            </a:r>
          </a:p>
          <a:p>
            <a:pPr lvl="1"/>
            <a:r>
              <a:rPr lang="en-GB" dirty="0" smtClean="0"/>
              <a:t>Impact</a:t>
            </a:r>
          </a:p>
          <a:p>
            <a:pPr lvl="1"/>
            <a:r>
              <a:rPr lang="en-GB" dirty="0" smtClean="0"/>
              <a:t>Quality and efficiency of implementation</a:t>
            </a:r>
          </a:p>
          <a:p>
            <a:pPr lvl="1"/>
            <a:endParaRPr lang="en-GB" dirty="0"/>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11</a:t>
            </a:fld>
            <a:endParaRPr lang="en-US" dirty="0"/>
          </a:p>
        </p:txBody>
      </p:sp>
    </p:spTree>
    <p:extLst>
      <p:ext uri="{BB962C8B-B14F-4D97-AF65-F5344CB8AC3E}">
        <p14:creationId xmlns:p14="http://schemas.microsoft.com/office/powerpoint/2010/main" val="533017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smtClean="0"/>
              <a:t>Preparation of CC proposals</a:t>
            </a:r>
            <a:endParaRPr lang="en-GB" dirty="0"/>
          </a:p>
        </p:txBody>
      </p:sp>
      <p:sp>
        <p:nvSpPr>
          <p:cNvPr id="6" name="Subtitle 5"/>
          <p:cNvSpPr>
            <a:spLocks noGrp="1"/>
          </p:cNvSpPr>
          <p:nvPr>
            <p:ph type="subTitle" idx="1"/>
          </p:nvPr>
        </p:nvSpPr>
        <p:spPr/>
        <p:txBody>
          <a:bodyPr/>
          <a:lstStyle/>
          <a:p>
            <a:endParaRPr lang="en-GB"/>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12</a:t>
            </a:fld>
            <a:endParaRPr lang="en-US" dirty="0"/>
          </a:p>
        </p:txBody>
      </p:sp>
    </p:spTree>
    <p:extLst>
      <p:ext uri="{BB962C8B-B14F-4D97-AF65-F5344CB8AC3E}">
        <p14:creationId xmlns:p14="http://schemas.microsoft.com/office/powerpoint/2010/main" val="3244203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Available for CCs</a:t>
            </a:r>
            <a:endParaRPr lang="en-GB" dirty="0"/>
          </a:p>
        </p:txBody>
      </p:sp>
      <p:sp>
        <p:nvSpPr>
          <p:cNvPr id="3" name="Content Placeholder 2"/>
          <p:cNvSpPr>
            <a:spLocks noGrp="1"/>
          </p:cNvSpPr>
          <p:nvPr>
            <p:ph idx="1"/>
          </p:nvPr>
        </p:nvSpPr>
        <p:spPr>
          <a:xfrm>
            <a:off x="539552" y="1495325"/>
            <a:ext cx="8353300" cy="4525963"/>
          </a:xfrm>
        </p:spPr>
        <p:txBody>
          <a:bodyPr/>
          <a:lstStyle/>
          <a:p>
            <a:r>
              <a:rPr lang="en-GB" dirty="0" smtClean="0"/>
              <a:t>Infrastructure resources through e-GRANT</a:t>
            </a:r>
          </a:p>
          <a:p>
            <a:r>
              <a:rPr lang="en-GB" dirty="0" smtClean="0"/>
              <a:t>Wiki, email list, document server, </a:t>
            </a:r>
            <a:r>
              <a:rPr lang="en-GB" dirty="0" err="1" smtClean="0"/>
              <a:t>webex</a:t>
            </a:r>
            <a:endParaRPr lang="en-GB" dirty="0" smtClean="0"/>
          </a:p>
          <a:p>
            <a:pPr lvl="1"/>
            <a:r>
              <a:rPr lang="en-GB" dirty="0" smtClean="0"/>
              <a:t>Request through </a:t>
            </a:r>
            <a:r>
              <a:rPr lang="en-GB" dirty="0" smtClean="0">
                <a:hlinkClick r:id="rId2"/>
              </a:rPr>
              <a:t>ucst@egi.eu</a:t>
            </a:r>
            <a:r>
              <a:rPr lang="en-GB" dirty="0" smtClean="0"/>
              <a:t> </a:t>
            </a:r>
          </a:p>
          <a:p>
            <a:r>
              <a:rPr lang="en-GB" dirty="0" smtClean="0"/>
              <a:t>1-on-1 CC proposal consultancy:</a:t>
            </a:r>
          </a:p>
          <a:p>
            <a:pPr lvl="1"/>
            <a:r>
              <a:rPr lang="en-GB" dirty="0" err="1" smtClean="0"/>
              <a:t>Gergely</a:t>
            </a:r>
            <a:r>
              <a:rPr lang="en-GB" dirty="0" smtClean="0"/>
              <a:t> </a:t>
            </a:r>
            <a:r>
              <a:rPr lang="en-GB" dirty="0" err="1" smtClean="0"/>
              <a:t>Sipos</a:t>
            </a:r>
            <a:endParaRPr lang="en-GB" dirty="0" smtClean="0"/>
          </a:p>
          <a:p>
            <a:pPr lvl="1"/>
            <a:r>
              <a:rPr lang="en-GB" dirty="0" err="1" smtClean="0"/>
              <a:t>Tiziana</a:t>
            </a:r>
            <a:r>
              <a:rPr lang="en-GB" dirty="0" smtClean="0"/>
              <a:t> Ferrari</a:t>
            </a:r>
          </a:p>
          <a:p>
            <a:pPr lvl="1"/>
            <a:endParaRPr lang="en-GB" dirty="0"/>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13</a:t>
            </a:fld>
            <a:endParaRPr lang="en-US" dirty="0"/>
          </a:p>
        </p:txBody>
      </p:sp>
    </p:spTree>
    <p:extLst>
      <p:ext uri="{BB962C8B-B14F-4D97-AF65-F5344CB8AC3E}">
        <p14:creationId xmlns:p14="http://schemas.microsoft.com/office/powerpoint/2010/main" val="3452983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Known interests</a:t>
            </a:r>
            <a:endParaRPr lang="en-GB" dirty="0"/>
          </a:p>
        </p:txBody>
      </p:sp>
      <p:sp>
        <p:nvSpPr>
          <p:cNvPr id="3" name="Content Placeholder 2"/>
          <p:cNvSpPr>
            <a:spLocks noGrp="1"/>
          </p:cNvSpPr>
          <p:nvPr>
            <p:ph idx="1"/>
          </p:nvPr>
        </p:nvSpPr>
        <p:spPr/>
        <p:txBody>
          <a:bodyPr/>
          <a:lstStyle/>
          <a:p>
            <a:r>
              <a:rPr lang="en-GB" dirty="0" smtClean="0"/>
              <a:t>Shared Excel sheet </a:t>
            </a:r>
            <a:r>
              <a:rPr lang="en-GB" sz="2000" dirty="0" smtClean="0">
                <a:hlinkClick r:id="rId3"/>
              </a:rPr>
              <a:t>https</a:t>
            </a:r>
            <a:r>
              <a:rPr lang="en-GB" sz="2000" dirty="0">
                <a:hlinkClick r:id="rId3"/>
              </a:rPr>
              <a:t>://</a:t>
            </a:r>
            <a:r>
              <a:rPr lang="en-GB" sz="2000" dirty="0" smtClean="0">
                <a:hlinkClick r:id="rId3"/>
              </a:rPr>
              <a:t>docs.google.com/spreadsheets/d/1u37snPBuPJF-ZdfOa9MCoSDm9Y4B_b2V2d8F585IL2M/edit?usp=sharing</a:t>
            </a:r>
            <a:r>
              <a:rPr lang="en-GB" sz="2000" dirty="0" smtClean="0"/>
              <a:t> </a:t>
            </a:r>
            <a:endParaRPr lang="en-GB" dirty="0"/>
          </a:p>
          <a:p>
            <a:r>
              <a:rPr lang="en-GB" dirty="0" smtClean="0"/>
              <a:t>Presentations </a:t>
            </a:r>
            <a:r>
              <a:rPr lang="en-GB" dirty="0"/>
              <a:t>in Helsinki</a:t>
            </a:r>
            <a:r>
              <a:rPr lang="en-GB" dirty="0" smtClean="0"/>
              <a:t>: </a:t>
            </a:r>
            <a:r>
              <a:rPr lang="en-GB" sz="2000" dirty="0" smtClean="0">
                <a:hlinkClick r:id="rId4"/>
              </a:rPr>
              <a:t>https</a:t>
            </a:r>
            <a:r>
              <a:rPr lang="en-GB" sz="2000" dirty="0">
                <a:hlinkClick r:id="rId4"/>
              </a:rPr>
              <a:t>://</a:t>
            </a:r>
            <a:r>
              <a:rPr lang="en-GB" sz="2000" dirty="0" smtClean="0">
                <a:hlinkClick r:id="rId4"/>
              </a:rPr>
              <a:t>indico.egi.eu/indico/conferenceDisplay.py?confId=2125</a:t>
            </a:r>
            <a:r>
              <a:rPr lang="en-GB" sz="2000" dirty="0" smtClean="0"/>
              <a:t> </a:t>
            </a:r>
          </a:p>
          <a:p>
            <a:pPr lvl="1"/>
            <a:r>
              <a:rPr lang="en-GB" dirty="0" smtClean="0"/>
              <a:t>CMMST, EISCAT-3D, </a:t>
            </a:r>
            <a:r>
              <a:rPr lang="en-GB" dirty="0" err="1" smtClean="0"/>
              <a:t>LifeWatch</a:t>
            </a:r>
            <a:r>
              <a:rPr lang="en-GB" dirty="0" smtClean="0"/>
              <a:t>, Structural </a:t>
            </a:r>
            <a:r>
              <a:rPr lang="en-GB" dirty="0"/>
              <a:t>Biology and </a:t>
            </a:r>
            <a:r>
              <a:rPr lang="en-GB" dirty="0" smtClean="0"/>
              <a:t>INSTRUCT, EPOS, </a:t>
            </a:r>
            <a:r>
              <a:rPr lang="en-GB" dirty="0"/>
              <a:t>ELIXIR, </a:t>
            </a:r>
            <a:r>
              <a:rPr lang="en-GB" dirty="0" smtClean="0"/>
              <a:t>Regional </a:t>
            </a:r>
            <a:r>
              <a:rPr lang="en-GB" dirty="0"/>
              <a:t>atmospheric models and </a:t>
            </a:r>
            <a:r>
              <a:rPr lang="en-GB" dirty="0" smtClean="0"/>
              <a:t>observations</a:t>
            </a:r>
            <a:r>
              <a:rPr lang="en-GB" dirty="0"/>
              <a:t> </a:t>
            </a:r>
            <a:r>
              <a:rPr lang="en-GB" dirty="0" smtClean="0"/>
              <a:t>+ interest presentations from OSG, AP, Dutch </a:t>
            </a:r>
            <a:r>
              <a:rPr lang="en-GB" dirty="0" err="1" smtClean="0"/>
              <a:t>eSC</a:t>
            </a:r>
            <a:endParaRPr lang="en-GB" dirty="0"/>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14</a:t>
            </a:fld>
            <a:endParaRPr lang="en-US" dirty="0"/>
          </a:p>
        </p:txBody>
      </p:sp>
    </p:spTree>
    <p:extLst>
      <p:ext uri="{BB962C8B-B14F-4D97-AF65-F5344CB8AC3E}">
        <p14:creationId xmlns:p14="http://schemas.microsoft.com/office/powerpoint/2010/main" val="667107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Timeline</a:t>
            </a:r>
            <a:endParaRPr lang="en-GB" dirty="0"/>
          </a:p>
        </p:txBody>
      </p:sp>
      <p:sp>
        <p:nvSpPr>
          <p:cNvPr id="3" name="Content Placeholder 2"/>
          <p:cNvSpPr>
            <a:spLocks noGrp="1"/>
          </p:cNvSpPr>
          <p:nvPr>
            <p:ph idx="1"/>
          </p:nvPr>
        </p:nvSpPr>
        <p:spPr>
          <a:xfrm>
            <a:off x="539552" y="1279301"/>
            <a:ext cx="6696744" cy="4741987"/>
          </a:xfrm>
        </p:spPr>
        <p:txBody>
          <a:bodyPr/>
          <a:lstStyle/>
          <a:p>
            <a:r>
              <a:rPr lang="en-GB" sz="2800" dirty="0" smtClean="0"/>
              <a:t>4</a:t>
            </a:r>
            <a:r>
              <a:rPr lang="en-GB" sz="2800" baseline="30000" dirty="0" smtClean="0"/>
              <a:t>th</a:t>
            </a:r>
            <a:r>
              <a:rPr lang="en-GB" sz="2800" dirty="0" smtClean="0"/>
              <a:t> of July: </a:t>
            </a:r>
          </a:p>
          <a:p>
            <a:pPr lvl="1"/>
            <a:r>
              <a:rPr lang="en-GB" sz="2400" dirty="0" smtClean="0"/>
              <a:t>Deadline for submitting CC proposals</a:t>
            </a:r>
          </a:p>
          <a:p>
            <a:r>
              <a:rPr lang="en-GB" sz="2800" dirty="0" smtClean="0"/>
              <a:t>July:</a:t>
            </a:r>
          </a:p>
          <a:p>
            <a:pPr lvl="1"/>
            <a:r>
              <a:rPr lang="en-GB" sz="2400" dirty="0" smtClean="0"/>
              <a:t>Review by an EGI.eu committee</a:t>
            </a:r>
          </a:p>
          <a:p>
            <a:pPr lvl="1"/>
            <a:r>
              <a:rPr lang="en-GB" sz="2400" dirty="0" smtClean="0"/>
              <a:t>Selection of CCs and their projects</a:t>
            </a:r>
          </a:p>
          <a:p>
            <a:r>
              <a:rPr lang="en-GB" sz="2800" dirty="0" smtClean="0"/>
              <a:t>August:</a:t>
            </a:r>
          </a:p>
          <a:p>
            <a:pPr lvl="1"/>
            <a:r>
              <a:rPr lang="en-GB" sz="2400" dirty="0" smtClean="0"/>
              <a:t>Finalise the accepted CC proposals</a:t>
            </a:r>
          </a:p>
          <a:p>
            <a:pPr lvl="1"/>
            <a:r>
              <a:rPr lang="en-GB" sz="2400" dirty="0" smtClean="0"/>
              <a:t>Merge into the EGI-Engage proposal</a:t>
            </a:r>
          </a:p>
          <a:p>
            <a:r>
              <a:rPr lang="en-GB" sz="2800" dirty="0" smtClean="0"/>
              <a:t>2</a:t>
            </a:r>
            <a:r>
              <a:rPr lang="en-GB" sz="2800" baseline="30000" dirty="0" smtClean="0"/>
              <a:t>nd</a:t>
            </a:r>
            <a:r>
              <a:rPr lang="en-GB" sz="2800" dirty="0" smtClean="0"/>
              <a:t> of September:</a:t>
            </a:r>
          </a:p>
          <a:p>
            <a:pPr lvl="1"/>
            <a:r>
              <a:rPr lang="en-GB" sz="2400" dirty="0" smtClean="0"/>
              <a:t>EINFRA1 deadline</a:t>
            </a:r>
            <a:endParaRPr lang="en-GB" sz="2400" dirty="0" smtClean="0"/>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15</a:t>
            </a:fld>
            <a:endParaRPr lang="en-US" dirty="0"/>
          </a:p>
        </p:txBody>
      </p:sp>
    </p:spTree>
    <p:extLst>
      <p:ext uri="{BB962C8B-B14F-4D97-AF65-F5344CB8AC3E}">
        <p14:creationId xmlns:p14="http://schemas.microsoft.com/office/powerpoint/2010/main" val="1647238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New: ESFRIs prioritised</a:t>
            </a:r>
            <a:endParaRPr lang="en-GB" sz="3600" dirty="0"/>
          </a:p>
        </p:txBody>
      </p:sp>
      <p:sp>
        <p:nvSpPr>
          <p:cNvPr id="3" name="Content Placeholder 2"/>
          <p:cNvSpPr>
            <a:spLocks noGrp="1"/>
          </p:cNvSpPr>
          <p:nvPr>
            <p:ph idx="1"/>
          </p:nvPr>
        </p:nvSpPr>
        <p:spPr>
          <a:xfrm>
            <a:off x="323528" y="1279301"/>
            <a:ext cx="8568952" cy="4525963"/>
          </a:xfrm>
        </p:spPr>
        <p:txBody>
          <a:bodyPr/>
          <a:lstStyle/>
          <a:p>
            <a:pPr marL="0" indent="0">
              <a:buNone/>
            </a:pPr>
            <a:r>
              <a:rPr lang="en-GB" sz="2000" dirty="0" smtClean="0"/>
              <a:t>26</a:t>
            </a:r>
            <a:r>
              <a:rPr lang="en-GB" sz="2000" baseline="30000" dirty="0" smtClean="0"/>
              <a:t>th</a:t>
            </a:r>
            <a:r>
              <a:rPr lang="en-GB" sz="2000" dirty="0" smtClean="0"/>
              <a:t> May, 2014:</a:t>
            </a:r>
            <a:endParaRPr lang="en-GB" sz="2000" dirty="0"/>
          </a:p>
          <a:p>
            <a:pPr lvl="1"/>
            <a:r>
              <a:rPr lang="en-GB" sz="1800" dirty="0" smtClean="0">
                <a:hlinkClick r:id="rId2"/>
              </a:rPr>
              <a:t>http</a:t>
            </a:r>
            <a:r>
              <a:rPr lang="en-GB" sz="1800" dirty="0">
                <a:hlinkClick r:id="rId2"/>
              </a:rPr>
              <a:t>://ec.europa.eu/research/infrastructures/index_en.cfm?pg=esfri</a:t>
            </a:r>
            <a:endParaRPr lang="en-GB" sz="1800" dirty="0" smtClean="0"/>
          </a:p>
          <a:p>
            <a:pPr marL="457200" indent="-457200">
              <a:buFont typeface="+mj-lt"/>
              <a:buAutoNum type="arabicPeriod"/>
            </a:pPr>
            <a:endParaRPr lang="en-GB" sz="2000" dirty="0" smtClean="0"/>
          </a:p>
          <a:p>
            <a:pPr marL="457200" indent="-457200">
              <a:buFont typeface="+mj-lt"/>
              <a:buAutoNum type="arabicPeriod"/>
            </a:pPr>
            <a:r>
              <a:rPr lang="en-GB" sz="2000" dirty="0" smtClean="0"/>
              <a:t>Priorities </a:t>
            </a:r>
            <a:r>
              <a:rPr lang="en-GB" sz="2000" dirty="0"/>
              <a:t>&amp; ready for immediate action for member states:</a:t>
            </a:r>
          </a:p>
          <a:p>
            <a:pPr lvl="1"/>
            <a:r>
              <a:rPr lang="en-GB" sz="1800" dirty="0">
                <a:solidFill>
                  <a:schemeClr val="accent3">
                    <a:lumMod val="75000"/>
                  </a:schemeClr>
                </a:solidFill>
              </a:rPr>
              <a:t>EPOS</a:t>
            </a:r>
            <a:r>
              <a:rPr lang="en-GB" sz="1800" dirty="0"/>
              <a:t>, </a:t>
            </a:r>
            <a:r>
              <a:rPr lang="en-GB" sz="1800" dirty="0">
                <a:solidFill>
                  <a:schemeClr val="accent3">
                    <a:lumMod val="75000"/>
                  </a:schemeClr>
                </a:solidFill>
              </a:rPr>
              <a:t>ELIXIR</a:t>
            </a:r>
            <a:r>
              <a:rPr lang="en-GB" sz="1800" dirty="0"/>
              <a:t> and the European Spallation Source</a:t>
            </a:r>
          </a:p>
          <a:p>
            <a:pPr marL="457200" indent="-457200">
              <a:buFont typeface="+mj-lt"/>
              <a:buAutoNum type="arabicPeriod"/>
            </a:pPr>
            <a:r>
              <a:rPr lang="en-GB" sz="2000" dirty="0" smtClean="0"/>
              <a:t>Additional </a:t>
            </a:r>
            <a:r>
              <a:rPr lang="en-GB" sz="2000" dirty="0"/>
              <a:t>project recommended for support to member states:</a:t>
            </a:r>
          </a:p>
          <a:p>
            <a:pPr lvl="1"/>
            <a:r>
              <a:rPr lang="en-GB" sz="1800" dirty="0"/>
              <a:t>ECCSEL, </a:t>
            </a:r>
            <a:r>
              <a:rPr lang="en-GB" sz="1800" dirty="0">
                <a:solidFill>
                  <a:schemeClr val="accent3">
                    <a:lumMod val="75000"/>
                  </a:schemeClr>
                </a:solidFill>
              </a:rPr>
              <a:t>EISCAT-3D</a:t>
            </a:r>
            <a:r>
              <a:rPr lang="en-GB" sz="1800" dirty="0"/>
              <a:t>, EMSO, BBMRI, ELI, CTA, SKA, CLARIN and </a:t>
            </a:r>
            <a:r>
              <a:rPr lang="en-GB" sz="1800" dirty="0" smtClean="0"/>
              <a:t>DARIAH</a:t>
            </a:r>
          </a:p>
          <a:p>
            <a:pPr marL="457200" indent="-457200">
              <a:buFont typeface="+mj-lt"/>
              <a:buAutoNum type="arabicPeriod"/>
            </a:pPr>
            <a:r>
              <a:rPr lang="en-GB" sz="2000" dirty="0" smtClean="0"/>
              <a:t>Implemented </a:t>
            </a:r>
            <a:r>
              <a:rPr lang="en-GB" sz="2000" dirty="0"/>
              <a:t>projects that require additional support</a:t>
            </a:r>
          </a:p>
          <a:p>
            <a:pPr lvl="1"/>
            <a:r>
              <a:rPr lang="en-GB" sz="1800" dirty="0"/>
              <a:t>CESSDA, SHARE and the European Social </a:t>
            </a:r>
            <a:r>
              <a:rPr lang="en-GB" sz="1800" dirty="0" smtClean="0"/>
              <a:t>Survey</a:t>
            </a:r>
          </a:p>
          <a:p>
            <a:pPr marL="457200" indent="-457200">
              <a:buFont typeface="+mj-lt"/>
              <a:buAutoNum type="arabicPeriod"/>
            </a:pPr>
            <a:r>
              <a:rPr lang="en-GB" sz="2000" dirty="0"/>
              <a:t>P</a:t>
            </a:r>
            <a:r>
              <a:rPr lang="en-GB" sz="2000" dirty="0" smtClean="0"/>
              <a:t>otential </a:t>
            </a:r>
            <a:r>
              <a:rPr lang="en-GB" sz="2000" dirty="0"/>
              <a:t>for distributed RIs that can be linked together to deliver integrated services for greater scientific impact:</a:t>
            </a:r>
          </a:p>
          <a:p>
            <a:pPr lvl="1"/>
            <a:r>
              <a:rPr lang="en-GB" sz="1800" dirty="0" smtClean="0"/>
              <a:t>in </a:t>
            </a:r>
            <a:r>
              <a:rPr lang="en-GB" sz="1800" dirty="0"/>
              <a:t>biomedical research: INFRAFRONTIER, EATRIS and ECRIN - 2 </a:t>
            </a:r>
            <a:endParaRPr lang="en-GB" sz="1800" dirty="0" smtClean="0"/>
          </a:p>
          <a:p>
            <a:pPr lvl="1"/>
            <a:r>
              <a:rPr lang="en-GB" sz="1800" dirty="0" smtClean="0"/>
              <a:t>in </a:t>
            </a:r>
            <a:r>
              <a:rPr lang="en-GB" sz="1800" dirty="0"/>
              <a:t>environmental research EURO-ARGO, IAGOS, ICOS and </a:t>
            </a:r>
            <a:r>
              <a:rPr lang="en-GB" sz="1800" dirty="0" smtClean="0">
                <a:solidFill>
                  <a:schemeClr val="accent3">
                    <a:lumMod val="75000"/>
                  </a:schemeClr>
                </a:solidFill>
              </a:rPr>
              <a:t>LIFEWATCH</a:t>
            </a:r>
            <a:endParaRPr lang="en-GB" sz="1800"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16</a:t>
            </a:fld>
            <a:endParaRPr lang="en-US" dirty="0"/>
          </a:p>
        </p:txBody>
      </p:sp>
      <p:sp>
        <p:nvSpPr>
          <p:cNvPr id="5" name="Rectangle 4"/>
          <p:cNvSpPr/>
          <p:nvPr/>
        </p:nvSpPr>
        <p:spPr>
          <a:xfrm rot="20114341">
            <a:off x="882609" y="3640791"/>
            <a:ext cx="6676828" cy="954107"/>
          </a:xfrm>
          <a:prstGeom prst="rect">
            <a:avLst/>
          </a:prstGeom>
          <a:solidFill>
            <a:schemeClr val="bg1"/>
          </a:solidFill>
          <a:ln>
            <a:solidFill>
              <a:srgbClr val="FF0000"/>
            </a:solidFill>
          </a:ln>
        </p:spPr>
        <p:txBody>
          <a:bodyPr wrap="none">
            <a:spAutoFit/>
          </a:bodyPr>
          <a:lstStyle/>
          <a:p>
            <a:pPr algn="ctr"/>
            <a:r>
              <a:rPr lang="en-GB" sz="2800" b="1" dirty="0" smtClean="0">
                <a:solidFill>
                  <a:srgbClr val="FF0000"/>
                </a:solidFill>
              </a:rPr>
              <a:t>These priorities should be considered</a:t>
            </a:r>
            <a:br>
              <a:rPr lang="en-GB" sz="2800" b="1" dirty="0" smtClean="0">
                <a:solidFill>
                  <a:srgbClr val="FF0000"/>
                </a:solidFill>
              </a:rPr>
            </a:br>
            <a:r>
              <a:rPr lang="en-GB" sz="2800" b="1" dirty="0" smtClean="0">
                <a:solidFill>
                  <a:srgbClr val="FF0000"/>
                </a:solidFill>
              </a:rPr>
              <a:t>by EGI when engaging with ESFRIs</a:t>
            </a:r>
            <a:endParaRPr lang="en-GB" sz="2800" b="1" dirty="0">
              <a:solidFill>
                <a:srgbClr val="FF0000"/>
              </a:solidFill>
            </a:endParaRPr>
          </a:p>
        </p:txBody>
      </p:sp>
    </p:spTree>
    <p:extLst>
      <p:ext uri="{BB962C8B-B14F-4D97-AF65-F5344CB8AC3E}">
        <p14:creationId xmlns:p14="http://schemas.microsoft.com/office/powerpoint/2010/main" val="287389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sz="8000" b="1" dirty="0" smtClean="0"/>
              <a:t>Q &amp; A</a:t>
            </a:r>
            <a:endParaRPr lang="en-GB" sz="8000" b="1" dirty="0"/>
          </a:p>
        </p:txBody>
      </p:sp>
      <p:sp>
        <p:nvSpPr>
          <p:cNvPr id="6" name="Subtitle 5"/>
          <p:cNvSpPr>
            <a:spLocks noGrp="1"/>
          </p:cNvSpPr>
          <p:nvPr>
            <p:ph type="subTitle" idx="1"/>
          </p:nvPr>
        </p:nvSpPr>
        <p:spPr/>
        <p:txBody>
          <a:bodyPr/>
          <a:lstStyle/>
          <a:p>
            <a:endParaRPr lang="en-GB"/>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17</a:t>
            </a:fld>
            <a:endParaRPr lang="en-US" dirty="0"/>
          </a:p>
        </p:txBody>
      </p:sp>
    </p:spTree>
    <p:extLst>
      <p:ext uri="{BB962C8B-B14F-4D97-AF65-F5344CB8AC3E}">
        <p14:creationId xmlns:p14="http://schemas.microsoft.com/office/powerpoint/2010/main" val="4085166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goals and agenda</a:t>
            </a:r>
            <a:endParaRPr lang="en-GB" dirty="0"/>
          </a:p>
        </p:txBody>
      </p:sp>
      <p:sp>
        <p:nvSpPr>
          <p:cNvPr id="3" name="Content Placeholder 2"/>
          <p:cNvSpPr>
            <a:spLocks noGrp="1"/>
          </p:cNvSpPr>
          <p:nvPr>
            <p:ph idx="1"/>
          </p:nvPr>
        </p:nvSpPr>
        <p:spPr>
          <a:xfrm>
            <a:off x="323528" y="1196752"/>
            <a:ext cx="8712968" cy="4525963"/>
          </a:xfrm>
        </p:spPr>
        <p:txBody>
          <a:bodyPr/>
          <a:lstStyle/>
          <a:p>
            <a:r>
              <a:rPr lang="en-GB" sz="2800" dirty="0" smtClean="0"/>
              <a:t>Inform EGI networks about CC opportunity</a:t>
            </a:r>
          </a:p>
          <a:p>
            <a:r>
              <a:rPr lang="en-GB" sz="2800" dirty="0" smtClean="0"/>
              <a:t>Problem solving</a:t>
            </a:r>
          </a:p>
          <a:p>
            <a:r>
              <a:rPr lang="en-GB" sz="2800" dirty="0" smtClean="0"/>
              <a:t>Discuss potential CCs</a:t>
            </a:r>
          </a:p>
          <a:p>
            <a:endParaRPr lang="en-GB" sz="2800" dirty="0" smtClean="0"/>
          </a:p>
          <a:p>
            <a:r>
              <a:rPr lang="en-GB" sz="2800" dirty="0" smtClean="0"/>
              <a:t>Agenda:</a:t>
            </a:r>
            <a:endParaRPr lang="en-GB" sz="2800" dirty="0"/>
          </a:p>
          <a:p>
            <a:pPr lvl="1"/>
            <a:r>
              <a:rPr lang="en-GB" sz="2400" dirty="0" err="1" smtClean="0"/>
              <a:t>Gergely</a:t>
            </a:r>
            <a:r>
              <a:rPr lang="en-GB" sz="2400" dirty="0" smtClean="0"/>
              <a:t>: CC </a:t>
            </a:r>
            <a:r>
              <a:rPr lang="en-GB" sz="2400" dirty="0"/>
              <a:t>concept and </a:t>
            </a:r>
            <a:r>
              <a:rPr lang="en-GB" sz="2400" dirty="0" smtClean="0"/>
              <a:t>call for EGI-Engage</a:t>
            </a:r>
            <a:endParaRPr lang="en-GB" sz="2400" dirty="0"/>
          </a:p>
          <a:p>
            <a:pPr lvl="1"/>
            <a:r>
              <a:rPr lang="en-GB" sz="2400" dirty="0" smtClean="0"/>
              <a:t>Q&amp;A</a:t>
            </a:r>
            <a:endParaRPr lang="en-GB" sz="2400" dirty="0"/>
          </a:p>
          <a:p>
            <a:pPr lvl="1"/>
            <a:r>
              <a:rPr lang="en-GB" sz="2400" dirty="0" smtClean="0"/>
              <a:t>Voluntary </a:t>
            </a:r>
            <a:r>
              <a:rPr lang="en-GB" sz="2400" dirty="0"/>
              <a:t>CC </a:t>
            </a:r>
            <a:r>
              <a:rPr lang="en-GB" sz="2400" dirty="0" smtClean="0"/>
              <a:t>presentations</a:t>
            </a:r>
          </a:p>
          <a:p>
            <a:pPr lvl="2"/>
            <a:r>
              <a:rPr lang="en-GB" sz="2000" dirty="0"/>
              <a:t>Kostas/</a:t>
            </a:r>
            <a:r>
              <a:rPr lang="en-GB" sz="2000" dirty="0" err="1"/>
              <a:t>Eleni</a:t>
            </a:r>
            <a:r>
              <a:rPr lang="en-GB" sz="2000" dirty="0"/>
              <a:t> - Atmospheric Modelling CC (Amos-CC)</a:t>
            </a:r>
          </a:p>
          <a:p>
            <a:pPr lvl="2"/>
            <a:r>
              <a:rPr lang="en-GB" sz="2000" dirty="0" smtClean="0"/>
              <a:t>Ricardo - DIRAC </a:t>
            </a:r>
            <a:r>
              <a:rPr lang="en-GB" sz="2000" dirty="0"/>
              <a:t>technology oriented </a:t>
            </a:r>
            <a:r>
              <a:rPr lang="en-GB" sz="2000" dirty="0" smtClean="0"/>
              <a:t>CC</a:t>
            </a:r>
          </a:p>
          <a:p>
            <a:pPr lvl="2"/>
            <a:r>
              <a:rPr lang="en-GB" sz="2000" dirty="0" smtClean="0"/>
              <a:t>Franck – Life Science/ELIXIR</a:t>
            </a:r>
            <a:endParaRPr lang="en-GB" sz="2000" dirty="0"/>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2</a:t>
            </a:fld>
            <a:endParaRPr lang="en-US" dirty="0"/>
          </a:p>
        </p:txBody>
      </p:sp>
    </p:spTree>
    <p:extLst>
      <p:ext uri="{BB962C8B-B14F-4D97-AF65-F5344CB8AC3E}">
        <p14:creationId xmlns:p14="http://schemas.microsoft.com/office/powerpoint/2010/main" val="321892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https://documents.egi.eu/document/2187</a:t>
            </a:r>
            <a:endParaRPr lang="en-GB" sz="2800" dirty="0"/>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3</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729" y="1574857"/>
            <a:ext cx="2353047" cy="364563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1548081"/>
            <a:ext cx="2376264" cy="364791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9424" y="1548081"/>
            <a:ext cx="2562736" cy="364791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TextBox 4"/>
          <p:cNvSpPr txBox="1"/>
          <p:nvPr/>
        </p:nvSpPr>
        <p:spPr>
          <a:xfrm>
            <a:off x="1184175" y="5436513"/>
            <a:ext cx="867545" cy="584775"/>
          </a:xfrm>
          <a:prstGeom prst="rect">
            <a:avLst/>
          </a:prstGeom>
          <a:noFill/>
        </p:spPr>
        <p:txBody>
          <a:bodyPr wrap="none" rtlCol="0">
            <a:spAutoFit/>
          </a:bodyPr>
          <a:lstStyle/>
          <a:p>
            <a:r>
              <a:rPr lang="en-GB" sz="3200" b="1" dirty="0" smtClean="0"/>
              <a:t>call</a:t>
            </a:r>
            <a:endParaRPr lang="en-GB" sz="3200" b="1" dirty="0"/>
          </a:p>
        </p:txBody>
      </p:sp>
      <p:sp>
        <p:nvSpPr>
          <p:cNvPr id="9" name="TextBox 8"/>
          <p:cNvSpPr txBox="1"/>
          <p:nvPr/>
        </p:nvSpPr>
        <p:spPr>
          <a:xfrm>
            <a:off x="4269171" y="5436513"/>
            <a:ext cx="950901" cy="584775"/>
          </a:xfrm>
          <a:prstGeom prst="rect">
            <a:avLst/>
          </a:prstGeom>
          <a:noFill/>
        </p:spPr>
        <p:txBody>
          <a:bodyPr wrap="none" rtlCol="0">
            <a:spAutoFit/>
          </a:bodyPr>
          <a:lstStyle/>
          <a:p>
            <a:r>
              <a:rPr lang="en-GB" sz="3200" b="1" dirty="0" err="1" smtClean="0"/>
              <a:t>ToR</a:t>
            </a:r>
            <a:endParaRPr lang="en-GB" sz="3200" b="1" dirty="0"/>
          </a:p>
        </p:txBody>
      </p:sp>
      <p:sp>
        <p:nvSpPr>
          <p:cNvPr id="10" name="TextBox 9"/>
          <p:cNvSpPr txBox="1"/>
          <p:nvPr/>
        </p:nvSpPr>
        <p:spPr>
          <a:xfrm>
            <a:off x="6804248" y="5364505"/>
            <a:ext cx="1869423" cy="584775"/>
          </a:xfrm>
          <a:prstGeom prst="rect">
            <a:avLst/>
          </a:prstGeom>
          <a:noFill/>
        </p:spPr>
        <p:txBody>
          <a:bodyPr wrap="none" rtlCol="0">
            <a:spAutoFit/>
          </a:bodyPr>
          <a:lstStyle/>
          <a:p>
            <a:r>
              <a:rPr lang="en-GB" sz="3200" b="1" dirty="0" smtClean="0"/>
              <a:t>template</a:t>
            </a:r>
            <a:endParaRPr lang="en-GB" sz="3200" b="1" dirty="0"/>
          </a:p>
        </p:txBody>
      </p:sp>
    </p:spTree>
    <p:extLst>
      <p:ext uri="{BB962C8B-B14F-4D97-AF65-F5344CB8AC3E}">
        <p14:creationId xmlns:p14="http://schemas.microsoft.com/office/powerpoint/2010/main" val="1857431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EGI-Engage</a:t>
            </a:r>
            <a:endParaRPr lang="en-GB" dirty="0"/>
          </a:p>
        </p:txBody>
      </p:sp>
      <p:sp>
        <p:nvSpPr>
          <p:cNvPr id="3" name="Content Placeholder 2"/>
          <p:cNvSpPr>
            <a:spLocks noGrp="1"/>
          </p:cNvSpPr>
          <p:nvPr>
            <p:ph idx="1"/>
          </p:nvPr>
        </p:nvSpPr>
        <p:spPr>
          <a:xfrm>
            <a:off x="539552" y="1268760"/>
            <a:ext cx="8075612" cy="4525963"/>
          </a:xfrm>
        </p:spPr>
        <p:txBody>
          <a:bodyPr/>
          <a:lstStyle/>
          <a:p>
            <a:r>
              <a:rPr lang="en-GB" dirty="0"/>
              <a:t>Project proposal name: </a:t>
            </a:r>
            <a:r>
              <a:rPr lang="en-GB" dirty="0" smtClean="0"/>
              <a:t>EGI-Engage</a:t>
            </a:r>
          </a:p>
          <a:p>
            <a:r>
              <a:rPr lang="en-GB" dirty="0" smtClean="0"/>
              <a:t>Duration</a:t>
            </a:r>
            <a:r>
              <a:rPr lang="en-GB" dirty="0"/>
              <a:t>: </a:t>
            </a:r>
            <a:r>
              <a:rPr lang="en-GB" dirty="0" smtClean="0"/>
              <a:t>2.5 years (30 months)</a:t>
            </a:r>
            <a:endParaRPr lang="en-GB" dirty="0" smtClean="0"/>
          </a:p>
          <a:p>
            <a:r>
              <a:rPr lang="en-GB" dirty="0" smtClean="0"/>
              <a:t>Call</a:t>
            </a:r>
            <a:r>
              <a:rPr lang="en-GB" dirty="0"/>
              <a:t>: </a:t>
            </a:r>
            <a:endParaRPr lang="en-GB" dirty="0" smtClean="0"/>
          </a:p>
          <a:p>
            <a:pPr lvl="1"/>
            <a:r>
              <a:rPr lang="en-GB" dirty="0" smtClean="0"/>
              <a:t>WP </a:t>
            </a:r>
            <a:r>
              <a:rPr lang="en-GB" dirty="0" smtClean="0"/>
              <a:t>2014-2015, EINFRA-1 </a:t>
            </a:r>
            <a:r>
              <a:rPr lang="en-GB" dirty="0"/>
              <a:t>topic, activity 6 </a:t>
            </a:r>
            <a:endParaRPr lang="en-GB" dirty="0" smtClean="0"/>
          </a:p>
          <a:p>
            <a:r>
              <a:rPr lang="en-GB" dirty="0" smtClean="0"/>
              <a:t>Expected </a:t>
            </a:r>
            <a:r>
              <a:rPr lang="en-GB" dirty="0"/>
              <a:t>start: </a:t>
            </a:r>
            <a:r>
              <a:rPr lang="en-GB" dirty="0" smtClean="0"/>
              <a:t>1. </a:t>
            </a:r>
            <a:r>
              <a:rPr lang="en-GB" dirty="0"/>
              <a:t>January </a:t>
            </a:r>
            <a:r>
              <a:rPr lang="en-GB" dirty="0" smtClean="0"/>
              <a:t>2015.</a:t>
            </a:r>
            <a:endParaRPr lang="en-GB" dirty="0" smtClean="0"/>
          </a:p>
          <a:p>
            <a:r>
              <a:rPr lang="en-GB" dirty="0" smtClean="0"/>
              <a:t>Maximum </a:t>
            </a:r>
            <a:r>
              <a:rPr lang="en-GB" dirty="0" smtClean="0"/>
              <a:t>EC contribution: </a:t>
            </a:r>
            <a:r>
              <a:rPr lang="en-GB" dirty="0"/>
              <a:t>8 </a:t>
            </a:r>
            <a:r>
              <a:rPr lang="en-GB" dirty="0" err="1" smtClean="0"/>
              <a:t>m</a:t>
            </a:r>
            <a:r>
              <a:rPr lang="en-GB" dirty="0" err="1" smtClean="0"/>
              <a:t>Euro</a:t>
            </a:r>
            <a:endParaRPr lang="en-GB" dirty="0" smtClean="0"/>
          </a:p>
          <a:p>
            <a:pPr lvl="1"/>
            <a:r>
              <a:rPr lang="en-GB" dirty="0" smtClean="0"/>
              <a:t>For Competence Centres: approx. 2mEuro</a:t>
            </a:r>
          </a:p>
          <a:p>
            <a:pPr lvl="1"/>
            <a:r>
              <a:rPr lang="en-GB" dirty="0" smtClean="0"/>
              <a:t>CCs selected with an open call</a:t>
            </a:r>
            <a:br>
              <a:rPr lang="en-GB" dirty="0" smtClean="0"/>
            </a:br>
            <a:r>
              <a:rPr lang="en-GB" sz="2400" dirty="0" smtClean="0"/>
              <a:t>(DCC – the network of CCs selected for Engage)</a:t>
            </a:r>
            <a:endParaRPr lang="en-GB" sz="2400" dirty="0" smtClean="0"/>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4</a:t>
            </a:fld>
            <a:endParaRPr lang="en-US" dirty="0"/>
          </a:p>
        </p:txBody>
      </p:sp>
    </p:spTree>
    <p:extLst>
      <p:ext uri="{BB962C8B-B14F-4D97-AF65-F5344CB8AC3E}">
        <p14:creationId xmlns:p14="http://schemas.microsoft.com/office/powerpoint/2010/main" val="3341181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EINFRA1, action (6)</a:t>
            </a:r>
            <a:endParaRPr lang="en-GB" dirty="0"/>
          </a:p>
        </p:txBody>
      </p:sp>
      <p:sp>
        <p:nvSpPr>
          <p:cNvPr id="3" name="Content Placeholder 2"/>
          <p:cNvSpPr>
            <a:spLocks noGrp="1"/>
          </p:cNvSpPr>
          <p:nvPr>
            <p:ph idx="1"/>
          </p:nvPr>
        </p:nvSpPr>
        <p:spPr>
          <a:xfrm>
            <a:off x="467544" y="1351309"/>
            <a:ext cx="8075612" cy="4525963"/>
          </a:xfrm>
        </p:spPr>
        <p:txBody>
          <a:bodyPr/>
          <a:lstStyle/>
          <a:p>
            <a:pPr marL="0" indent="0">
              <a:buNone/>
            </a:pPr>
            <a:r>
              <a:rPr lang="en-GB" sz="2800" i="1" dirty="0" smtClean="0"/>
              <a:t>“Support </a:t>
            </a:r>
            <a:r>
              <a:rPr lang="en-GB" sz="2800" i="1" dirty="0"/>
              <a:t>to the evolution of EGI (European Grid Infrastructure) towards a flexible compute/data infrastructure capable of federating and enabling the sharing of resources of any kind (public or private, grid or cloud, etc.) in order to offer computing and storage services to the whole European scientific community. The proposal will address operations for supplying services (</a:t>
            </a:r>
            <a:r>
              <a:rPr lang="en-GB" sz="2800" i="1" dirty="0" err="1"/>
              <a:t>IaaS</a:t>
            </a:r>
            <a:r>
              <a:rPr lang="en-GB" sz="2800" i="1" dirty="0"/>
              <a:t>, </a:t>
            </a:r>
            <a:r>
              <a:rPr lang="en-GB" sz="2800" i="1" dirty="0" err="1"/>
              <a:t>PaaS</a:t>
            </a:r>
            <a:r>
              <a:rPr lang="en-GB" sz="2800" i="1" dirty="0"/>
              <a:t>, SaaS) at European level, </a:t>
            </a:r>
            <a:r>
              <a:rPr lang="en-GB" sz="2800" b="1" i="1" dirty="0">
                <a:solidFill>
                  <a:srgbClr val="FF0000"/>
                </a:solidFill>
              </a:rPr>
              <a:t>engagement of and tailoring of services to new user communities </a:t>
            </a:r>
            <a:r>
              <a:rPr lang="en-GB" sz="2800" i="1" dirty="0"/>
              <a:t>and dissemination activities</a:t>
            </a:r>
            <a:r>
              <a:rPr lang="en-GB" sz="2800" i="1" dirty="0" smtClean="0"/>
              <a:t>.“</a:t>
            </a:r>
            <a:endParaRPr lang="en-GB" sz="2800" i="1" dirty="0"/>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5</a:t>
            </a:fld>
            <a:endParaRPr lang="en-US" dirty="0"/>
          </a:p>
        </p:txBody>
      </p:sp>
    </p:spTree>
    <p:extLst>
      <p:ext uri="{BB962C8B-B14F-4D97-AF65-F5344CB8AC3E}">
        <p14:creationId xmlns:p14="http://schemas.microsoft.com/office/powerpoint/2010/main" val="3347219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Competence Centres - goals</a:t>
            </a:r>
            <a:endParaRPr lang="en-GB" sz="4000" dirty="0"/>
          </a:p>
        </p:txBody>
      </p:sp>
      <p:sp>
        <p:nvSpPr>
          <p:cNvPr id="3" name="Content Placeholder 2"/>
          <p:cNvSpPr>
            <a:spLocks noGrp="1"/>
          </p:cNvSpPr>
          <p:nvPr>
            <p:ph idx="1"/>
          </p:nvPr>
        </p:nvSpPr>
        <p:spPr>
          <a:xfrm>
            <a:off x="467544" y="1268760"/>
            <a:ext cx="8640960" cy="4525963"/>
          </a:xfrm>
        </p:spPr>
        <p:txBody>
          <a:bodyPr/>
          <a:lstStyle/>
          <a:p>
            <a:r>
              <a:rPr lang="en-GB" sz="2000" dirty="0" smtClean="0"/>
              <a:t>Ensure continued support to existing and prospective user communities</a:t>
            </a:r>
          </a:p>
          <a:p>
            <a:pPr lvl="1"/>
            <a:r>
              <a:rPr lang="en-GB" sz="1800" dirty="0" smtClean="0"/>
              <a:t>FET flagships and large-scale science-driven initiatives</a:t>
            </a:r>
          </a:p>
          <a:p>
            <a:pPr lvl="1"/>
            <a:r>
              <a:rPr lang="en-GB" sz="1800" dirty="0" smtClean="0"/>
              <a:t>RIs, such as from the ESFRI roadmap and their ERICs</a:t>
            </a:r>
          </a:p>
          <a:p>
            <a:pPr lvl="1"/>
            <a:r>
              <a:rPr lang="en-GB" sz="1800" dirty="0" smtClean="0"/>
              <a:t>International DCI user communities</a:t>
            </a:r>
          </a:p>
          <a:p>
            <a:pPr lvl="1"/>
            <a:r>
              <a:rPr lang="en-GB" sz="1800" dirty="0" smtClean="0"/>
              <a:t>Industrial user communities (with European footprint)</a:t>
            </a:r>
          </a:p>
          <a:p>
            <a:pPr lvl="1"/>
            <a:r>
              <a:rPr lang="en-GB" sz="1800" dirty="0" smtClean="0"/>
              <a:t>Long-tail of science </a:t>
            </a:r>
            <a:r>
              <a:rPr lang="en-GB" sz="1800" dirty="0" smtClean="0">
                <a:sym typeface="Wingdings" panose="05000000000000000000" pitchFamily="2" charset="2"/>
              </a:rPr>
              <a:t> No! (They will be reached by NGI teams)</a:t>
            </a:r>
            <a:endParaRPr lang="en-GB" sz="1800" dirty="0" smtClean="0"/>
          </a:p>
          <a:p>
            <a:r>
              <a:rPr lang="en-GB" sz="2000" dirty="0" smtClean="0"/>
              <a:t>Meet new user requirements by</a:t>
            </a:r>
          </a:p>
          <a:p>
            <a:pPr lvl="1"/>
            <a:r>
              <a:rPr lang="en-GB" sz="1800" dirty="0" smtClean="0"/>
              <a:t>Supporting technical development of EGI platforms </a:t>
            </a:r>
            <a:br>
              <a:rPr lang="en-GB" sz="1800" dirty="0" smtClean="0"/>
            </a:br>
            <a:r>
              <a:rPr lang="en-GB" sz="1800" dirty="0" smtClean="0"/>
              <a:t>(core and/or cloud and/or HTC)</a:t>
            </a:r>
          </a:p>
          <a:p>
            <a:pPr lvl="1"/>
            <a:r>
              <a:rPr lang="en-GB" sz="1800" dirty="0"/>
              <a:t>testing</a:t>
            </a:r>
            <a:r>
              <a:rPr lang="en-GB" sz="1800" dirty="0" smtClean="0"/>
              <a:t>, integrating and adopting new ICT technologies</a:t>
            </a:r>
          </a:p>
          <a:p>
            <a:r>
              <a:rPr lang="en-GB" sz="2000" dirty="0" smtClean="0"/>
              <a:t>Facilitate the adoption of EGI services by </a:t>
            </a:r>
          </a:p>
          <a:p>
            <a:pPr lvl="1"/>
            <a:r>
              <a:rPr lang="en-GB" sz="1800" dirty="0" smtClean="0"/>
              <a:t>Integration of Virtual Research Environments</a:t>
            </a:r>
          </a:p>
          <a:p>
            <a:pPr lvl="1"/>
            <a:r>
              <a:rPr lang="en-GB" sz="1800" dirty="0" smtClean="0"/>
              <a:t>Training and specialised support</a:t>
            </a:r>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6</a:t>
            </a:fld>
            <a:endParaRPr lang="en-US" dirty="0"/>
          </a:p>
        </p:txBody>
      </p:sp>
      <p:sp>
        <p:nvSpPr>
          <p:cNvPr id="5" name="Rectangle 4"/>
          <p:cNvSpPr/>
          <p:nvPr/>
        </p:nvSpPr>
        <p:spPr>
          <a:xfrm rot="20170622">
            <a:off x="633562" y="3417951"/>
            <a:ext cx="7914346" cy="523220"/>
          </a:xfrm>
          <a:prstGeom prst="rect">
            <a:avLst/>
          </a:prstGeom>
          <a:solidFill>
            <a:schemeClr val="bg1"/>
          </a:solidFill>
          <a:ln>
            <a:solidFill>
              <a:srgbClr val="FF0000"/>
            </a:solidFill>
          </a:ln>
        </p:spPr>
        <p:txBody>
          <a:bodyPr wrap="none">
            <a:spAutoFit/>
          </a:bodyPr>
          <a:lstStyle/>
          <a:p>
            <a:r>
              <a:rPr lang="en-GB" sz="2800" b="1" dirty="0" smtClean="0">
                <a:solidFill>
                  <a:srgbClr val="FF0000"/>
                </a:solidFill>
              </a:rPr>
              <a:t>Close </a:t>
            </a:r>
            <a:r>
              <a:rPr lang="en-GB" sz="2800" b="1" dirty="0">
                <a:solidFill>
                  <a:srgbClr val="FF0000"/>
                </a:solidFill>
              </a:rPr>
              <a:t>links to the </a:t>
            </a:r>
            <a:r>
              <a:rPr lang="en-GB" sz="2800" b="1" dirty="0" smtClean="0">
                <a:solidFill>
                  <a:srgbClr val="FF0000"/>
                </a:solidFill>
              </a:rPr>
              <a:t>users, work </a:t>
            </a:r>
            <a:r>
              <a:rPr lang="en-GB" sz="2800" b="1" dirty="0">
                <a:solidFill>
                  <a:srgbClr val="FF0000"/>
                </a:solidFill>
              </a:rPr>
              <a:t>with the </a:t>
            </a:r>
            <a:r>
              <a:rPr lang="en-GB" sz="2800" b="1" dirty="0" smtClean="0">
                <a:solidFill>
                  <a:srgbClr val="FF0000"/>
                </a:solidFill>
              </a:rPr>
              <a:t>users.</a:t>
            </a:r>
            <a:endParaRPr lang="en-GB" sz="2800" b="1" dirty="0">
              <a:solidFill>
                <a:srgbClr val="FF0000"/>
              </a:solidFill>
            </a:endParaRPr>
          </a:p>
        </p:txBody>
      </p:sp>
    </p:spTree>
    <p:extLst>
      <p:ext uri="{BB962C8B-B14F-4D97-AF65-F5344CB8AC3E}">
        <p14:creationId xmlns:p14="http://schemas.microsoft.com/office/powerpoint/2010/main" val="66752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Activities of a CC</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sz="2400" dirty="0" smtClean="0"/>
              <a:t>Capture and define ICT requirements of research communities, and address them by using and/or extending EGI technologies (</a:t>
            </a:r>
            <a:r>
              <a:rPr lang="en-GB" sz="2400" dirty="0">
                <a:solidFill>
                  <a:srgbClr val="FF0000"/>
                </a:solidFill>
              </a:rPr>
              <a:t>mandatory</a:t>
            </a:r>
            <a:r>
              <a:rPr lang="en-GB" sz="2400" dirty="0" smtClean="0"/>
              <a:t>)</a:t>
            </a:r>
            <a:endParaRPr lang="en-GB" sz="2000" dirty="0" smtClean="0"/>
          </a:p>
          <a:p>
            <a:pPr marL="457200" indent="-457200">
              <a:buFont typeface="+mj-lt"/>
              <a:buAutoNum type="arabicPeriod"/>
            </a:pPr>
            <a:r>
              <a:rPr lang="en-GB" sz="2400" dirty="0" smtClean="0"/>
              <a:t>Test new technical solutions in </a:t>
            </a:r>
            <a:r>
              <a:rPr lang="en-GB" sz="2400" dirty="0" err="1" smtClean="0"/>
              <a:t>testbeds</a:t>
            </a:r>
            <a:r>
              <a:rPr lang="en-GB" sz="2400" dirty="0" smtClean="0"/>
              <a:t> (</a:t>
            </a:r>
            <a:r>
              <a:rPr lang="en-GB" sz="2400" dirty="0" smtClean="0">
                <a:solidFill>
                  <a:srgbClr val="FF0000"/>
                </a:solidFill>
              </a:rPr>
              <a:t>mandatory</a:t>
            </a:r>
            <a:r>
              <a:rPr lang="en-GB" sz="2400" dirty="0" smtClean="0"/>
              <a:t>)</a:t>
            </a:r>
          </a:p>
          <a:p>
            <a:pPr marL="457200" indent="-457200">
              <a:buFont typeface="+mj-lt"/>
              <a:buAutoNum type="arabicPeriod"/>
            </a:pPr>
            <a:r>
              <a:rPr lang="en-GB" sz="2400" dirty="0"/>
              <a:t>Test new technical solutions in </a:t>
            </a:r>
            <a:r>
              <a:rPr lang="en-GB" sz="2400" dirty="0" smtClean="0"/>
              <a:t>pre-production</a:t>
            </a:r>
            <a:br>
              <a:rPr lang="en-GB" sz="2400" dirty="0" smtClean="0"/>
            </a:br>
            <a:r>
              <a:rPr lang="en-GB" sz="2400" dirty="0" smtClean="0"/>
              <a:t>(</a:t>
            </a:r>
            <a:r>
              <a:rPr lang="en-GB" sz="2400" dirty="0" smtClean="0">
                <a:solidFill>
                  <a:schemeClr val="accent3">
                    <a:lumMod val="75000"/>
                  </a:schemeClr>
                </a:solidFill>
              </a:rPr>
              <a:t>if applicable</a:t>
            </a:r>
            <a:r>
              <a:rPr lang="en-GB" sz="2400" dirty="0" smtClean="0"/>
              <a:t>)</a:t>
            </a:r>
          </a:p>
          <a:p>
            <a:pPr marL="457200" indent="-457200">
              <a:buFont typeface="+mj-lt"/>
              <a:buAutoNum type="arabicPeriod"/>
            </a:pPr>
            <a:r>
              <a:rPr lang="en-GB" sz="2400" dirty="0" smtClean="0"/>
              <a:t>Define production requirements such as service levels, reporting, SLAs, etc. (</a:t>
            </a:r>
            <a:r>
              <a:rPr lang="en-GB" sz="2400" dirty="0" smtClean="0">
                <a:solidFill>
                  <a:schemeClr val="accent3">
                    <a:lumMod val="75000"/>
                  </a:schemeClr>
                </a:solidFill>
              </a:rPr>
              <a:t>if applicable</a:t>
            </a:r>
            <a:r>
              <a:rPr lang="en-GB" sz="2400" dirty="0" smtClean="0"/>
              <a:t>)</a:t>
            </a:r>
          </a:p>
          <a:p>
            <a:pPr marL="457200" indent="-457200">
              <a:buFont typeface="+mj-lt"/>
              <a:buAutoNum type="arabicPeriod"/>
            </a:pPr>
            <a:r>
              <a:rPr lang="en-GB" sz="2400" dirty="0" smtClean="0"/>
              <a:t>Provide support and training (</a:t>
            </a:r>
            <a:r>
              <a:rPr lang="en-GB" sz="2400" dirty="0" smtClean="0">
                <a:solidFill>
                  <a:srgbClr val="FF0000"/>
                </a:solidFill>
              </a:rPr>
              <a:t>mandatory</a:t>
            </a:r>
            <a:r>
              <a:rPr lang="en-GB" sz="2400" dirty="0" smtClean="0"/>
              <a:t>)</a:t>
            </a:r>
          </a:p>
          <a:p>
            <a:pPr marL="457200" indent="-457200">
              <a:buFont typeface="+mj-lt"/>
              <a:buAutoNum type="arabicPeriod"/>
            </a:pPr>
            <a:endParaRPr lang="en-GB" sz="2400" dirty="0"/>
          </a:p>
          <a:p>
            <a:pPr marL="0" indent="0">
              <a:buNone/>
            </a:pPr>
            <a:endParaRPr lang="en-GB" sz="2400" dirty="0" smtClean="0"/>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7</a:t>
            </a:fld>
            <a:endParaRPr lang="en-US" dirty="0"/>
          </a:p>
        </p:txBody>
      </p:sp>
      <p:sp>
        <p:nvSpPr>
          <p:cNvPr id="5" name="Rectangle 4"/>
          <p:cNvSpPr/>
          <p:nvPr/>
        </p:nvSpPr>
        <p:spPr>
          <a:xfrm>
            <a:off x="47392" y="5283205"/>
            <a:ext cx="9055684" cy="954107"/>
          </a:xfrm>
          <a:prstGeom prst="rect">
            <a:avLst/>
          </a:prstGeom>
        </p:spPr>
        <p:txBody>
          <a:bodyPr wrap="none">
            <a:spAutoFit/>
          </a:bodyPr>
          <a:lstStyle/>
          <a:p>
            <a:pPr algn="ctr"/>
            <a:r>
              <a:rPr lang="en-GB" sz="2800" b="1" dirty="0" smtClean="0">
                <a:solidFill>
                  <a:srgbClr val="FF0000"/>
                </a:solidFill>
              </a:rPr>
              <a:t>Production operation and sustainability of services:</a:t>
            </a:r>
            <a:br>
              <a:rPr lang="en-GB" sz="2800" b="1" dirty="0" smtClean="0">
                <a:solidFill>
                  <a:srgbClr val="FF0000"/>
                </a:solidFill>
              </a:rPr>
            </a:br>
            <a:r>
              <a:rPr lang="en-GB" sz="2800" b="1" dirty="0" smtClean="0">
                <a:solidFill>
                  <a:srgbClr val="FF0000"/>
                </a:solidFill>
              </a:rPr>
              <a:t>outside of the CC</a:t>
            </a:r>
            <a:endParaRPr lang="en-GB" sz="2800" b="1" dirty="0">
              <a:solidFill>
                <a:srgbClr val="FF0000"/>
              </a:solidFill>
            </a:endParaRPr>
          </a:p>
        </p:txBody>
      </p:sp>
    </p:spTree>
    <p:extLst>
      <p:ext uri="{BB962C8B-B14F-4D97-AF65-F5344CB8AC3E}">
        <p14:creationId xmlns:p14="http://schemas.microsoft.com/office/powerpoint/2010/main" val="201394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CC</a:t>
            </a:r>
            <a:endParaRPr lang="en-GB" dirty="0"/>
          </a:p>
        </p:txBody>
      </p:sp>
      <p:sp>
        <p:nvSpPr>
          <p:cNvPr id="3" name="Content Placeholder 2"/>
          <p:cNvSpPr>
            <a:spLocks noGrp="1"/>
          </p:cNvSpPr>
          <p:nvPr>
            <p:ph idx="1"/>
          </p:nvPr>
        </p:nvSpPr>
        <p:spPr/>
        <p:txBody>
          <a:bodyPr/>
          <a:lstStyle/>
          <a:p>
            <a:r>
              <a:rPr lang="en-GB" dirty="0" smtClean="0"/>
              <a:t>Science-oriented CC:</a:t>
            </a:r>
          </a:p>
          <a:p>
            <a:pPr lvl="1"/>
            <a:r>
              <a:rPr lang="en-GB" dirty="0" smtClean="0"/>
              <a:t>Works with one specific scientific discipline</a:t>
            </a:r>
          </a:p>
          <a:p>
            <a:pPr lvl="1"/>
            <a:r>
              <a:rPr lang="en-GB" dirty="0" smtClean="0"/>
              <a:t>Develops, provides custom services for bridging EGI and the community</a:t>
            </a:r>
          </a:p>
          <a:p>
            <a:r>
              <a:rPr lang="en-GB" dirty="0"/>
              <a:t>Technology-oriented CC: </a:t>
            </a:r>
          </a:p>
          <a:p>
            <a:pPr lvl="1"/>
            <a:r>
              <a:rPr lang="en-GB" dirty="0"/>
              <a:t>Works with multiple user communities from different scientific domains</a:t>
            </a:r>
          </a:p>
          <a:p>
            <a:pPr lvl="1"/>
            <a:r>
              <a:rPr lang="en-GB" dirty="0"/>
              <a:t>Develops solutions that are applicable to all</a:t>
            </a:r>
          </a:p>
          <a:p>
            <a:pPr lvl="1"/>
            <a:endParaRPr lang="en-GB" dirty="0"/>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8</a:t>
            </a:fld>
            <a:endParaRPr lang="en-US" dirty="0"/>
          </a:p>
        </p:txBody>
      </p:sp>
    </p:spTree>
    <p:extLst>
      <p:ext uri="{BB962C8B-B14F-4D97-AF65-F5344CB8AC3E}">
        <p14:creationId xmlns:p14="http://schemas.microsoft.com/office/powerpoint/2010/main" val="563105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CC </a:t>
            </a:r>
            <a:r>
              <a:rPr lang="en-GB" dirty="0" err="1" smtClean="0"/>
              <a:t>workplans</a:t>
            </a:r>
            <a:endParaRPr lang="en-GB" dirty="0"/>
          </a:p>
        </p:txBody>
      </p:sp>
      <p:sp>
        <p:nvSpPr>
          <p:cNvPr id="3" name="Content Placeholder 2"/>
          <p:cNvSpPr>
            <a:spLocks noGrp="1"/>
          </p:cNvSpPr>
          <p:nvPr>
            <p:ph idx="1"/>
          </p:nvPr>
        </p:nvSpPr>
        <p:spPr>
          <a:xfrm>
            <a:off x="539552" y="1495325"/>
            <a:ext cx="8856984" cy="4525963"/>
          </a:xfrm>
        </p:spPr>
        <p:txBody>
          <a:bodyPr/>
          <a:lstStyle/>
          <a:p>
            <a:r>
              <a:rPr lang="en-GB" sz="2400" dirty="0" smtClean="0"/>
              <a:t>Must consists of projects</a:t>
            </a:r>
          </a:p>
          <a:p>
            <a:pPr lvl="1"/>
            <a:r>
              <a:rPr lang="en-GB" sz="2000" dirty="0" smtClean="0"/>
              <a:t>3-12 month project (pathfinder</a:t>
            </a:r>
            <a:r>
              <a:rPr lang="en-GB" sz="2000" dirty="0"/>
              <a:t>)</a:t>
            </a:r>
            <a:endParaRPr lang="en-GB" sz="2000" dirty="0" smtClean="0"/>
          </a:p>
          <a:p>
            <a:pPr lvl="1"/>
            <a:r>
              <a:rPr lang="en-GB" sz="2000" dirty="0" smtClean="0"/>
              <a:t>13-24 month project (lighthouse)</a:t>
            </a:r>
          </a:p>
          <a:p>
            <a:pPr marL="457200" lvl="1" indent="0">
              <a:buNone/>
            </a:pPr>
            <a:r>
              <a:rPr lang="en-GB" sz="2000" dirty="0" smtClean="0"/>
              <a:t>(Note: the CC itself can run for 30month!)</a:t>
            </a:r>
          </a:p>
          <a:p>
            <a:r>
              <a:rPr lang="en-GB" sz="2400" dirty="0" smtClean="0"/>
              <a:t>Review of the CC, review of the projects</a:t>
            </a:r>
          </a:p>
          <a:p>
            <a:r>
              <a:rPr lang="en-GB" sz="2400" dirty="0" smtClean="0"/>
              <a:t>Size</a:t>
            </a:r>
          </a:p>
          <a:p>
            <a:pPr lvl="1"/>
            <a:r>
              <a:rPr lang="en-GB" sz="2000" dirty="0" smtClean="0"/>
              <a:t>Funding per project: </a:t>
            </a:r>
          </a:p>
          <a:p>
            <a:pPr lvl="2"/>
            <a:r>
              <a:rPr lang="en-GB" sz="1800" dirty="0" smtClean="0"/>
              <a:t>60kE for pathfinder; 120kE for lighthouse</a:t>
            </a:r>
          </a:p>
          <a:p>
            <a:pPr lvl="2"/>
            <a:r>
              <a:rPr lang="en-GB" sz="1800" dirty="0" smtClean="0"/>
              <a:t>+20% of projects total for training and support</a:t>
            </a:r>
          </a:p>
          <a:p>
            <a:pPr lvl="1"/>
            <a:r>
              <a:rPr lang="en-GB" sz="2000" dirty="0" smtClean="0">
                <a:solidFill>
                  <a:srgbClr val="FF0000"/>
                </a:solidFill>
              </a:rPr>
              <a:t>At </a:t>
            </a:r>
            <a:r>
              <a:rPr lang="en-GB" sz="2000" dirty="0">
                <a:solidFill>
                  <a:srgbClr val="FF0000"/>
                </a:solidFill>
              </a:rPr>
              <a:t>least </a:t>
            </a:r>
            <a:r>
              <a:rPr lang="en-GB" sz="2000" dirty="0"/>
              <a:t>2 pathfinder OR 1 lighthouse per CC</a:t>
            </a:r>
          </a:p>
          <a:p>
            <a:pPr lvl="1"/>
            <a:r>
              <a:rPr lang="en-GB" sz="2000" dirty="0" smtClean="0"/>
              <a:t>In-kind contributions are also expected from ‘associated partners’</a:t>
            </a:r>
            <a:br>
              <a:rPr lang="en-GB" sz="2000" dirty="0" smtClean="0"/>
            </a:br>
            <a:r>
              <a:rPr lang="en-GB" sz="2000" dirty="0" smtClean="0"/>
              <a:t>(e.g. </a:t>
            </a:r>
            <a:r>
              <a:rPr lang="en-GB" sz="2000" dirty="0" err="1" smtClean="0"/>
              <a:t>testbed</a:t>
            </a:r>
            <a:r>
              <a:rPr lang="en-GB" sz="2000" dirty="0" smtClean="0"/>
              <a:t> providers)</a:t>
            </a:r>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9</a:t>
            </a:fld>
            <a:endParaRPr lang="en-US" dirty="0"/>
          </a:p>
        </p:txBody>
      </p:sp>
      <p:sp>
        <p:nvSpPr>
          <p:cNvPr id="5" name="Rectangle 4"/>
          <p:cNvSpPr/>
          <p:nvPr/>
        </p:nvSpPr>
        <p:spPr>
          <a:xfrm rot="20278057">
            <a:off x="445623" y="3182154"/>
            <a:ext cx="8496944" cy="769441"/>
          </a:xfrm>
          <a:prstGeom prst="rect">
            <a:avLst/>
          </a:prstGeom>
          <a:solidFill>
            <a:schemeClr val="bg1"/>
          </a:solidFill>
          <a:ln>
            <a:solidFill>
              <a:srgbClr val="FF0000"/>
            </a:solidFill>
          </a:ln>
        </p:spPr>
        <p:txBody>
          <a:bodyPr wrap="square">
            <a:spAutoFit/>
          </a:bodyPr>
          <a:lstStyle/>
          <a:p>
            <a:pPr algn="ctr"/>
            <a:r>
              <a:rPr lang="en-GB" sz="2400" b="1" dirty="0" smtClean="0">
                <a:solidFill>
                  <a:srgbClr val="FF0000"/>
                </a:solidFill>
              </a:rPr>
              <a:t>60kE/year: same size as mini-projects in EGI-</a:t>
            </a:r>
            <a:r>
              <a:rPr lang="en-GB" sz="2400" b="1" dirty="0" err="1" smtClean="0">
                <a:solidFill>
                  <a:srgbClr val="FF0000"/>
                </a:solidFill>
              </a:rPr>
              <a:t>InSPIRE</a:t>
            </a:r>
            <a:r>
              <a:rPr lang="en-GB" sz="2400" b="1" dirty="0" smtClean="0">
                <a:solidFill>
                  <a:srgbClr val="FF0000"/>
                </a:solidFill>
              </a:rPr>
              <a:t>:</a:t>
            </a:r>
          </a:p>
          <a:p>
            <a:pPr algn="ctr"/>
            <a:r>
              <a:rPr lang="en-GB" sz="2000" b="1" dirty="0">
                <a:solidFill>
                  <a:srgbClr val="FF0000"/>
                </a:solidFill>
              </a:rPr>
              <a:t>https://wiki.egi.eu/wiki/Overview_of_Funded_Virtual_Team_projects</a:t>
            </a:r>
            <a:endParaRPr lang="en-GB" sz="2000" b="1" dirty="0">
              <a:solidFill>
                <a:srgbClr val="FF0000"/>
              </a:solidFill>
            </a:endParaRPr>
          </a:p>
        </p:txBody>
      </p:sp>
    </p:spTree>
    <p:extLst>
      <p:ext uri="{BB962C8B-B14F-4D97-AF65-F5344CB8AC3E}">
        <p14:creationId xmlns:p14="http://schemas.microsoft.com/office/powerpoint/2010/main" val="336525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Template>
  <TotalTime>648</TotalTime>
  <Words>976</Words>
  <Application>Microsoft Office PowerPoint</Application>
  <PresentationFormat>On-screen Show (4:3)</PresentationFormat>
  <Paragraphs>155</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EGI-InSPIRE-Slide-Template_v4</vt:lpstr>
      <vt:lpstr>EGI-Engage Competence Centres</vt:lpstr>
      <vt:lpstr>Our goals and agenda</vt:lpstr>
      <vt:lpstr>https://documents.egi.eu/document/2187</vt:lpstr>
      <vt:lpstr>EGI-Engage</vt:lpstr>
      <vt:lpstr>EINFRA1, action (6)</vt:lpstr>
      <vt:lpstr>Competence Centres - goals</vt:lpstr>
      <vt:lpstr>Activities of a CC</vt:lpstr>
      <vt:lpstr>Types of CC</vt:lpstr>
      <vt:lpstr>CC workplans</vt:lpstr>
      <vt:lpstr>Rules of participation</vt:lpstr>
      <vt:lpstr>Review of CCs</vt:lpstr>
      <vt:lpstr>Preparation of CC proposals</vt:lpstr>
      <vt:lpstr>Available for CCs</vt:lpstr>
      <vt:lpstr>Known interests</vt:lpstr>
      <vt:lpstr>Timeline</vt:lpstr>
      <vt:lpstr>New: ESFRIs prioritised</vt:lpstr>
      <vt:lpstr>Q &amp;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EGI Future Plans</dc:title>
  <dc:creator>Tiziana Ferrari</dc:creator>
  <cp:lastModifiedBy>Gergely Sipos</cp:lastModifiedBy>
  <cp:revision>129</cp:revision>
  <dcterms:created xsi:type="dcterms:W3CDTF">2014-04-09T08:19:22Z</dcterms:created>
  <dcterms:modified xsi:type="dcterms:W3CDTF">2014-06-11T11:56:23Z</dcterms:modified>
</cp:coreProperties>
</file>