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gif" ContentType="image/gif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9EB-AA71-6343-AA97-75F0E1107278}" type="datetimeFigureOut">
              <a:rPr lang="en-US" smtClean="0"/>
              <a:pPr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C430-17DF-5144-8190-A32A3482689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704" y="427616"/>
            <a:ext cx="1308100" cy="1447800"/>
          </a:xfrm>
          <a:prstGeom prst="rect">
            <a:avLst/>
          </a:prstGeom>
        </p:spPr>
      </p:pic>
      <p:pic>
        <p:nvPicPr>
          <p:cNvPr id="8" name="Picture 7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2200" y="427616"/>
            <a:ext cx="1476000" cy="147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48"/>
            <a:ext cx="8229600" cy="1143000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948"/>
            <a:ext cx="8229600" cy="5195402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9EB-AA71-6343-AA97-75F0E1107278}" type="datetimeFigureOut">
              <a:rPr lang="en-US" smtClean="0"/>
              <a:pPr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C430-17DF-5144-8190-A32A3482689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650526" cy="720000"/>
          </a:xfrm>
          <a:prstGeom prst="rect">
            <a:avLst/>
          </a:prstGeom>
        </p:spPr>
      </p:pic>
      <p:pic>
        <p:nvPicPr>
          <p:cNvPr id="8" name="Picture 7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800" y="274638"/>
            <a:ext cx="72000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9EB-AA71-6343-AA97-75F0E1107278}" type="datetimeFigureOut">
              <a:rPr lang="en-US" smtClean="0"/>
              <a:pPr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C430-17DF-5144-8190-A32A3482689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704" y="427616"/>
            <a:ext cx="1308100" cy="1447800"/>
          </a:xfrm>
          <a:prstGeom prst="rect">
            <a:avLst/>
          </a:prstGeom>
        </p:spPr>
      </p:pic>
      <p:pic>
        <p:nvPicPr>
          <p:cNvPr id="8" name="Picture 7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2200" y="427616"/>
            <a:ext cx="1476000" cy="147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48"/>
            <a:ext cx="8229600" cy="1143000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60948"/>
            <a:ext cx="4038600" cy="51954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0948"/>
            <a:ext cx="4038600" cy="51954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9EB-AA71-6343-AA97-75F0E1107278}" type="datetimeFigureOut">
              <a:rPr lang="en-US" smtClean="0"/>
              <a:pPr/>
              <a:t>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C430-17DF-5144-8190-A32A3482689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650526" cy="720000"/>
          </a:xfrm>
          <a:prstGeom prst="rect">
            <a:avLst/>
          </a:prstGeom>
        </p:spPr>
      </p:pic>
      <p:pic>
        <p:nvPicPr>
          <p:cNvPr id="9" name="Picture 8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800" y="274638"/>
            <a:ext cx="72000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994"/>
            <a:ext cx="4040188" cy="45013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52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4994"/>
            <a:ext cx="4041775" cy="45013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9EB-AA71-6343-AA97-75F0E1107278}" type="datetimeFigureOut">
              <a:rPr lang="en-US" smtClean="0"/>
              <a:pPr/>
              <a:t>6/11/14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C430-17DF-5144-8190-A32A3482689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650526" cy="720000"/>
          </a:xfrm>
          <a:prstGeom prst="rect">
            <a:avLst/>
          </a:prstGeom>
        </p:spPr>
      </p:pic>
      <p:pic>
        <p:nvPicPr>
          <p:cNvPr id="11" name="Picture 10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800" y="274638"/>
            <a:ext cx="72000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9EB-AA71-6343-AA97-75F0E1107278}" type="datetimeFigureOut">
              <a:rPr lang="en-US" smtClean="0"/>
              <a:pPr/>
              <a:t>6/11/14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C430-17DF-5144-8190-A32A3482689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650526" cy="720000"/>
          </a:xfrm>
          <a:prstGeom prst="rect">
            <a:avLst/>
          </a:prstGeom>
        </p:spPr>
      </p:pic>
      <p:pic>
        <p:nvPicPr>
          <p:cNvPr id="7" name="Picture 6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800" y="274638"/>
            <a:ext cx="72000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9EB-AA71-6343-AA97-75F0E1107278}" type="datetimeFigureOut">
              <a:rPr lang="en-US" smtClean="0"/>
              <a:pPr/>
              <a:t>6/11/14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C430-17DF-5144-8190-A32A348268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4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7438"/>
            <a:ext cx="8229600" cy="5208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F99EB-AA71-6343-AA97-75F0E1107278}" type="datetimeFigureOut">
              <a:rPr lang="en-US" smtClean="0"/>
              <a:pPr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2C430-17DF-5144-8190-A32A348268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Transversal Technology Oriented CC Proposal and more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R. Graciani</a:t>
            </a:r>
          </a:p>
          <a:p>
            <a:endParaRPr lang="en-US" dirty="0" smtClean="0"/>
          </a:p>
          <a:p>
            <a:r>
              <a:rPr lang="en-US" dirty="0" smtClean="0"/>
              <a:t>EGI-Engage CC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Competence </a:t>
            </a:r>
            <a:r>
              <a:rPr lang="en-US" dirty="0" err="1" smtClean="0"/>
              <a:t>Centres</a:t>
            </a:r>
            <a:r>
              <a:rPr lang="en-US" dirty="0" smtClean="0"/>
              <a:t> will provide support to international research collaborations and Research Infrastructures including - but not limited to - those of the ESFRI, the European Strategy Forum on Research Infrastructures.</a:t>
            </a:r>
          </a:p>
          <a:p>
            <a:r>
              <a:rPr lang="en-US" dirty="0" smtClean="0"/>
              <a:t>Participation to Competence </a:t>
            </a:r>
            <a:r>
              <a:rPr lang="en-US" dirty="0" err="1" smtClean="0"/>
              <a:t>Centres</a:t>
            </a:r>
            <a:r>
              <a:rPr lang="en-US" dirty="0" smtClean="0"/>
              <a:t> is open to research communities, technology providers and service providers.</a:t>
            </a:r>
          </a:p>
          <a:p>
            <a:r>
              <a:rPr lang="en-US" dirty="0" smtClean="0"/>
              <a:t>DIRAC + </a:t>
            </a:r>
            <a:r>
              <a:rPr lang="en-US" dirty="0" err="1" smtClean="0"/>
              <a:t>EGI.eu</a:t>
            </a:r>
            <a:r>
              <a:rPr lang="en-US" dirty="0" smtClean="0"/>
              <a:t> + </a:t>
            </a:r>
            <a:r>
              <a:rPr lang="en-US" dirty="0" err="1" smtClean="0"/>
              <a:t>NGIs</a:t>
            </a:r>
            <a:r>
              <a:rPr lang="en-US" dirty="0" smtClean="0"/>
              <a:t> have started a collaboration with the aim to:</a:t>
            </a:r>
          </a:p>
          <a:p>
            <a:pPr lvl="1"/>
            <a:r>
              <a:rPr lang="en-US" b="1" dirty="0" smtClean="0"/>
              <a:t>Connect </a:t>
            </a:r>
            <a:r>
              <a:rPr lang="en-US" dirty="0" smtClean="0"/>
              <a:t>researches to the </a:t>
            </a:r>
            <a:r>
              <a:rPr lang="en-US" dirty="0" err="1" smtClean="0"/>
              <a:t>e</a:t>
            </a:r>
            <a:r>
              <a:rPr lang="en-US" dirty="0" smtClean="0"/>
              <a:t>-Infrastructure providing a single entry point</a:t>
            </a:r>
          </a:p>
          <a:p>
            <a:pPr>
              <a:buNone/>
            </a:pPr>
            <a:r>
              <a:rPr lang="en-US" dirty="0" smtClean="0"/>
              <a:t>	by:</a:t>
            </a:r>
          </a:p>
          <a:p>
            <a:pPr lvl="1"/>
            <a:r>
              <a:rPr lang="en-US" dirty="0" smtClean="0"/>
              <a:t>Deploy a service connecting to existing computing and storage resources on grid, cloud, </a:t>
            </a:r>
            <a:r>
              <a:rPr lang="en-US" dirty="0" err="1" smtClean="0"/>
              <a:t>hpc</a:t>
            </a:r>
            <a:r>
              <a:rPr lang="en-US" dirty="0" smtClean="0"/>
              <a:t>, desktop,..</a:t>
            </a:r>
          </a:p>
          <a:p>
            <a:pPr lvl="1"/>
            <a:r>
              <a:rPr lang="en-US" dirty="0" smtClean="0"/>
              <a:t>Support users and communities, helping them to break the gap</a:t>
            </a:r>
          </a:p>
          <a:p>
            <a:pPr lvl="1"/>
            <a:r>
              <a:rPr lang="en-US" dirty="0" smtClean="0"/>
              <a:t>Help them to help themselves, spreading the impact.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Define a Transversal Technology Oriented CC, requesting funds to participate on Community (identified by EGI and </a:t>
            </a:r>
            <a:r>
              <a:rPr lang="en-US" dirty="0" err="1" smtClean="0"/>
              <a:t>NGIs</a:t>
            </a:r>
            <a:r>
              <a:rPr lang="en-US" dirty="0" smtClean="0"/>
              <a:t>) events and organize dedicated 1-2 day Workshops to understand needs, requirements, missing functionality.</a:t>
            </a:r>
          </a:p>
          <a:p>
            <a:r>
              <a:rPr lang="en-US" dirty="0" smtClean="0"/>
              <a:t>A number of Community driven mini-projects to address well-identified use cases (being discussed), in close collaboration with “local” experts:</a:t>
            </a:r>
          </a:p>
          <a:p>
            <a:pPr lvl="1"/>
            <a:r>
              <a:rPr lang="en-US" dirty="0" smtClean="0"/>
              <a:t>Academic Medical Center (biomedical applications):</a:t>
            </a:r>
          </a:p>
          <a:p>
            <a:pPr lvl="2"/>
            <a:r>
              <a:rPr lang="en-US" dirty="0" smtClean="0"/>
              <a:t>Silvia D. </a:t>
            </a:r>
            <a:r>
              <a:rPr lang="en-US" dirty="0" err="1" smtClean="0"/>
              <a:t>Olabarriaga</a:t>
            </a:r>
            <a:endParaRPr lang="en-US" dirty="0" smtClean="0"/>
          </a:p>
          <a:p>
            <a:pPr lvl="2"/>
            <a:r>
              <a:rPr lang="en-US" dirty="0" smtClean="0"/>
              <a:t>Integration of Workflow engines with DIRAC 4 EGI.</a:t>
            </a:r>
          </a:p>
          <a:p>
            <a:pPr lvl="1"/>
            <a:r>
              <a:rPr lang="en-US" dirty="0" smtClean="0"/>
              <a:t>INRA (Molecular Taxonomy):</a:t>
            </a:r>
          </a:p>
          <a:p>
            <a:pPr lvl="2"/>
            <a:r>
              <a:rPr lang="en-US" dirty="0" smtClean="0"/>
              <a:t>Alain Franc</a:t>
            </a:r>
          </a:p>
          <a:p>
            <a:pPr lvl="2"/>
            <a:r>
              <a:rPr lang="en-US" dirty="0" smtClean="0"/>
              <a:t>Integration of Galaxy Portals with DIRAC 4 EGI.</a:t>
            </a:r>
          </a:p>
          <a:p>
            <a:pPr lvl="1"/>
            <a:r>
              <a:rPr lang="en-US" dirty="0" smtClean="0"/>
              <a:t>INSTRUCT (Structural Biology):</a:t>
            </a:r>
          </a:p>
          <a:p>
            <a:pPr lvl="2"/>
            <a:r>
              <a:rPr lang="en-US" dirty="0" err="1" smtClean="0"/>
              <a:t>Alexandre</a:t>
            </a:r>
            <a:r>
              <a:rPr lang="en-US" dirty="0" smtClean="0"/>
              <a:t> </a:t>
            </a:r>
            <a:r>
              <a:rPr lang="en-US" dirty="0" err="1" smtClean="0"/>
              <a:t>Bonvin</a:t>
            </a:r>
            <a:endParaRPr lang="en-US" dirty="0" smtClean="0"/>
          </a:p>
          <a:p>
            <a:pPr lvl="2"/>
            <a:r>
              <a:rPr lang="en-US" dirty="0" smtClean="0"/>
              <a:t>Integration of different portals including also non-EU resources/</a:t>
            </a:r>
            <a:r>
              <a:rPr lang="en-US" dirty="0" smtClean="0"/>
              <a:t>users</a:t>
            </a:r>
          </a:p>
          <a:p>
            <a:pPr lvl="1"/>
            <a:r>
              <a:rPr lang="en-US" dirty="0" smtClean="0"/>
              <a:t>ASGC (Disaster Mitigation):</a:t>
            </a:r>
          </a:p>
          <a:p>
            <a:pPr lvl="2"/>
            <a:r>
              <a:rPr lang="en-US" dirty="0" smtClean="0"/>
              <a:t>Eric Yen</a:t>
            </a:r>
          </a:p>
          <a:p>
            <a:pPr lvl="2"/>
            <a:r>
              <a:rPr lang="en-US" dirty="0" smtClean="0"/>
              <a:t>TBD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Mini-projects will request funding for technical work between community experts and</a:t>
            </a:r>
            <a:r>
              <a:rPr lang="en-US" dirty="0" smtClean="0"/>
              <a:t> TO </a:t>
            </a:r>
            <a:r>
              <a:rPr lang="en-US" dirty="0" smtClean="0"/>
              <a:t>CC experts and:</a:t>
            </a:r>
          </a:p>
          <a:p>
            <a:pPr lvl="1"/>
            <a:r>
              <a:rPr lang="en-US" dirty="0" smtClean="0"/>
              <a:t>will have a clear scientific goal, </a:t>
            </a:r>
          </a:p>
          <a:p>
            <a:pPr lvl="1"/>
            <a:r>
              <a:rPr lang="en-US" dirty="0" smtClean="0"/>
              <a:t>will aim at increasing the use base, and the efficiency in the usage of resources</a:t>
            </a:r>
          </a:p>
          <a:p>
            <a:pPr lvl="1"/>
            <a:r>
              <a:rPr lang="en-US" dirty="0" smtClean="0"/>
              <a:t>will require a certain amount of technical work</a:t>
            </a:r>
          </a:p>
          <a:p>
            <a:pPr lvl="1"/>
            <a:r>
              <a:rPr lang="en-US" dirty="0" smtClean="0"/>
              <a:t>must be supported by leaders in the field and</a:t>
            </a:r>
            <a:r>
              <a:rPr lang="en-US" dirty="0" smtClean="0"/>
              <a:t> </a:t>
            </a:r>
            <a:r>
              <a:rPr lang="en-US" dirty="0" smtClean="0"/>
              <a:t>by </a:t>
            </a:r>
            <a:r>
              <a:rPr lang="en-US" dirty="0" err="1" smtClean="0"/>
              <a:t>NGIs</a:t>
            </a:r>
            <a:endParaRPr lang="en-US" dirty="0" smtClean="0"/>
          </a:p>
          <a:p>
            <a:r>
              <a:rPr lang="en-US" dirty="0" smtClean="0"/>
              <a:t>Both activities complement:</a:t>
            </a:r>
          </a:p>
          <a:p>
            <a:pPr lvl="1"/>
            <a:r>
              <a:rPr lang="en-US" dirty="0" smtClean="0"/>
              <a:t>TO CC will help to define</a:t>
            </a:r>
            <a:r>
              <a:rPr lang="en-US" dirty="0" smtClean="0"/>
              <a:t> new mini</a:t>
            </a:r>
            <a:r>
              <a:rPr lang="en-US" dirty="0" smtClean="0"/>
              <a:t>-projects in collaboration with SO CC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this proposal fit the objectives of EGI-Engage in respect to CCs</a:t>
            </a:r>
            <a:r>
              <a:rPr lang="en-US" dirty="0" smtClean="0"/>
              <a:t>?</a:t>
            </a:r>
            <a:endParaRPr lang="en-US" smtClean="0"/>
          </a:p>
          <a:p>
            <a:endParaRPr lang="en-US" smtClean="0"/>
          </a:p>
          <a:p>
            <a:r>
              <a:rPr lang="en-US" dirty="0" smtClean="0"/>
              <a:t>Is anyone else interested in joining?</a:t>
            </a:r>
          </a:p>
          <a:p>
            <a:endParaRPr lang="en-US" dirty="0" smtClean="0"/>
          </a:p>
          <a:p>
            <a:r>
              <a:rPr lang="en-US" dirty="0" smtClean="0"/>
              <a:t>We should set a calendar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RAC-EGI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DIRAC-EGI_Template.potx</Template>
  <TotalTime>92</TotalTime>
  <Words>384</Words>
  <Application>Microsoft Macintosh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DIRAC-EGI_Template</vt:lpstr>
      <vt:lpstr>Transversal Technology Oriented CC Proposal and more</vt:lpstr>
      <vt:lpstr>Background</vt:lpstr>
      <vt:lpstr>Proposal (I)</vt:lpstr>
      <vt:lpstr>Proposal (II)</vt:lpstr>
      <vt:lpstr>Questions?</vt:lpstr>
    </vt:vector>
  </TitlesOfParts>
  <Company>Universidad de Barcelona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Transversal Technology Oriented CC Proposal and more</dc:title>
  <dc:creator>Ricardo Graciani Diaz</dc:creator>
  <cp:lastModifiedBy>Ricardo Graciani Diaz</cp:lastModifiedBy>
  <cp:revision>3</cp:revision>
  <dcterms:created xsi:type="dcterms:W3CDTF">2014-06-11T11:12:47Z</dcterms:created>
  <dcterms:modified xsi:type="dcterms:W3CDTF">2014-06-11T11:22:43Z</dcterms:modified>
</cp:coreProperties>
</file>