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0"/>
  </p:notesMasterIdLst>
  <p:sldIdLst>
    <p:sldId id="256" r:id="rId2"/>
    <p:sldId id="257" r:id="rId3"/>
    <p:sldId id="258" r:id="rId4"/>
    <p:sldId id="260" r:id="rId5"/>
    <p:sldId id="264" r:id="rId6"/>
    <p:sldId id="259" r:id="rId7"/>
    <p:sldId id="263" r:id="rId8"/>
    <p:sldId id="262" r:id="rId9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-2064" y="-80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F2E769A-BE0D-804B-9F7B-2339C4B2DD90}" type="datetimeFigureOut">
              <a:rPr lang="en-US"/>
              <a:pPr>
                <a:defRPr/>
              </a:pPr>
              <a:t>6/16/14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2BE2815-5A20-F84D-BB61-DC8A3B5A70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6669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29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buFontTx/>
              <a:buChar char="-"/>
            </a:pPr>
            <a:endParaRPr lang="en-US"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40E3FFC-7927-034E-9043-C57ABA362E4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71525"/>
            <a:ext cx="1447800" cy="388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4659313"/>
            <a:ext cx="9144000" cy="484187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sz="1800">
              <a:latin typeface="Calibri" charset="0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6438" y="4227513"/>
            <a:ext cx="78105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4156075"/>
            <a:ext cx="1447800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8" name="Rectangle 17"/>
          <p:cNvSpPr>
            <a:spLocks noChangeArrowheads="1"/>
          </p:cNvSpPr>
          <p:nvPr userDrawn="1"/>
        </p:nvSpPr>
        <p:spPr bwMode="auto">
          <a:xfrm>
            <a:off x="7696200" y="4864100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charset="0"/>
              </a:rPr>
              <a:t>www.egi.eu</a:t>
            </a:r>
          </a:p>
        </p:txBody>
      </p:sp>
      <p:sp>
        <p:nvSpPr>
          <p:cNvPr id="9" name="Rectangle 18"/>
          <p:cNvSpPr>
            <a:spLocks noChangeArrowheads="1"/>
          </p:cNvSpPr>
          <p:nvPr userDrawn="1"/>
        </p:nvSpPr>
        <p:spPr bwMode="auto">
          <a:xfrm>
            <a:off x="15875" y="4867275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charset="0"/>
              </a:rPr>
              <a:t>EGI-InSPIRE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1597821"/>
            <a:ext cx="7200800" cy="1102519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2914650"/>
            <a:ext cx="5832648" cy="10072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34925" y="4659313"/>
            <a:ext cx="2133600" cy="274637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6/16/14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4659313"/>
            <a:ext cx="2133600" cy="274637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CB04C5D-9A77-454E-A949-4BA0262001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09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059582"/>
            <a:ext cx="8075612" cy="3394472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D98EE-4B8F-4949-A464-52243C87088F}" type="datetimeFigureOut">
              <a:rPr lang="en-US"/>
              <a:pPr>
                <a:defRPr/>
              </a:pPr>
              <a:t>6/16/14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94216-B135-3545-A80D-A73C80FC3B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677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BA997-F6EC-EC4B-B994-A8511BE4FA1A}" type="datetimeFigureOut">
              <a:rPr lang="en-US"/>
              <a:pPr>
                <a:defRPr/>
              </a:pPr>
              <a:t>6/16/14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0F1FC-F26F-F84C-A02E-495787DD74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581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 userDrawn="1"/>
        </p:nvGrpSpPr>
        <p:grpSpPr bwMode="auto">
          <a:xfrm>
            <a:off x="0" y="-20638"/>
            <a:ext cx="9144000" cy="792163"/>
            <a:chOff x="1547382" y="-956642"/>
            <a:chExt cx="8966967" cy="792088"/>
          </a:xfrm>
        </p:grpSpPr>
        <p:sp>
          <p:nvSpPr>
            <p:cNvPr id="1036" name="Rectangle 29"/>
            <p:cNvSpPr>
              <a:spLocks noChangeArrowheads="1"/>
            </p:cNvSpPr>
            <p:nvPr userDrawn="1"/>
          </p:nvSpPr>
          <p:spPr bwMode="auto">
            <a:xfrm>
              <a:off x="1547382" y="-956642"/>
              <a:ext cx="8966967" cy="792088"/>
            </a:xfrm>
            <a:prstGeom prst="rect">
              <a:avLst/>
            </a:prstGeom>
            <a:solidFill>
              <a:srgbClr val="0067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36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800">
                <a:latin typeface="Calibri" charset="0"/>
              </a:endParaRPr>
            </a:p>
          </p:txBody>
        </p:sp>
        <p:sp>
          <p:nvSpPr>
            <p:cNvPr id="1037" name="Rectangle 28"/>
            <p:cNvSpPr>
              <a:spLocks noChangeArrowheads="1"/>
            </p:cNvSpPr>
            <p:nvPr userDrawn="1"/>
          </p:nvSpPr>
          <p:spPr bwMode="auto">
            <a:xfrm>
              <a:off x="1547664" y="-956642"/>
              <a:ext cx="1944217" cy="720080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Calibri" charset="0"/>
              </a:endParaRPr>
            </a:p>
          </p:txBody>
        </p:sp>
        <p:sp>
          <p:nvSpPr>
            <p:cNvPr id="1038" name="Freeform 27"/>
            <p:cNvSpPr>
              <a:spLocks noChangeArrowheads="1"/>
            </p:cNvSpPr>
            <p:nvPr userDrawn="1"/>
          </p:nvSpPr>
          <p:spPr bwMode="auto">
            <a:xfrm>
              <a:off x="2771800" y="-956642"/>
              <a:ext cx="1323452" cy="720080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039" name="Picture 26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47664" y="-956642"/>
              <a:ext cx="1224136" cy="720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</p:grpSp>
      <p:sp>
        <p:nvSpPr>
          <p:cNvPr id="1027" name="Text Box 2"/>
          <p:cNvSpPr txBox="1">
            <a:spLocks noChangeArrowheads="1"/>
          </p:cNvSpPr>
          <p:nvPr/>
        </p:nvSpPr>
        <p:spPr bwMode="auto">
          <a:xfrm>
            <a:off x="0" y="4659313"/>
            <a:ext cx="9144000" cy="50482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sz="1800">
              <a:latin typeface="Calibri" charset="0"/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87313"/>
            <a:ext cx="684053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200150"/>
            <a:ext cx="8075612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465931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D95668C9-16DF-4C4E-BAAA-3AA88B0B5C87}" type="datetimeFigureOut">
              <a:rPr lang="en-US"/>
              <a:pPr>
                <a:defRPr/>
              </a:pPr>
              <a:t>6/16/14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465931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54C1057E-61BD-964B-B4D8-A2174183AE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7667625" y="4875213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charset="0"/>
              </a:rPr>
              <a:t>www.egi.eu</a:t>
            </a:r>
          </a:p>
        </p:txBody>
      </p:sp>
      <p:sp>
        <p:nvSpPr>
          <p:cNvPr id="1034" name="Rectangle 18"/>
          <p:cNvSpPr>
            <a:spLocks noChangeArrowheads="1"/>
          </p:cNvSpPr>
          <p:nvPr/>
        </p:nvSpPr>
        <p:spPr bwMode="auto">
          <a:xfrm>
            <a:off x="53975" y="4875213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charset="0"/>
              </a:rPr>
              <a:t>EGI-InSPIRE RI-261323</a:t>
            </a:r>
          </a:p>
        </p:txBody>
      </p:sp>
      <p:sp>
        <p:nvSpPr>
          <p:cNvPr id="1035" name="TextBox 1"/>
          <p:cNvSpPr txBox="1">
            <a:spLocks noChangeArrowheads="1"/>
          </p:cNvSpPr>
          <p:nvPr userDrawn="1"/>
        </p:nvSpPr>
        <p:spPr bwMode="auto">
          <a:xfrm>
            <a:off x="363538" y="-769938"/>
            <a:ext cx="1857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GB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0" r:id="rId2"/>
    <p:sldLayoutId id="2147483661" r:id="rId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egi.eu/wiki/Software_Retirement_Calendar%23EMI_2" TargetMode="External"/><Relationship Id="rId4" Type="http://schemas.openxmlformats.org/officeDocument/2006/relationships/hyperlink" Target="https://operations-portal.egi.eu/broadcast/archive/id/1080" TargetMode="External"/><Relationship Id="rId5" Type="http://schemas.openxmlformats.org/officeDocument/2006/relationships/hyperlink" Target="https://wiki.egi.eu/wiki/ROD_MW_alarm_template%23EMI_2_retirement_campaign" TargetMode="External"/><Relationship Id="rId6" Type="http://schemas.openxmlformats.org/officeDocument/2006/relationships/hyperlink" Target="https://ggus.eu/?mode=ticket_info&amp;ticket_id=101888" TargetMode="External"/><Relationship Id="rId7" Type="http://schemas.openxmlformats.org/officeDocument/2006/relationships/hyperlink" Target="https://wiki.egi.eu/wiki/MW_Nagios_tests%23EMI-2_tests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indico.egi.eu/indico/materialDisplay.py?contribId=118&amp;sessionId=43&amp;materialId=slides&amp;confId=1994" TargetMode="External"/><Relationship Id="rId4" Type="http://schemas.openxmlformats.org/officeDocument/2006/relationships/hyperlink" Target="http://goc-accounting.grid-support.ac.uk/consumer/" TargetMode="External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iki.egi.eu/wiki/UsingCreamUMD3WithApelUMD2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bit.ly/UMD2_nodes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itle 1"/>
          <p:cNvSpPr>
            <a:spLocks noGrp="1"/>
          </p:cNvSpPr>
          <p:nvPr>
            <p:ph type="ctrTitle"/>
          </p:nvPr>
        </p:nvSpPr>
        <p:spPr>
          <a:xfrm>
            <a:off x="1619250" y="1598613"/>
            <a:ext cx="7200900" cy="1101725"/>
          </a:xfrm>
        </p:spPr>
        <p:txBody>
          <a:bodyPr/>
          <a:lstStyle/>
          <a:p>
            <a:r>
              <a:rPr lang="en-GB">
                <a:latin typeface="Arial" charset="0"/>
              </a:rPr>
              <a:t>UMD 2 Decommissioning</a:t>
            </a:r>
            <a:br>
              <a:rPr lang="en-GB">
                <a:latin typeface="Arial" charset="0"/>
              </a:rPr>
            </a:br>
            <a:r>
              <a:rPr lang="en-GB">
                <a:latin typeface="Arial" charset="0"/>
              </a:rPr>
              <a:t>Status</a:t>
            </a:r>
          </a:p>
        </p:txBody>
      </p:sp>
      <p:sp>
        <p:nvSpPr>
          <p:cNvPr id="3074" name="Subtitle 2"/>
          <p:cNvSpPr>
            <a:spLocks noGrp="1"/>
          </p:cNvSpPr>
          <p:nvPr>
            <p:ph type="subTitle" idx="1"/>
          </p:nvPr>
        </p:nvSpPr>
        <p:spPr>
          <a:xfrm>
            <a:off x="2268538" y="3581400"/>
            <a:ext cx="5832475" cy="1006475"/>
          </a:xfrm>
        </p:spPr>
        <p:txBody>
          <a:bodyPr/>
          <a:lstStyle/>
          <a:p>
            <a:r>
              <a:rPr lang="en-GB" sz="1800">
                <a:latin typeface="Arial" charset="0"/>
              </a:rPr>
              <a:t>Cristina Aiftimiei</a:t>
            </a:r>
          </a:p>
          <a:p>
            <a:r>
              <a:rPr lang="en-US" sz="1800">
                <a:latin typeface="Arial" charset="0"/>
              </a:rPr>
              <a:t>EGI</a:t>
            </a:r>
            <a:r>
              <a:rPr lang="en-GB" sz="1800">
                <a:latin typeface="Arial" charset="0"/>
              </a:rPr>
              <a:t>.eu</a:t>
            </a:r>
          </a:p>
        </p:txBody>
      </p:sp>
      <p:sp>
        <p:nvSpPr>
          <p:cNvPr id="3075" name="TextBox 3"/>
          <p:cNvSpPr txBox="1">
            <a:spLocks noChangeArrowheads="1"/>
          </p:cNvSpPr>
          <p:nvPr/>
        </p:nvSpPr>
        <p:spPr bwMode="auto">
          <a:xfrm>
            <a:off x="-431800" y="1760538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GB" sz="1800"/>
          </a:p>
        </p:txBody>
      </p:sp>
      <p:sp>
        <p:nvSpPr>
          <p:cNvPr id="3076" name="TextBox 4"/>
          <p:cNvSpPr txBox="1">
            <a:spLocks noChangeArrowheads="1"/>
          </p:cNvSpPr>
          <p:nvPr/>
        </p:nvSpPr>
        <p:spPr bwMode="auto">
          <a:xfrm>
            <a:off x="5854700" y="51308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sz="18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Overview</a:t>
            </a:r>
          </a:p>
        </p:txBody>
      </p:sp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611188" y="1058863"/>
            <a:ext cx="8075612" cy="3395662"/>
          </a:xfrm>
        </p:spPr>
        <p:txBody>
          <a:bodyPr/>
          <a:lstStyle/>
          <a:p>
            <a:r>
              <a:rPr lang="en-US">
                <a:latin typeface="Arial" charset="0"/>
              </a:rPr>
              <a:t>UMD 2:</a:t>
            </a:r>
          </a:p>
          <a:p>
            <a:pPr lvl="1"/>
            <a:r>
              <a:rPr lang="en-US">
                <a:latin typeface="Arial" charset="0"/>
              </a:rPr>
              <a:t>Decommissioning Calendar</a:t>
            </a:r>
          </a:p>
          <a:p>
            <a:pPr lvl="1"/>
            <a:r>
              <a:rPr lang="en-US">
                <a:latin typeface="Arial" charset="0"/>
              </a:rPr>
              <a:t>Status Update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</a:rPr>
              <a:t>Decommissioning Calendar</a:t>
            </a:r>
            <a:endParaRPr lang="en-US" dirty="0">
              <a:ea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058863"/>
            <a:ext cx="8075612" cy="3395662"/>
          </a:xfrm>
        </p:spPr>
        <p:txBody>
          <a:bodyPr>
            <a:normAutofit fontScale="40000" lnSpcReduction="20000"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b="1" dirty="0" smtClean="0">
                <a:ea typeface="+mn-ea"/>
              </a:rPr>
              <a:t>UMD 2 </a:t>
            </a:r>
            <a:r>
              <a:rPr lang="en-US" b="1" dirty="0">
                <a:ea typeface="+mn-ea"/>
              </a:rPr>
              <a:t>EOL– </a:t>
            </a:r>
            <a:r>
              <a:rPr lang="en-US" b="1" dirty="0">
                <a:solidFill>
                  <a:srgbClr val="FF0000"/>
                </a:solidFill>
                <a:ea typeface="+mn-ea"/>
              </a:rPr>
              <a:t>April </a:t>
            </a:r>
            <a:r>
              <a:rPr lang="en-US" b="1" dirty="0" smtClean="0">
                <a:solidFill>
                  <a:srgbClr val="FF0000"/>
                </a:solidFill>
                <a:ea typeface="+mn-ea"/>
              </a:rPr>
              <a:t>2014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</a:rPr>
              <a:t>Since Nov. 2013 </a:t>
            </a:r>
            <a:r>
              <a:rPr lang="en-US" dirty="0">
                <a:ea typeface="+mn-ea"/>
              </a:rPr>
              <a:t>– raise the awareness of the approaching </a:t>
            </a:r>
            <a:r>
              <a:rPr lang="en-US" dirty="0" smtClean="0">
                <a:ea typeface="+mn-ea"/>
              </a:rPr>
              <a:t>End </a:t>
            </a:r>
            <a:r>
              <a:rPr lang="en-US" dirty="0">
                <a:ea typeface="+mn-ea"/>
              </a:rPr>
              <a:t>of </a:t>
            </a:r>
            <a:r>
              <a:rPr lang="en-US" dirty="0" smtClean="0">
                <a:ea typeface="+mn-ea"/>
              </a:rPr>
              <a:t>Security </a:t>
            </a:r>
            <a:r>
              <a:rPr lang="en-US" dirty="0">
                <a:ea typeface="+mn-ea"/>
              </a:rPr>
              <a:t>S</a:t>
            </a:r>
            <a:r>
              <a:rPr lang="en-US" dirty="0" smtClean="0">
                <a:ea typeface="+mn-ea"/>
              </a:rPr>
              <a:t>upport of UMD(EMI) 2 services and the need to plan a massive decommissioning/migration process: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</a:rPr>
              <a:t>Official Calendar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  <a:hlinkClick r:id="rId3"/>
              </a:rPr>
              <a:t>https</a:t>
            </a:r>
            <a:r>
              <a:rPr lang="en-US" dirty="0">
                <a:solidFill>
                  <a:srgbClr val="000000"/>
                </a:solidFill>
                <a:latin typeface="Lucida Grande"/>
                <a:ea typeface="Lucida Grande"/>
                <a:cs typeface="Lucida Grande"/>
                <a:hlinkClick r:id="rId3"/>
              </a:rPr>
              <a:t>://wiki.egi.eu/wiki/Software_Retirement_Calendar%</a:t>
            </a:r>
            <a:r>
              <a:rPr lang="en-US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  <a:hlinkClick r:id="rId3"/>
              </a:rPr>
              <a:t>23EMI_2</a:t>
            </a:r>
            <a:r>
              <a:rPr lang="en-US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 </a:t>
            </a:r>
            <a:endParaRPr lang="en-US" dirty="0">
              <a:ea typeface="+mn-ea"/>
            </a:endParaRP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>
                <a:solidFill>
                  <a:srgbClr val="FF0000"/>
                </a:solidFill>
                <a:ea typeface="+mn-ea"/>
              </a:rPr>
              <a:t>end of Jan </a:t>
            </a:r>
            <a:r>
              <a:rPr lang="en-US" dirty="0" smtClean="0">
                <a:solidFill>
                  <a:srgbClr val="FF0000"/>
                </a:solidFill>
                <a:ea typeface="+mn-ea"/>
              </a:rPr>
              <a:t>2014</a:t>
            </a:r>
            <a:endParaRPr lang="en-US" dirty="0">
              <a:ea typeface="+mn-ea"/>
            </a:endParaRPr>
          </a:p>
          <a:p>
            <a:pPr lvl="2">
              <a:buFont typeface="Arial" pitchFamily="34" charset="0"/>
              <a:buChar char="•"/>
              <a:defRPr/>
            </a:pPr>
            <a:r>
              <a:rPr lang="en-US" b="1" dirty="0" smtClean="0">
                <a:ea typeface="+mn-ea"/>
              </a:rPr>
              <a:t>05/02/2014 </a:t>
            </a:r>
            <a:r>
              <a:rPr lang="en-US" dirty="0" smtClean="0">
                <a:ea typeface="+mn-ea"/>
              </a:rPr>
              <a:t>- broadcast  was </a:t>
            </a:r>
            <a:r>
              <a:rPr lang="en-US" dirty="0" err="1" smtClean="0">
                <a:ea typeface="+mn-ea"/>
              </a:rPr>
              <a:t>sentto</a:t>
            </a:r>
            <a:r>
              <a:rPr lang="en-US" dirty="0" smtClean="0">
                <a:ea typeface="+mn-ea"/>
              </a:rPr>
              <a:t> sites</a:t>
            </a:r>
          </a:p>
          <a:p>
            <a:pPr lvl="3">
              <a:buFont typeface="Arial" pitchFamily="34" charset="0"/>
              <a:buChar char="–"/>
              <a:defRPr/>
            </a:pPr>
            <a:r>
              <a:rPr lang="en-US" dirty="0">
                <a:solidFill>
                  <a:srgbClr val="000000"/>
                </a:solidFill>
                <a:latin typeface="Lucida Grande"/>
                <a:ea typeface="Lucida Grande"/>
                <a:cs typeface="Lucida Grande"/>
                <a:hlinkClick r:id="rId4"/>
              </a:rPr>
              <a:t>https://operations-portal.egi.eu/broadcast/archive/id/</a:t>
            </a:r>
            <a:r>
              <a:rPr lang="en-US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  <a:hlinkClick r:id="rId4"/>
              </a:rPr>
              <a:t>1080</a:t>
            </a:r>
            <a:r>
              <a:rPr lang="en-US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 </a:t>
            </a:r>
            <a:endParaRPr lang="en-US" dirty="0" smtClean="0">
              <a:ea typeface="+mn-ea"/>
            </a:endParaRP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</a:rPr>
              <a:t>ROD alarm template was provided:</a:t>
            </a:r>
          </a:p>
          <a:p>
            <a:pPr lvl="3">
              <a:buFont typeface="Arial" pitchFamily="34" charset="0"/>
              <a:buChar char="–"/>
              <a:defRPr/>
            </a:pPr>
            <a:r>
              <a:rPr lang="en-US" dirty="0">
                <a:solidFill>
                  <a:srgbClr val="000000"/>
                </a:solidFill>
                <a:latin typeface="Lucida Grande"/>
                <a:ea typeface="Lucida Grande"/>
                <a:cs typeface="Lucida Grande"/>
                <a:hlinkClick r:id="rId5"/>
              </a:rPr>
              <a:t>https://wiki.egi.eu/wiki/ROD_MW_alarm_template%</a:t>
            </a:r>
            <a:r>
              <a:rPr lang="en-US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  <a:hlinkClick r:id="rId5"/>
              </a:rPr>
              <a:t>23EMI_2_retirement_campaign</a:t>
            </a:r>
            <a:r>
              <a:rPr lang="en-US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 </a:t>
            </a:r>
            <a:endParaRPr lang="en-US" dirty="0" smtClean="0">
              <a:ea typeface="+mn-ea"/>
            </a:endParaRP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</a:rPr>
              <a:t>And the list of affected middleware versions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>
                <a:solidFill>
                  <a:srgbClr val="FF0000"/>
                </a:solidFill>
                <a:ea typeface="+mn-ea"/>
              </a:rPr>
              <a:t>end of Feb. </a:t>
            </a:r>
            <a:r>
              <a:rPr lang="en-US" dirty="0" smtClean="0">
                <a:solidFill>
                  <a:srgbClr val="FF0000"/>
                </a:solidFill>
                <a:ea typeface="+mn-ea"/>
              </a:rPr>
              <a:t>2014</a:t>
            </a:r>
            <a:r>
              <a:rPr lang="en-US" dirty="0" smtClean="0">
                <a:ea typeface="+mn-ea"/>
              </a:rPr>
              <a:t> 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b="1" dirty="0" smtClean="0">
                <a:ea typeface="+mn-ea"/>
              </a:rPr>
              <a:t>12/03/2014 </a:t>
            </a:r>
            <a:r>
              <a:rPr lang="en-US" dirty="0" smtClean="0">
                <a:ea typeface="+mn-ea"/>
              </a:rPr>
              <a:t>– started to raise alarms for UMD 2 services</a:t>
            </a:r>
          </a:p>
          <a:p>
            <a:pPr lvl="3">
              <a:buFont typeface="Arial" pitchFamily="34" charset="0"/>
              <a:buChar char="–"/>
              <a:defRPr/>
            </a:pPr>
            <a:r>
              <a:rPr lang="en-US" dirty="0">
                <a:solidFill>
                  <a:srgbClr val="000000"/>
                </a:solidFill>
                <a:latin typeface="Lucida Grande"/>
                <a:ea typeface="Lucida Grande"/>
                <a:cs typeface="Lucida Grande"/>
                <a:hlinkClick r:id="rId6"/>
              </a:rPr>
              <a:t>https://ggus.eu/?mode=ticket_info&amp;ticket_id=</a:t>
            </a:r>
            <a:r>
              <a:rPr lang="en-US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  <a:hlinkClick r:id="rId6"/>
              </a:rPr>
              <a:t>101888</a:t>
            </a:r>
            <a:r>
              <a:rPr lang="en-US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 </a:t>
            </a:r>
            <a:endParaRPr lang="en-US" dirty="0" smtClean="0">
              <a:ea typeface="+mn-ea"/>
            </a:endParaRP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</a:rPr>
              <a:t>description of SAM probes was provided</a:t>
            </a:r>
          </a:p>
          <a:p>
            <a:pPr lvl="3">
              <a:buFont typeface="Arial" pitchFamily="34" charset="0"/>
              <a:buChar char="–"/>
              <a:defRPr/>
            </a:pPr>
            <a:r>
              <a:rPr lang="en-US" dirty="0">
                <a:solidFill>
                  <a:srgbClr val="000000"/>
                </a:solidFill>
                <a:latin typeface="Lucida Grande"/>
                <a:ea typeface="Lucida Grande"/>
                <a:cs typeface="Lucida Grande"/>
                <a:hlinkClick r:id="rId7"/>
              </a:rPr>
              <a:t>https://wiki.egi.eu/wiki/MW_Nagios_tests%23EMI-</a:t>
            </a:r>
            <a:r>
              <a:rPr lang="en-US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  <a:hlinkClick r:id="rId7"/>
              </a:rPr>
              <a:t>2_tests</a:t>
            </a:r>
            <a:r>
              <a:rPr lang="en-US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 </a:t>
            </a:r>
            <a:endParaRPr lang="en-US" dirty="0" smtClean="0">
              <a:ea typeface="+mn-ea"/>
            </a:endParaRP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>
                <a:solidFill>
                  <a:srgbClr val="FF0000"/>
                </a:solidFill>
                <a:ea typeface="+mn-ea"/>
              </a:rPr>
              <a:t>end of May </a:t>
            </a:r>
            <a:r>
              <a:rPr lang="en-US" dirty="0" smtClean="0">
                <a:solidFill>
                  <a:srgbClr val="FF0000"/>
                </a:solidFill>
                <a:ea typeface="+mn-ea"/>
              </a:rPr>
              <a:t>2014</a:t>
            </a:r>
            <a:r>
              <a:rPr lang="en-US" dirty="0" smtClean="0">
                <a:ea typeface="+mn-ea"/>
              </a:rPr>
              <a:t> </a:t>
            </a:r>
            <a:endParaRPr lang="en-US" dirty="0">
              <a:ea typeface="+mn-ea"/>
            </a:endParaRPr>
          </a:p>
          <a:p>
            <a:pPr lvl="2">
              <a:buFont typeface="Arial" pitchFamily="34" charset="0"/>
              <a:buChar char="•"/>
              <a:defRPr/>
            </a:pPr>
            <a:r>
              <a:rPr lang="en-US" b="1" dirty="0">
                <a:ea typeface="+mn-ea"/>
              </a:rPr>
              <a:t>Sites must open a downtime for the UMD-2 services (excluding </a:t>
            </a:r>
            <a:r>
              <a:rPr lang="en-US" b="1" dirty="0" err="1">
                <a:ea typeface="+mn-ea"/>
              </a:rPr>
              <a:t>dCache</a:t>
            </a:r>
            <a:r>
              <a:rPr lang="en-US" b="1" dirty="0">
                <a:ea typeface="+mn-ea"/>
              </a:rPr>
              <a:t>) still deployed. Sites who fail to do so are eligible for suspension</a:t>
            </a:r>
            <a:endParaRPr lang="en-US" b="1" dirty="0" smtClean="0">
              <a:ea typeface="+mn-ea"/>
            </a:endParaRPr>
          </a:p>
          <a:p>
            <a:pPr lvl="2">
              <a:buFont typeface="Arial" pitchFamily="34" charset="0"/>
              <a:buChar char="•"/>
              <a:defRPr/>
            </a:pPr>
            <a:r>
              <a:rPr lang="en-US" b="1" dirty="0">
                <a:ea typeface="+mn-ea"/>
              </a:rPr>
              <a:t>All sites should have reported upgrade or decommission plans for UMD-2 services in their tickets</a:t>
            </a:r>
            <a:r>
              <a:rPr lang="en-US" b="1" dirty="0" smtClean="0">
                <a:ea typeface="+mn-ea"/>
              </a:rPr>
              <a:t>,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UMD2 Relevant Services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11188" y="1058863"/>
            <a:ext cx="8353425" cy="3395662"/>
          </a:xfrm>
        </p:spPr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</a:rPr>
              <a:t>Relevant services: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 smtClean="0">
                <a:ea typeface="+mn-ea"/>
              </a:rPr>
              <a:t>using specific SAM probes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</a:rPr>
              <a:t>ARC, DPM, STORM, WN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>
                <a:ea typeface="+mn-ea"/>
              </a:rPr>
              <a:t>u</a:t>
            </a:r>
            <a:r>
              <a:rPr lang="en-US" dirty="0" smtClean="0">
                <a:ea typeface="+mn-ea"/>
              </a:rPr>
              <a:t>sing generic SAM probe (</a:t>
            </a:r>
            <a:r>
              <a:rPr lang="pl-PL" dirty="0" err="1" smtClean="0">
                <a:ea typeface="+mn-ea"/>
              </a:rPr>
              <a:t>MiddlewareVersion</a:t>
            </a:r>
            <a:r>
              <a:rPr lang="pl-PL" dirty="0" smtClean="0">
                <a:ea typeface="+mn-ea"/>
              </a:rPr>
              <a:t>=2.*)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b="1" dirty="0" smtClean="0">
                <a:ea typeface="+mn-ea"/>
              </a:rPr>
              <a:t>APEL</a:t>
            </a:r>
            <a:r>
              <a:rPr lang="en-US" dirty="0" smtClean="0">
                <a:ea typeface="+mn-ea"/>
              </a:rPr>
              <a:t>, ARGUS, BDII(site, top), CREAM, LB, LFC(</a:t>
            </a:r>
            <a:r>
              <a:rPr lang="en-US" dirty="0" err="1" smtClean="0">
                <a:ea typeface="+mn-ea"/>
              </a:rPr>
              <a:t>local,central</a:t>
            </a:r>
            <a:r>
              <a:rPr lang="en-US" dirty="0" smtClean="0">
                <a:ea typeface="+mn-ea"/>
              </a:rPr>
              <a:t>), </a:t>
            </a:r>
            <a:r>
              <a:rPr lang="en-US" dirty="0" err="1" smtClean="0">
                <a:ea typeface="+mn-ea"/>
              </a:rPr>
              <a:t>MyProxy</a:t>
            </a:r>
            <a:r>
              <a:rPr lang="en-US" dirty="0" smtClean="0">
                <a:ea typeface="+mn-ea"/>
              </a:rPr>
              <a:t>, VOMS, WMS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</a:rPr>
              <a:t>Exception: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 err="1" smtClean="0">
                <a:ea typeface="+mn-ea"/>
              </a:rPr>
              <a:t>dCache</a:t>
            </a:r>
            <a:r>
              <a:rPr lang="en-US" dirty="0" smtClean="0">
                <a:ea typeface="+mn-ea"/>
              </a:rPr>
              <a:t> 2.2.x supported until July 2014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APEL migration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058863"/>
            <a:ext cx="4752900" cy="3395662"/>
          </a:xfrm>
        </p:spPr>
        <p:txBody>
          <a:bodyPr>
            <a:normAutofit fontScale="40000" lnSpcReduction="20000"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</a:rPr>
              <a:t>Critical step for the migration of CEs is the update of the APEL clients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 smtClean="0">
                <a:ea typeface="+mn-ea"/>
              </a:rPr>
              <a:t>The same site *cannot* have APEL clients from UMD-3 and UMD-2 publishing in parallel accounting data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</a:rPr>
              <a:t>Possible options: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 smtClean="0">
                <a:ea typeface="+mn-ea"/>
              </a:rPr>
              <a:t>Upgrade every CE with the APEL clients together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 smtClean="0">
                <a:ea typeface="+mn-ea"/>
              </a:rPr>
              <a:t>Upgrade APEL first, EMI2 CREAM has been successfully tested with EMI3 APEL clients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 smtClean="0">
                <a:ea typeface="+mn-ea"/>
              </a:rPr>
              <a:t>Deploy EMI3 CREAM with EMI2 APEL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</a:rPr>
              <a:t>Theoretically it works, it has been tested by SA2 and the results are available in a </a:t>
            </a:r>
            <a:r>
              <a:rPr lang="en-US" dirty="0" smtClean="0">
                <a:ea typeface="+mn-ea"/>
                <a:hlinkClick r:id="rId2"/>
              </a:rPr>
              <a:t>wiki page</a:t>
            </a:r>
            <a:endParaRPr lang="en-US" dirty="0" smtClean="0">
              <a:ea typeface="+mn-ea"/>
            </a:endParaRP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</a:rPr>
              <a:t>We don’t really recommend it, AND </a:t>
            </a:r>
            <a:r>
              <a:rPr lang="en-US" b="1" dirty="0" smtClean="0">
                <a:ea typeface="+mn-ea"/>
              </a:rPr>
              <a:t>APEL EMI 2 IS NO MORE SUPPORTED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b="1" dirty="0" smtClean="0">
                <a:ea typeface="+mn-ea"/>
              </a:rPr>
              <a:t>Tutorial on APEL migration at EGI CF 2014: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b="1" dirty="0">
                <a:ea typeface="+mn-ea"/>
                <a:hlinkClick r:id="rId3"/>
              </a:rPr>
              <a:t>Migrating from the </a:t>
            </a:r>
            <a:r>
              <a:rPr lang="en-US" b="1" dirty="0" smtClean="0">
                <a:ea typeface="+mn-ea"/>
                <a:hlinkClick r:id="rId3"/>
              </a:rPr>
              <a:t>EMI2 to </a:t>
            </a:r>
            <a:r>
              <a:rPr lang="en-US" b="1" dirty="0">
                <a:ea typeface="+mn-ea"/>
                <a:hlinkClick r:id="rId3"/>
              </a:rPr>
              <a:t>EMI3 APEL </a:t>
            </a:r>
            <a:r>
              <a:rPr lang="en-US" b="1" dirty="0" smtClean="0">
                <a:ea typeface="+mn-ea"/>
                <a:hlinkClick r:id="rId3"/>
              </a:rPr>
              <a:t>Client</a:t>
            </a:r>
            <a:endParaRPr lang="en-US" b="1" dirty="0" smtClean="0">
              <a:ea typeface="+mn-ea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b="1" dirty="0" smtClean="0">
                <a:ea typeface="+mn-ea"/>
              </a:rPr>
              <a:t>PROBLEM: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b="1" dirty="0" smtClean="0">
                <a:ea typeface="+mn-ea"/>
              </a:rPr>
              <a:t>We still have </a:t>
            </a:r>
            <a:r>
              <a:rPr lang="en-US" b="1" dirty="0" smtClean="0">
                <a:ea typeface="+mn-ea"/>
              </a:rPr>
              <a:t>~</a:t>
            </a:r>
            <a:r>
              <a:rPr lang="en-US" b="1" dirty="0" smtClean="0">
                <a:ea typeface="+mn-ea"/>
              </a:rPr>
              <a:t>23</a:t>
            </a:r>
            <a:r>
              <a:rPr lang="en-US" b="1" dirty="0" smtClean="0">
                <a:ea typeface="+mn-ea"/>
              </a:rPr>
              <a:t> </a:t>
            </a:r>
            <a:r>
              <a:rPr lang="en-US" b="1" dirty="0" smtClean="0">
                <a:ea typeface="+mn-ea"/>
              </a:rPr>
              <a:t>sites publishing accounting data using APEL 2 </a:t>
            </a:r>
            <a:r>
              <a:rPr lang="en-US" b="1" dirty="0" smtClean="0">
                <a:ea typeface="+mn-ea"/>
              </a:rPr>
              <a:t>clients</a:t>
            </a:r>
            <a:endParaRPr lang="en-US" dirty="0" smtClean="0">
              <a:ea typeface="+mn-ea"/>
            </a:endParaRPr>
          </a:p>
          <a:p>
            <a:pPr lvl="1">
              <a:buFont typeface="Arial" pitchFamily="34" charset="0"/>
              <a:buChar char="–"/>
              <a:defRPr/>
            </a:pPr>
            <a:r>
              <a:rPr lang="en-US" b="1" dirty="0">
                <a:ea typeface="+mn-ea"/>
              </a:rPr>
              <a:t>See </a:t>
            </a:r>
            <a:r>
              <a:rPr lang="en-US" b="1" dirty="0">
                <a:ea typeface="+mn-ea"/>
                <a:hlinkClick r:id="rId4"/>
              </a:rPr>
              <a:t>http://goc-accounting.grid-support.ac.uk/consumer</a:t>
            </a:r>
            <a:r>
              <a:rPr lang="en-US" b="1" dirty="0" smtClean="0">
                <a:ea typeface="+mn-ea"/>
                <a:hlinkClick r:id="rId4"/>
              </a:rPr>
              <a:t>/</a:t>
            </a:r>
            <a:r>
              <a:rPr lang="en-US" b="1" dirty="0" smtClean="0">
                <a:ea typeface="+mn-ea"/>
              </a:rPr>
              <a:t> </a:t>
            </a:r>
            <a:endParaRPr lang="en-US" b="1" dirty="0">
              <a:ea typeface="+mn-ea"/>
            </a:endParaRPr>
          </a:p>
        </p:txBody>
      </p:sp>
      <p:pic>
        <p:nvPicPr>
          <p:cNvPr id="2" name="Picture 1" descr="acounting_sites_ngi_emi2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1419622"/>
            <a:ext cx="3675219" cy="27163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Status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058863"/>
            <a:ext cx="8075612" cy="865187"/>
          </a:xfrm>
        </p:spPr>
        <p:txBody>
          <a:bodyPr>
            <a:normAutofit fontScale="92500"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</a:rPr>
              <a:t>Number of instances to be decommissioned: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2611807"/>
              </p:ext>
            </p:extLst>
          </p:nvPr>
        </p:nvGraphicFramePr>
        <p:xfrm>
          <a:off x="179388" y="1563688"/>
          <a:ext cx="5688756" cy="33832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3898"/>
                <a:gridCol w="725038"/>
                <a:gridCol w="725038"/>
                <a:gridCol w="848201"/>
                <a:gridCol w="713419"/>
                <a:gridCol w="836581"/>
                <a:gridCol w="836581"/>
              </a:tblGrid>
              <a:tr h="720030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Service Type</a:t>
                      </a:r>
                      <a:endParaRPr lang="en-US" sz="14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As of March 7</a:t>
                      </a:r>
                      <a:r>
                        <a:rPr lang="en-US" sz="1400" baseline="30000" dirty="0" smtClean="0"/>
                        <a:t>th</a:t>
                      </a:r>
                      <a:endParaRPr lang="en-US" sz="14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As of April</a:t>
                      </a:r>
                      <a:r>
                        <a:rPr lang="en-US" sz="1400" baseline="0" dirty="0" smtClean="0"/>
                        <a:t> 23</a:t>
                      </a:r>
                      <a:r>
                        <a:rPr lang="en-US" sz="1400" baseline="30000" dirty="0" smtClean="0"/>
                        <a:t>th</a:t>
                      </a: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As of May </a:t>
                      </a:r>
                      <a:r>
                        <a:rPr lang="en-US" sz="1400" baseline="0" dirty="0" smtClean="0"/>
                        <a:t>14</a:t>
                      </a:r>
                      <a:r>
                        <a:rPr lang="en-US" sz="1400" baseline="30000" dirty="0" smtClean="0"/>
                        <a:t>th</a:t>
                      </a:r>
                      <a:r>
                        <a:rPr lang="en-US" sz="1400" dirty="0" smtClean="0"/>
                        <a:t> </a:t>
                      </a:r>
                    </a:p>
                    <a:p>
                      <a:pPr algn="l"/>
                      <a:endParaRPr lang="en-US" sz="14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As of</a:t>
                      </a:r>
                      <a:r>
                        <a:rPr lang="en-US" sz="1400" baseline="0" dirty="0" smtClean="0"/>
                        <a:t> May 27</a:t>
                      </a:r>
                      <a:r>
                        <a:rPr lang="en-US" sz="1400" baseline="30000" dirty="0" smtClean="0"/>
                        <a:t>th</a:t>
                      </a:r>
                      <a:r>
                        <a:rPr lang="en-US" sz="1400" baseline="0" dirty="0" smtClean="0"/>
                        <a:t> </a:t>
                      </a:r>
                      <a:endParaRPr lang="en-US" sz="14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As of June 2</a:t>
                      </a:r>
                      <a:r>
                        <a:rPr lang="en-US" sz="1400" baseline="30000" dirty="0" smtClean="0"/>
                        <a:t>nd</a:t>
                      </a: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As of June 16</a:t>
                      </a:r>
                      <a:r>
                        <a:rPr lang="en-US" sz="1400" baseline="30000" dirty="0" smtClean="0"/>
                        <a:t>th</a:t>
                      </a: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 marL="91444" marR="91444" marT="45716" marB="45716"/>
                </a:tc>
              </a:tr>
              <a:tr h="304771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ARC-CE</a:t>
                      </a:r>
                      <a:endParaRPr lang="en-US" sz="14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11*</a:t>
                      </a:r>
                      <a:endParaRPr lang="en-US" sz="14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marL="91444" marR="91444" marT="45716" marB="45716"/>
                </a:tc>
              </a:tr>
              <a:tr h="304771"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 smtClean="0"/>
                        <a:t>BDII_site</a:t>
                      </a:r>
                      <a:endParaRPr lang="en-US" sz="14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159</a:t>
                      </a:r>
                      <a:endParaRPr lang="en-US" sz="14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41</a:t>
                      </a:r>
                      <a:endParaRPr lang="en-US" sz="14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29 </a:t>
                      </a:r>
                      <a:endParaRPr lang="en-US" sz="14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16</a:t>
                      </a:r>
                      <a:endParaRPr lang="en-US" sz="14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11</a:t>
                      </a:r>
                      <a:endParaRPr lang="en-US" sz="14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 marL="91444" marR="91444" marT="45716" marB="45716"/>
                </a:tc>
              </a:tr>
              <a:tr h="304771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CREAM</a:t>
                      </a:r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220</a:t>
                      </a:r>
                      <a:endParaRPr lang="en-US" sz="14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55</a:t>
                      </a:r>
                      <a:endParaRPr lang="en-US" sz="14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45</a:t>
                      </a:r>
                      <a:endParaRPr lang="en-US" sz="14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32</a:t>
                      </a:r>
                      <a:endParaRPr lang="en-US" sz="14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14</a:t>
                      </a:r>
                      <a:endParaRPr lang="en-US" sz="14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7</a:t>
                      </a:r>
                      <a:endParaRPr lang="en-US" sz="1400" dirty="0"/>
                    </a:p>
                  </a:txBody>
                  <a:tcPr marL="91444" marR="91444" marT="45716" marB="45716"/>
                </a:tc>
              </a:tr>
              <a:tr h="304771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DPM</a:t>
                      </a:r>
                      <a:endParaRPr lang="en-US" sz="14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127</a:t>
                      </a:r>
                      <a:endParaRPr lang="en-US" sz="14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38</a:t>
                      </a:r>
                      <a:endParaRPr lang="en-US" sz="14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22</a:t>
                      </a:r>
                      <a:endParaRPr lang="en-US" sz="14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11</a:t>
                      </a:r>
                      <a:endParaRPr lang="en-US" sz="14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8</a:t>
                      </a:r>
                      <a:endParaRPr lang="en-US" sz="14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marL="91444" marR="91444" marT="45716" marB="45716"/>
                </a:tc>
              </a:tr>
              <a:tr h="304771"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 smtClean="0"/>
                        <a:t>StoRM</a:t>
                      </a:r>
                      <a:endParaRPr lang="en-US" sz="14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marL="91444" marR="91444" marT="45716" marB="45716"/>
                </a:tc>
              </a:tr>
              <a:tr h="304771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VOMS</a:t>
                      </a:r>
                      <a:endParaRPr lang="en-US" sz="14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9</a:t>
                      </a:r>
                      <a:endParaRPr lang="en-US" sz="14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marL="91444" marR="91444" marT="45716" marB="45716"/>
                </a:tc>
              </a:tr>
              <a:tr h="304771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WMS</a:t>
                      </a:r>
                      <a:endParaRPr lang="en-US" sz="14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7</a:t>
                      </a:r>
                      <a:endParaRPr lang="en-US" sz="14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 marL="91444" marR="91444" marT="45716" marB="45716"/>
                </a:tc>
              </a:tr>
              <a:tr h="518111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Sites with WNs</a:t>
                      </a:r>
                      <a:endParaRPr lang="en-US" sz="14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130</a:t>
                      </a:r>
                      <a:endParaRPr lang="en-US" sz="14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52</a:t>
                      </a:r>
                      <a:endParaRPr lang="en-US" sz="14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35</a:t>
                      </a:r>
                      <a:endParaRPr lang="en-US" sz="14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24</a:t>
                      </a:r>
                      <a:endParaRPr lang="en-US" sz="14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7</a:t>
                      </a:r>
                      <a:endParaRPr lang="en-US" sz="14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7</a:t>
                      </a:r>
                      <a:endParaRPr lang="en-US" sz="1400" dirty="0"/>
                    </a:p>
                  </a:txBody>
                  <a:tcPr marL="91444" marR="91444" marT="45716" marB="45716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940425" y="1995488"/>
            <a:ext cx="2952750" cy="2031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>
                <a:latin typeface="Arial" pitchFamily="34" charset="0"/>
                <a:ea typeface="+mn-ea"/>
                <a:cs typeface="+mn-cs"/>
              </a:rPr>
              <a:t>Reference:</a:t>
            </a:r>
          </a:p>
          <a:p>
            <a:pPr>
              <a:defRPr/>
            </a:pPr>
            <a:r>
              <a:rPr lang="en-US" sz="1800" dirty="0">
                <a:latin typeface="Arial" pitchFamily="34" charset="0"/>
                <a:ea typeface="+mn-ea"/>
                <a:cs typeface="+mn-cs"/>
                <a:hlinkClick r:id="rId2"/>
              </a:rPr>
              <a:t>http://bit.ly/UMD2_nodes</a:t>
            </a:r>
            <a:endParaRPr lang="en-US" sz="1800" dirty="0">
              <a:latin typeface="Arial" pitchFamily="34" charset="0"/>
              <a:ea typeface="+mn-ea"/>
              <a:cs typeface="+mn-cs"/>
            </a:endParaRPr>
          </a:p>
          <a:p>
            <a:pPr>
              <a:defRPr/>
            </a:pPr>
            <a:endParaRPr lang="en-US" sz="1800" dirty="0">
              <a:latin typeface="Arial" pitchFamily="34" charset="0"/>
              <a:ea typeface="+mn-ea"/>
              <a:cs typeface="+mn-cs"/>
            </a:endParaRPr>
          </a:p>
          <a:p>
            <a:pPr>
              <a:defRPr/>
            </a:pPr>
            <a:r>
              <a:rPr lang="en-US" sz="1800" dirty="0">
                <a:latin typeface="Arial" pitchFamily="34" charset="0"/>
                <a:ea typeface="+mn-ea"/>
                <a:cs typeface="+mn-cs"/>
              </a:rPr>
              <a:t>Other numbers:</a:t>
            </a:r>
          </a:p>
          <a:p>
            <a:pPr marL="285750" indent="-285750">
              <a:buFont typeface="Arial"/>
              <a:buChar char="•"/>
              <a:defRPr/>
            </a:pPr>
            <a:r>
              <a:rPr lang="en-US" sz="1800" dirty="0">
                <a:latin typeface="Arial" pitchFamily="34" charset="0"/>
                <a:ea typeface="+mn-ea"/>
                <a:cs typeface="+mn-cs"/>
              </a:rPr>
              <a:t>ARGUS – </a:t>
            </a:r>
            <a:r>
              <a:rPr lang="en-US" sz="1800" dirty="0" smtClean="0">
                <a:latin typeface="Arial" pitchFamily="34" charset="0"/>
                <a:ea typeface="+mn-ea"/>
                <a:cs typeface="+mn-cs"/>
              </a:rPr>
              <a:t>1</a:t>
            </a:r>
            <a:endParaRPr lang="en-US" sz="1800" dirty="0">
              <a:latin typeface="Arial" pitchFamily="34" charset="0"/>
              <a:ea typeface="+mn-ea"/>
              <a:cs typeface="+mn-cs"/>
            </a:endParaRPr>
          </a:p>
          <a:p>
            <a:pPr marL="285750" indent="-285750">
              <a:buFont typeface="Arial"/>
              <a:buChar char="•"/>
              <a:defRPr/>
            </a:pPr>
            <a:r>
              <a:rPr lang="en-US" sz="1800" dirty="0">
                <a:latin typeface="Arial" pitchFamily="34" charset="0"/>
                <a:ea typeface="+mn-ea"/>
                <a:cs typeface="+mn-cs"/>
              </a:rPr>
              <a:t>APEL - </a:t>
            </a:r>
            <a:r>
              <a:rPr lang="en-US" sz="1800" dirty="0">
                <a:latin typeface="Arial" pitchFamily="34" charset="0"/>
                <a:ea typeface="+mn-ea"/>
                <a:cs typeface="+mn-cs"/>
              </a:rPr>
              <a:t>9</a:t>
            </a:r>
            <a:endParaRPr lang="en-US" sz="1800" dirty="0">
              <a:latin typeface="Arial" pitchFamily="34" charset="0"/>
              <a:ea typeface="+mn-ea"/>
              <a:cs typeface="+mn-cs"/>
            </a:endParaRPr>
          </a:p>
          <a:p>
            <a:pPr marL="285750" indent="-285750">
              <a:buFont typeface="Arial"/>
              <a:buChar char="•"/>
              <a:defRPr/>
            </a:pPr>
            <a:r>
              <a:rPr lang="en-US" sz="1800" dirty="0">
                <a:latin typeface="Arial" pitchFamily="34" charset="0"/>
                <a:ea typeface="+mn-ea"/>
                <a:cs typeface="+mn-cs"/>
              </a:rPr>
              <a:t>BDII top – </a:t>
            </a:r>
            <a:r>
              <a:rPr lang="en-US" sz="1800" dirty="0" smtClean="0">
                <a:latin typeface="Arial" pitchFamily="34" charset="0"/>
                <a:ea typeface="+mn-ea"/>
                <a:cs typeface="+mn-cs"/>
              </a:rPr>
              <a:t>1</a:t>
            </a:r>
            <a:endParaRPr lang="en-US" sz="1800" dirty="0">
              <a:latin typeface="Arial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Statistics per NGI</a:t>
            </a:r>
          </a:p>
        </p:txBody>
      </p:sp>
      <p:sp>
        <p:nvSpPr>
          <p:cNvPr id="921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504E7D0A-7CA4-EF46-A083-E9BCCBB05D80}" type="slidenum">
              <a:rPr lang="en-US" sz="1200">
                <a:solidFill>
                  <a:schemeClr val="bg1"/>
                </a:solidFill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sz="1200">
              <a:solidFill>
                <a:schemeClr val="bg1"/>
              </a:solidFill>
              <a:cs typeface="Arial" charset="0"/>
            </a:endParaRPr>
          </a:p>
        </p:txBody>
      </p:sp>
      <p:pic>
        <p:nvPicPr>
          <p:cNvPr id="4" name="Picture 3" descr="emi2_endpoints_160620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75606"/>
            <a:ext cx="4647151" cy="2736304"/>
          </a:xfrm>
          <a:prstGeom prst="rect">
            <a:avLst/>
          </a:prstGeom>
        </p:spPr>
      </p:pic>
      <p:pic>
        <p:nvPicPr>
          <p:cNvPr id="5" name="Picture 4" descr="sites_ngi_1606201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275606"/>
            <a:ext cx="4431349" cy="27363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058863"/>
            <a:ext cx="8075612" cy="3395662"/>
          </a:xfrm>
        </p:spPr>
        <p:txBody>
          <a:bodyPr>
            <a:normAutofit fontScale="62500" lnSpcReduction="20000"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</a:rPr>
              <a:t>NGIs providing UMD2 services: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pl-PL" b="1" dirty="0" err="1" smtClean="0">
                <a:ea typeface="+mn-ea"/>
              </a:rPr>
              <a:t>AsiaPacific</a:t>
            </a:r>
            <a:endParaRPr lang="pl-PL" b="1" dirty="0">
              <a:ea typeface="+mn-ea"/>
            </a:endParaRPr>
          </a:p>
          <a:p>
            <a:pPr lvl="2">
              <a:buFont typeface="Arial" pitchFamily="34" charset="0"/>
              <a:buChar char="•"/>
              <a:defRPr/>
            </a:pPr>
            <a:r>
              <a:rPr lang="pl-PL" dirty="0" smtClean="0">
                <a:ea typeface="+mn-ea"/>
              </a:rPr>
              <a:t>TW</a:t>
            </a:r>
            <a:r>
              <a:rPr lang="pl-PL" dirty="0">
                <a:ea typeface="+mn-ea"/>
              </a:rPr>
              <a:t>-</a:t>
            </a:r>
            <a:r>
              <a:rPr lang="pl-PL" dirty="0" err="1">
                <a:ea typeface="+mn-ea"/>
              </a:rPr>
              <a:t>eScience</a:t>
            </a:r>
            <a:r>
              <a:rPr lang="pl-PL" dirty="0">
                <a:ea typeface="+mn-ea"/>
              </a:rPr>
              <a:t>, Taiwan-LCG2, IN-DAE-VECC-02, TW-EMI-PPS, IN-DAE-VECC-02, TOKYO-LCG2, TW-NCUHEP (in </a:t>
            </a:r>
            <a:r>
              <a:rPr lang="pl-PL" dirty="0" err="1">
                <a:ea typeface="+mn-ea"/>
              </a:rPr>
              <a:t>downtime</a:t>
            </a:r>
            <a:r>
              <a:rPr lang="pl-PL" dirty="0">
                <a:ea typeface="+mn-ea"/>
              </a:rPr>
              <a:t>)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pl-PL" b="1" dirty="0" smtClean="0">
                <a:ea typeface="+mn-ea"/>
              </a:rPr>
              <a:t>NGI_DE</a:t>
            </a:r>
            <a:endParaRPr lang="pl-PL" b="1" dirty="0">
              <a:ea typeface="+mn-ea"/>
            </a:endParaRPr>
          </a:p>
          <a:p>
            <a:pPr lvl="2">
              <a:buFont typeface="Arial" pitchFamily="34" charset="0"/>
              <a:buChar char="•"/>
              <a:defRPr/>
            </a:pPr>
            <a:r>
              <a:rPr lang="pl-PL" dirty="0" err="1" smtClean="0">
                <a:ea typeface="+mn-ea"/>
              </a:rPr>
              <a:t>TUDresden</a:t>
            </a:r>
            <a:r>
              <a:rPr lang="pl-PL" dirty="0">
                <a:ea typeface="+mn-ea"/>
              </a:rPr>
              <a:t>-ZIH (in </a:t>
            </a:r>
            <a:r>
              <a:rPr lang="pl-PL" dirty="0" err="1">
                <a:ea typeface="+mn-ea"/>
              </a:rPr>
              <a:t>downtime</a:t>
            </a:r>
            <a:r>
              <a:rPr lang="pl-PL" dirty="0">
                <a:ea typeface="+mn-ea"/>
              </a:rPr>
              <a:t>), </a:t>
            </a:r>
            <a:r>
              <a:rPr lang="pl-PL" dirty="0" err="1">
                <a:ea typeface="+mn-ea"/>
              </a:rPr>
              <a:t>GoeGrid</a:t>
            </a:r>
            <a:endParaRPr lang="pl-PL" dirty="0">
              <a:ea typeface="+mn-ea"/>
            </a:endParaRPr>
          </a:p>
          <a:p>
            <a:pPr lvl="1">
              <a:buFont typeface="Arial" pitchFamily="34" charset="0"/>
              <a:buChar char="•"/>
              <a:defRPr/>
            </a:pPr>
            <a:r>
              <a:rPr lang="pl-PL" b="1" dirty="0" smtClean="0">
                <a:ea typeface="+mn-ea"/>
              </a:rPr>
              <a:t>NGI_FRANCE</a:t>
            </a:r>
            <a:endParaRPr lang="pl-PL" b="1" dirty="0">
              <a:ea typeface="+mn-ea"/>
            </a:endParaRPr>
          </a:p>
          <a:p>
            <a:pPr lvl="2">
              <a:buFont typeface="Arial" pitchFamily="34" charset="0"/>
              <a:buChar char="•"/>
              <a:defRPr/>
            </a:pPr>
            <a:r>
              <a:rPr lang="pl-PL" dirty="0" smtClean="0">
                <a:ea typeface="+mn-ea"/>
              </a:rPr>
              <a:t>GRIF </a:t>
            </a:r>
            <a:r>
              <a:rPr lang="pl-PL" dirty="0">
                <a:ea typeface="+mn-ea"/>
              </a:rPr>
              <a:t>(2 </a:t>
            </a:r>
            <a:r>
              <a:rPr lang="pl-PL" dirty="0" err="1">
                <a:ea typeface="+mn-ea"/>
              </a:rPr>
              <a:t>hosts</a:t>
            </a:r>
            <a:r>
              <a:rPr lang="pl-PL" dirty="0">
                <a:ea typeface="+mn-ea"/>
              </a:rPr>
              <a:t> in </a:t>
            </a:r>
            <a:r>
              <a:rPr lang="pl-PL" dirty="0" err="1">
                <a:ea typeface="+mn-ea"/>
              </a:rPr>
              <a:t>downtime</a:t>
            </a:r>
            <a:r>
              <a:rPr lang="pl-PL" dirty="0">
                <a:ea typeface="+mn-ea"/>
              </a:rPr>
              <a:t>), IN2P3-IRES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pl-PL" b="1" dirty="0" smtClean="0">
                <a:ea typeface="+mn-ea"/>
              </a:rPr>
              <a:t>NGI_IBERGRID</a:t>
            </a:r>
            <a:endParaRPr lang="pl-PL" b="1" dirty="0">
              <a:ea typeface="+mn-ea"/>
            </a:endParaRPr>
          </a:p>
          <a:p>
            <a:pPr lvl="2">
              <a:buFont typeface="Arial" pitchFamily="34" charset="0"/>
              <a:buChar char="•"/>
              <a:defRPr/>
            </a:pPr>
            <a:r>
              <a:rPr lang="pl-PL" dirty="0" smtClean="0">
                <a:ea typeface="+mn-ea"/>
              </a:rPr>
              <a:t>UB</a:t>
            </a:r>
            <a:r>
              <a:rPr lang="pl-PL" dirty="0">
                <a:ea typeface="+mn-ea"/>
              </a:rPr>
              <a:t>-LCG2 (in </a:t>
            </a:r>
            <a:r>
              <a:rPr lang="pl-PL" dirty="0" err="1">
                <a:ea typeface="+mn-ea"/>
              </a:rPr>
              <a:t>downtime</a:t>
            </a:r>
            <a:r>
              <a:rPr lang="pl-PL" dirty="0">
                <a:ea typeface="+mn-ea"/>
              </a:rPr>
              <a:t>)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pl-PL" b="1" dirty="0" smtClean="0">
                <a:ea typeface="+mn-ea"/>
              </a:rPr>
              <a:t>NGI_PL</a:t>
            </a:r>
            <a:endParaRPr lang="pl-PL" b="1" dirty="0">
              <a:ea typeface="+mn-ea"/>
            </a:endParaRPr>
          </a:p>
          <a:p>
            <a:pPr lvl="2">
              <a:buFont typeface="Arial" pitchFamily="34" charset="0"/>
              <a:buChar char="•"/>
              <a:defRPr/>
            </a:pPr>
            <a:r>
              <a:rPr lang="pl-PL" dirty="0" smtClean="0">
                <a:ea typeface="+mn-ea"/>
              </a:rPr>
              <a:t>ICM </a:t>
            </a:r>
            <a:r>
              <a:rPr lang="pl-PL" dirty="0">
                <a:ea typeface="+mn-ea"/>
              </a:rPr>
              <a:t>(in </a:t>
            </a:r>
            <a:r>
              <a:rPr lang="pl-PL" dirty="0" err="1">
                <a:ea typeface="+mn-ea"/>
              </a:rPr>
              <a:t>downtime</a:t>
            </a:r>
            <a:r>
              <a:rPr lang="pl-PL" dirty="0">
                <a:ea typeface="+mn-ea"/>
              </a:rPr>
              <a:t>)</a:t>
            </a:r>
            <a:endParaRPr lang="en-US" dirty="0" smtClean="0">
              <a:ea typeface="+mn-ea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b="1" dirty="0" smtClean="0">
                <a:ea typeface="+mn-ea"/>
              </a:rPr>
              <a:t>ALL UMD 2/EMI 2 sites </a:t>
            </a:r>
            <a:r>
              <a:rPr lang="en-US" b="1" dirty="0" smtClean="0">
                <a:ea typeface="+mn-ea"/>
              </a:rPr>
              <a:t>MUST be </a:t>
            </a:r>
            <a:r>
              <a:rPr lang="en-US" b="1" dirty="0" smtClean="0">
                <a:ea typeface="+mn-ea"/>
              </a:rPr>
              <a:t>in DOWNTIME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9725</TotalTime>
  <Words>654</Words>
  <Application>Microsoft Macintosh PowerPoint</Application>
  <PresentationFormat>On-screen Show (16:9)</PresentationFormat>
  <Paragraphs>136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EGI-InSPIRE-Slide-Template_v4</vt:lpstr>
      <vt:lpstr>UMD 2 Decommissioning Status</vt:lpstr>
      <vt:lpstr>Overview</vt:lpstr>
      <vt:lpstr>Decommissioning Calendar</vt:lpstr>
      <vt:lpstr>UMD2 Relevant Services</vt:lpstr>
      <vt:lpstr>APEL migration</vt:lpstr>
      <vt:lpstr>Status Update</vt:lpstr>
      <vt:lpstr>Statistics per NGI</vt:lpstr>
      <vt:lpstr>Conclusions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C. Aiftimiei</dc:creator>
  <cp:keywords/>
  <dc:description/>
  <cp:lastModifiedBy>Microsoft Office User</cp:lastModifiedBy>
  <cp:revision>136</cp:revision>
  <cp:lastPrinted>2014-05-27T00:45:00Z</cp:lastPrinted>
  <dcterms:created xsi:type="dcterms:W3CDTF">2010-09-03T12:01:03Z</dcterms:created>
  <dcterms:modified xsi:type="dcterms:W3CDTF">2014-06-16T06:49:55Z</dcterms:modified>
  <cp:category/>
</cp:coreProperties>
</file>