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sldIdLst>
    <p:sldId id="302" r:id="rId2"/>
    <p:sldId id="303" r:id="rId3"/>
    <p:sldId id="320" r:id="rId4"/>
    <p:sldId id="304" r:id="rId5"/>
    <p:sldId id="326" r:id="rId6"/>
    <p:sldId id="329" r:id="rId7"/>
    <p:sldId id="32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4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6/18/2014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6/18/2014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6/18/2014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6/18/2014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6/18/2014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document/8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gi.eu/indico/conferenceDisplay.py?confId=2155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indico.egi.eu/indico/getFile.py/access?contribId=1&amp;resId=0&amp;materialId=slides&amp;confId=215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391023"/>
            <a:ext cx="7200800" cy="1470025"/>
          </a:xfrm>
        </p:spPr>
        <p:txBody>
          <a:bodyPr/>
          <a:lstStyle/>
          <a:p>
            <a:r>
              <a:rPr lang="it-IT" sz="2800" b="1" dirty="0" smtClean="0"/>
              <a:t>Accounting </a:t>
            </a:r>
            <a:r>
              <a:rPr lang="it-IT" sz="2800" b="1" dirty="0" err="1" smtClean="0"/>
              <a:t>of</a:t>
            </a:r>
            <a:r>
              <a:rPr lang="it-IT" sz="2800" b="1" dirty="0" smtClean="0"/>
              <a:t> the robot certificate </a:t>
            </a:r>
            <a:r>
              <a:rPr lang="it-IT" sz="2800" b="1" dirty="0" err="1" smtClean="0"/>
              <a:t>users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717032"/>
            <a:ext cx="5832648" cy="1343000"/>
          </a:xfrm>
        </p:spPr>
        <p:txBody>
          <a:bodyPr/>
          <a:lstStyle/>
          <a:p>
            <a:r>
              <a:rPr lang="en-GB" sz="2400" dirty="0" smtClean="0"/>
              <a:t>Diego </a:t>
            </a:r>
            <a:r>
              <a:rPr lang="en-GB" sz="2400" dirty="0" err="1" smtClean="0"/>
              <a:t>Scardaci</a:t>
            </a:r>
            <a:endParaRPr lang="en-GB" sz="2400" dirty="0" smtClean="0"/>
          </a:p>
          <a:p>
            <a:r>
              <a:rPr lang="en-GB" sz="2400" i="1" dirty="0" smtClean="0"/>
              <a:t>EGI.eu User Community Support Team</a:t>
            </a:r>
          </a:p>
          <a:p>
            <a:r>
              <a:rPr lang="en-GB" sz="2400" dirty="0" smtClean="0"/>
              <a:t>18 June </a:t>
            </a:r>
            <a:r>
              <a:rPr lang="en-GB" sz="2400" dirty="0" smtClean="0"/>
              <a:t>2014</a:t>
            </a:r>
          </a:p>
          <a:p>
            <a:endParaRPr lang="en-GB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6/18/2014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Robot certificates &amp; user identity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The usage of robot certificates in EGI.eu considerably grew in the last years</a:t>
            </a:r>
            <a:endParaRPr lang="en-GB" sz="2400" dirty="0" smtClean="0"/>
          </a:p>
          <a:p>
            <a:r>
              <a:rPr lang="en-US" sz="2400" dirty="0" smtClean="0"/>
              <a:t>A robot certificate can be used by many real users</a:t>
            </a:r>
            <a:endParaRPr lang="en-GB" sz="2400" dirty="0" smtClean="0"/>
          </a:p>
          <a:p>
            <a:r>
              <a:rPr lang="en-US" sz="2400" dirty="0" smtClean="0"/>
              <a:t>EGI.eu doesn’t have any information on the real users behind a robot:</a:t>
            </a:r>
          </a:p>
          <a:p>
            <a:pPr lvl="1"/>
            <a:r>
              <a:rPr lang="en-US" sz="2000" dirty="0" smtClean="0"/>
              <a:t>accounting tools don't show the break-down of a portal’s (robot’s) use</a:t>
            </a:r>
          </a:p>
          <a:p>
            <a:pPr lvl="1"/>
            <a:r>
              <a:rPr lang="en-US" sz="2000" dirty="0" smtClean="0"/>
              <a:t>EGI.eu cannot know the real number of e-infrastructure users, the impact of engagement activities</a:t>
            </a:r>
          </a:p>
          <a:p>
            <a:pPr lvl="1"/>
            <a:r>
              <a:rPr lang="en-US" sz="2000" dirty="0" smtClean="0"/>
              <a:t>EGI.eu has to periodically asks portal managers for the list of users registered in a portal – this is not sustainable</a:t>
            </a:r>
          </a:p>
          <a:p>
            <a:r>
              <a:rPr lang="en-US" sz="2400" dirty="0" smtClean="0"/>
              <a:t>Portal providers know the real data</a:t>
            </a:r>
          </a:p>
          <a:p>
            <a:pPr lvl="1"/>
            <a:r>
              <a:rPr lang="en-US" sz="2000" dirty="0" smtClean="0"/>
              <a:t>They are obliged to know according to the EGI Portal Policy</a:t>
            </a:r>
            <a:endParaRPr lang="en-GB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6/18/2014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6/18/2014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EGI.eu requirement &amp; proposal</a:t>
            </a:r>
            <a:endParaRPr lang="en-GB" sz="3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1520" y="1196752"/>
            <a:ext cx="864096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EGI.eu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would like to have an automatic way to get the number of users behind a robot certificate</a:t>
            </a:r>
            <a:endParaRPr lang="en-GB" sz="2400" dirty="0">
              <a:cs typeface="Arial" pitchFamily="34" charset="0"/>
            </a:endParaRPr>
          </a:p>
          <a:p>
            <a:pPr marL="1165225" lvl="1" indent="-1698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000" dirty="0" smtClean="0">
                <a:cs typeface="Arial" pitchFamily="34" charset="0"/>
              </a:rPr>
              <a:t>To see user numbers</a:t>
            </a:r>
          </a:p>
          <a:p>
            <a:pPr marL="1165225" lvl="1" indent="-1698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000" dirty="0" smtClean="0">
                <a:cs typeface="Arial" pitchFamily="34" charset="0"/>
              </a:rPr>
              <a:t>To understand usage patterns</a:t>
            </a:r>
          </a:p>
          <a:p>
            <a:pPr marL="1165225" lvl="1" indent="-1698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000" dirty="0" smtClean="0">
                <a:cs typeface="Arial" pitchFamily="34" charset="0"/>
              </a:rPr>
              <a:t>To identify power-users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400" dirty="0" smtClean="0"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Proposal:</a:t>
            </a:r>
          </a:p>
          <a:p>
            <a:pPr marL="914400" lvl="1" indent="-284163">
              <a:spcBef>
                <a:spcPct val="20000"/>
              </a:spcBef>
              <a:buFont typeface="+mj-lt"/>
              <a:buAutoNum type="arabicPeriod"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When the portal creates a proxy from the robot certificate, it should add 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user-specific information to it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914400" lvl="1" indent="-284163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GB" sz="2000" baseline="0" dirty="0" smtClean="0">
                <a:cs typeface="Arial" pitchFamily="34" charset="0"/>
              </a:rPr>
              <a:t>Proxy information is picked up by the EGI Accounting System</a:t>
            </a:r>
          </a:p>
          <a:p>
            <a:pPr marL="914400" lvl="1" indent="-284163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GB" sz="2000" dirty="0" smtClean="0">
                <a:cs typeface="Arial" pitchFamily="34" charset="0"/>
              </a:rPr>
              <a:t>Extend the EGI Accounting system to separate personal user proxy records from robot user proxy records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possible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35285"/>
            <a:ext cx="8640960" cy="4525963"/>
          </a:xfrm>
        </p:spPr>
        <p:txBody>
          <a:bodyPr/>
          <a:lstStyle/>
          <a:p>
            <a:r>
              <a:rPr lang="it-IT" sz="2000" dirty="0" err="1" smtClean="0"/>
              <a:t>Given</a:t>
            </a:r>
            <a:r>
              <a:rPr lang="it-IT" sz="2000" dirty="0" smtClean="0"/>
              <a:t> a robot certificate </a:t>
            </a:r>
            <a:r>
              <a:rPr lang="it-IT" sz="2000" dirty="0" err="1" smtClean="0"/>
              <a:t>with</a:t>
            </a:r>
            <a:r>
              <a:rPr lang="it-IT" sz="2000" dirty="0" smtClean="0"/>
              <a:t> DN: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C=IT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O=INFN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OU=Robot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L=Catania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CN=Robot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: Catania Science Gateway - Roberto Barbera</a:t>
            </a:r>
          </a:p>
          <a:p>
            <a:r>
              <a:rPr lang="en-US" sz="2000" dirty="0" smtClean="0"/>
              <a:t>A proxy (RFC compliant) created using this robot has a DN like: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/C=IT/O=INFN/OU=Robot/L=Catania/CN=Robot: Catania Science Gateway - Roberto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Barbera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/CN=1388930209</a:t>
            </a:r>
          </a:p>
          <a:p>
            <a:r>
              <a:rPr lang="en-US" sz="2000" dirty="0" smtClean="0"/>
              <a:t>Our idea is to add the user information on the DN of the proxy:</a:t>
            </a:r>
          </a:p>
          <a:p>
            <a:pPr lvl="1"/>
            <a:r>
              <a:rPr lang="it-IT" sz="1800" dirty="0" err="1" smtClean="0"/>
              <a:t>Given</a:t>
            </a:r>
            <a:r>
              <a:rPr lang="it-IT" sz="1800" dirty="0" smtClean="0"/>
              <a:t> the </a:t>
            </a:r>
            <a:r>
              <a:rPr lang="it-IT" sz="1800" dirty="0" err="1" smtClean="0"/>
              <a:t>user</a:t>
            </a:r>
            <a:r>
              <a:rPr lang="it-IT" sz="1800" dirty="0" smtClean="0"/>
              <a:t> </a:t>
            </a:r>
            <a:r>
              <a:rPr lang="it-IT" sz="1800" dirty="0" err="1" smtClean="0"/>
              <a:t>name</a:t>
            </a:r>
            <a:r>
              <a:rPr lang="it-IT" sz="1800" dirty="0" smtClean="0"/>
              <a:t> (e.g. Giuseppe La Rocca) the DN </a:t>
            </a:r>
            <a:r>
              <a:rPr lang="it-IT" sz="1800" dirty="0" err="1" smtClean="0"/>
              <a:t>of</a:t>
            </a:r>
            <a:r>
              <a:rPr lang="it-IT" sz="1800" dirty="0" smtClean="0"/>
              <a:t> the </a:t>
            </a:r>
            <a:r>
              <a:rPr lang="it-IT" sz="1800" dirty="0" err="1" smtClean="0"/>
              <a:t>created</a:t>
            </a:r>
            <a:r>
              <a:rPr lang="it-IT" sz="1800" dirty="0" smtClean="0"/>
              <a:t> </a:t>
            </a:r>
            <a:r>
              <a:rPr lang="it-IT" sz="1800" dirty="0" err="1" smtClean="0"/>
              <a:t>proxy</a:t>
            </a:r>
            <a:r>
              <a:rPr lang="it-IT" sz="1800" dirty="0" smtClean="0"/>
              <a:t> </a:t>
            </a:r>
            <a:r>
              <a:rPr lang="it-IT" sz="1800" dirty="0" err="1" smtClean="0"/>
              <a:t>will</a:t>
            </a:r>
            <a:r>
              <a:rPr lang="it-IT" sz="1800" dirty="0" smtClean="0"/>
              <a:t> </a:t>
            </a:r>
            <a:r>
              <a:rPr lang="it-IT" sz="1800" dirty="0" err="1" smtClean="0"/>
              <a:t>be</a:t>
            </a:r>
            <a:r>
              <a:rPr lang="it-IT" sz="1800" dirty="0" smtClean="0"/>
              <a:t>:</a:t>
            </a:r>
            <a:br>
              <a:rPr lang="it-IT" sz="1800" dirty="0" smtClean="0"/>
            </a:b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C=IT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O=INFN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OU=Robot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L=Catania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CN=Robot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: Catania Science Gateway - Roberto Barbera/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CN=Giuseppe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La Rocca/CN=1388930209 </a:t>
            </a:r>
          </a:p>
          <a:p>
            <a:r>
              <a:rPr lang="en-US" sz="2000" dirty="0" smtClean="0"/>
              <a:t>Each portal team free to implement this solution in the way they prefer:</a:t>
            </a:r>
          </a:p>
          <a:p>
            <a:pPr lvl="1"/>
            <a:r>
              <a:rPr lang="en-US" sz="1800" dirty="0" smtClean="0"/>
              <a:t>as EGI.eu, we'd like to offer a service able to do this task for the portal</a:t>
            </a:r>
          </a:p>
          <a:p>
            <a:r>
              <a:rPr lang="en-US" sz="2000" dirty="0" smtClean="0"/>
              <a:t>The portal has to be able to map a real identity to each user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6/18/2014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for the Portals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6/18/2014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1196752"/>
            <a:ext cx="864096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400" dirty="0" smtClean="0">
                <a:cs typeface="Arial" pitchFamily="34" charset="0"/>
              </a:rPr>
              <a:t>Web portal/Science Gateways adopting robot certificates have to develop and maintain custom accounting system to be compliant with the VO Portal policy: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s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ee</a:t>
            </a:r>
            <a:r>
              <a:rPr lang="en-GB" sz="2000" dirty="0" smtClean="0">
                <a:cs typeface="Arial" pitchFamily="34" charset="0"/>
              </a:rPr>
              <a:t> </a:t>
            </a:r>
            <a:r>
              <a:rPr lang="en-GB" sz="2000" dirty="0" smtClean="0">
                <a:cs typeface="Arial" pitchFamily="34" charset="0"/>
                <a:hlinkClick r:id="rId3"/>
              </a:rPr>
              <a:t>https://documents.egi.eu/document/80</a:t>
            </a:r>
            <a:endParaRPr lang="en-GB" sz="2000" dirty="0" smtClean="0"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Web portal integrating the proposed solution </a:t>
            </a:r>
            <a:r>
              <a:rPr lang="en-US" sz="2400" dirty="0" smtClean="0"/>
              <a:t>could rely on the EGI accounting system to: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b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 compliant with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the VO Portal policy (no custom accounting needed)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get portal usage data split for robot certificate and/or user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questions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Are there other sustainable solutions for the robot user accounting problem?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Are there existing (partial) implementations of the proposed solution?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How complicated is to implement the proposed solution in the</a:t>
            </a:r>
          </a:p>
          <a:p>
            <a:pPr marL="985838" lvl="1" indent="-266700">
              <a:buFont typeface="+mj-lt"/>
              <a:buAutoNum type="arabicPeriod"/>
            </a:pPr>
            <a:r>
              <a:rPr lang="en-GB" sz="2000" dirty="0" smtClean="0"/>
              <a:t>EGI Accounting system?</a:t>
            </a:r>
          </a:p>
          <a:p>
            <a:pPr marL="985838" lvl="1" indent="-266700">
              <a:buFont typeface="+mj-lt"/>
              <a:buAutoNum type="arabicPeriod"/>
            </a:pPr>
            <a:r>
              <a:rPr lang="en-GB" sz="2000" dirty="0" smtClean="0"/>
              <a:t>Existing EGI science gateways? </a:t>
            </a:r>
          </a:p>
          <a:p>
            <a:pPr marL="985838" lvl="1" indent="-266700">
              <a:buFont typeface="+mj-lt"/>
              <a:buAutoNum type="arabicPeriod"/>
            </a:pPr>
            <a:r>
              <a:rPr lang="en-GB" sz="2000" dirty="0" smtClean="0"/>
              <a:t>Most popular EGI science gateway frameworks?</a:t>
            </a:r>
          </a:p>
          <a:p>
            <a:pPr marL="541338" indent="0">
              <a:buNone/>
            </a:pPr>
            <a:r>
              <a:rPr lang="en-GB" sz="2400" dirty="0" smtClean="0"/>
              <a:t>Can we agree on development timeline? </a:t>
            </a:r>
          </a:p>
          <a:p>
            <a:pPr marL="57150" indent="0">
              <a:buNone/>
            </a:pPr>
            <a:r>
              <a:rPr lang="en-GB" sz="2400" dirty="0" smtClean="0"/>
              <a:t>4. Should we change </a:t>
            </a:r>
            <a:r>
              <a:rPr lang="en-GB" sz="2400" smtClean="0"/>
              <a:t>any of </a:t>
            </a:r>
            <a:r>
              <a:rPr lang="en-GB" sz="2400" dirty="0" smtClean="0"/>
              <a:t>the EGI policies because of robot user accounting?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6/18/2014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05551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Current status &amp; next steps</a:t>
            </a:r>
            <a:endParaRPr lang="en-US" sz="38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6/18/2014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1520" y="1196752"/>
            <a:ext cx="8640960" cy="48245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smtClean="0"/>
              <a:t>Meeting with Portal providers in April </a:t>
            </a:r>
            <a:r>
              <a:rPr lang="en-US" sz="2000" smtClean="0"/>
              <a:t>2014:</a:t>
            </a:r>
            <a:endParaRPr lang="en-US" sz="200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smtClean="0"/>
              <a:t>agenda available at </a:t>
            </a:r>
            <a:r>
              <a:rPr lang="en-US" sz="2000" smtClean="0">
                <a:hlinkClick r:id="rId3"/>
              </a:rPr>
              <a:t>https://indico.egi.eu/indico/conferenceDisplay.py?confId=2155</a:t>
            </a:r>
            <a:endParaRPr lang="en-US" sz="200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smtClean="0"/>
              <a:t>a</a:t>
            </a:r>
            <a:r>
              <a:rPr lang="en-US" sz="2000" smtClean="0"/>
              <a:t>greed to test the proposed </a:t>
            </a:r>
            <a:r>
              <a:rPr lang="en-US" sz="2000" smtClean="0"/>
              <a:t>solution</a:t>
            </a:r>
            <a:endParaRPr lang="en-US" sz="200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smtClean="0">
                <a:hlinkClick r:id="rId4"/>
              </a:rPr>
              <a:t>e-Token </a:t>
            </a:r>
            <a:r>
              <a:rPr lang="en-US" sz="2000" smtClean="0">
                <a:hlinkClick r:id="rId4"/>
              </a:rPr>
              <a:t>server</a:t>
            </a:r>
            <a:r>
              <a:rPr lang="en-US" sz="2000" smtClean="0"/>
              <a:t> for the accounting of robot </a:t>
            </a:r>
            <a:r>
              <a:rPr lang="en-US" sz="2000" smtClean="0"/>
              <a:t>certificate</a:t>
            </a:r>
            <a:endParaRPr lang="en-US" sz="200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smtClean="0"/>
              <a:t>e-Token server developers are working to fix a issue with the last middleware </a:t>
            </a:r>
            <a:r>
              <a:rPr lang="en-US" sz="2000" smtClean="0"/>
              <a:t>release</a:t>
            </a:r>
            <a:endParaRPr lang="en-US" sz="200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smtClean="0"/>
              <a:t>we will start our tests as soon as this activity will be </a:t>
            </a:r>
            <a:r>
              <a:rPr lang="en-US" sz="2000" smtClean="0"/>
              <a:t>completed</a:t>
            </a:r>
            <a:endParaRPr lang="en-US" sz="200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smtClean="0"/>
              <a:t>Interested to have more information about XSEDE solution for the accounting of robot </a:t>
            </a:r>
            <a:r>
              <a:rPr lang="en-US" sz="2000" smtClean="0"/>
              <a:t>certificates</a:t>
            </a:r>
            <a:endParaRPr lang="en-US" sz="200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smtClean="0"/>
              <a:t>can we re-sue the XSEDE </a:t>
            </a:r>
            <a:r>
              <a:rPr lang="en-US" sz="2000" smtClean="0"/>
              <a:t>solution?</a:t>
            </a:r>
            <a:endParaRPr lang="en-US" sz="200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smtClean="0"/>
              <a:t>c</a:t>
            </a:r>
            <a:r>
              <a:rPr lang="en-US" sz="2000" smtClean="0"/>
              <a:t>an we propose a common </a:t>
            </a:r>
            <a:r>
              <a:rPr lang="en-US" sz="2000" smtClean="0"/>
              <a:t>(XSEDE/EGI</a:t>
            </a:r>
            <a:r>
              <a:rPr lang="en-US" sz="2000" smtClean="0"/>
              <a:t>) </a:t>
            </a:r>
            <a:r>
              <a:rPr lang="en-US" sz="2000" smtClean="0"/>
              <a:t>approach?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1604</TotalTime>
  <Words>536</Words>
  <Application>Microsoft Office PowerPoint</Application>
  <PresentationFormat>Presentazione su schermo (4:3)</PresentationFormat>
  <Paragraphs>77</Paragraphs>
  <Slides>7</Slides>
  <Notes>7</Notes>
  <HiddenSlides>2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EGI-InSPIRE-Slide-Template_v4-1</vt:lpstr>
      <vt:lpstr>Accounting of the robot certificate users </vt:lpstr>
      <vt:lpstr>Robot certificates &amp; user identity</vt:lpstr>
      <vt:lpstr>EGI.eu requirement &amp; proposal</vt:lpstr>
      <vt:lpstr>A possible solution</vt:lpstr>
      <vt:lpstr>Advantages for the Portals</vt:lpstr>
      <vt:lpstr>Open questions</vt:lpstr>
      <vt:lpstr>Current status &amp; 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Diego</cp:lastModifiedBy>
  <cp:revision>551</cp:revision>
  <dcterms:created xsi:type="dcterms:W3CDTF">2013-10-15T23:33:54Z</dcterms:created>
  <dcterms:modified xsi:type="dcterms:W3CDTF">2014-06-18T13:48:19Z</dcterms:modified>
</cp:coreProperties>
</file>