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6" r:id="rId2"/>
    <p:sldId id="275" r:id="rId3"/>
    <p:sldId id="274" r:id="rId4"/>
    <p:sldId id="290" r:id="rId5"/>
    <p:sldId id="292" r:id="rId6"/>
    <p:sldId id="291" r:id="rId7"/>
    <p:sldId id="293" r:id="rId8"/>
    <p:sldId id="294" r:id="rId9"/>
    <p:sldId id="299" r:id="rId10"/>
    <p:sldId id="295" r:id="rId11"/>
    <p:sldId id="297" r:id="rId12"/>
    <p:sldId id="298" r:id="rId13"/>
    <p:sldId id="300" r:id="rId14"/>
    <p:sldId id="301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54987" autoAdjust="0"/>
  </p:normalViewPr>
  <p:slideViewPr>
    <p:cSldViewPr>
      <p:cViewPr varScale="1">
        <p:scale>
          <a:sx n="59" d="100"/>
          <a:sy n="59" d="100"/>
        </p:scale>
        <p:origin x="-30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BCF1A5-75E7-4FC1-A33F-51C3725FBF15}" type="datetime1">
              <a:rPr lang="en-US" smtClean="0"/>
              <a:t>7/23/2014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CF7E-877A-4989-B367-F7E8E4B14D1E}" type="datetime1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FE59BA-C13A-4249-A77D-FB61901CBD8B}" type="datetime1">
              <a:rPr lang="en-US" smtClean="0"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49C188-D868-45D7-B1F2-19C4557BB7FB}" type="datetime1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CFA.py?confId=21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Engagement meeting</a:t>
            </a:r>
            <a:br>
              <a:rPr lang="en-GB" dirty="0" smtClean="0"/>
            </a:br>
            <a:r>
              <a:rPr lang="en-GB" dirty="0" smtClean="0"/>
              <a:t>23-7-2014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390256"/>
            <a:ext cx="5832648" cy="1343000"/>
          </a:xfrm>
        </p:spPr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 smtClean="0"/>
          </a:p>
          <a:p>
            <a:r>
              <a:rPr lang="en-GB" dirty="0" smtClean="0"/>
              <a:t>EGI.eu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providers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expected to come from flagship and large communities</a:t>
            </a:r>
          </a:p>
          <a:p>
            <a:pPr lvl="1"/>
            <a:r>
              <a:rPr lang="en-GB" dirty="0" smtClean="0"/>
              <a:t>But will require training</a:t>
            </a:r>
          </a:p>
          <a:p>
            <a:r>
              <a:rPr lang="en-GB" dirty="0" smtClean="0"/>
              <a:t>Develop content for resource providers</a:t>
            </a:r>
          </a:p>
          <a:p>
            <a:pPr lvl="1"/>
            <a:r>
              <a:rPr lang="en-GB" dirty="0" smtClean="0"/>
              <a:t>Focus on cloud setup and cloud federation</a:t>
            </a:r>
          </a:p>
          <a:p>
            <a:pPr lvl="1"/>
            <a:r>
              <a:rPr lang="en-GB" dirty="0" smtClean="0"/>
              <a:t>Delivery at community events or online?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 team in EGI.eu</a:t>
            </a:r>
          </a:p>
          <a:p>
            <a:r>
              <a:rPr lang="en-GB" dirty="0" smtClean="0"/>
              <a:t>Desktop grids?</a:t>
            </a:r>
          </a:p>
          <a:p>
            <a:pPr lvl="1"/>
            <a:r>
              <a:rPr lang="en-GB" dirty="0" smtClean="0"/>
              <a:t>focus on engaging with citizen desktop providers</a:t>
            </a:r>
          </a:p>
          <a:p>
            <a:pPr lvl="1"/>
            <a:r>
              <a:rPr lang="en-GB" dirty="0" smtClean="0"/>
              <a:t>focus on </a:t>
            </a:r>
            <a:r>
              <a:rPr lang="en-GB" dirty="0"/>
              <a:t>e</a:t>
            </a:r>
            <a:r>
              <a:rPr lang="en-GB" dirty="0" smtClean="0"/>
              <a:t>ngaging with universities to deploy institutional desktop grids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SMEs and industry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CC?</a:t>
            </a:r>
          </a:p>
          <a:p>
            <a:r>
              <a:rPr lang="en-GB" dirty="0" smtClean="0"/>
              <a:t>TBD by ongoing VT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in EGI-</a:t>
            </a:r>
            <a:r>
              <a:rPr lang="en-GB" dirty="0" err="1" smtClean="0"/>
              <a:t>InSPIRE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525963"/>
          </a:xfrm>
        </p:spPr>
        <p:txBody>
          <a:bodyPr/>
          <a:lstStyle/>
          <a:p>
            <a:r>
              <a:rPr lang="en-GB" sz="2400" dirty="0" smtClean="0"/>
              <a:t>Approx. 1.5 million Euro will be reclaimed</a:t>
            </a:r>
          </a:p>
          <a:p>
            <a:pPr lvl="1"/>
            <a:r>
              <a:rPr lang="en-GB" sz="2000" dirty="0" smtClean="0"/>
              <a:t>800.000 Euro for the already fixed PY5 </a:t>
            </a:r>
            <a:r>
              <a:rPr lang="en-GB" sz="2000" dirty="0" err="1" smtClean="0"/>
              <a:t>DoW</a:t>
            </a:r>
            <a:endParaRPr lang="en-GB" sz="2000" dirty="0" smtClean="0"/>
          </a:p>
          <a:p>
            <a:pPr lvl="1"/>
            <a:r>
              <a:rPr lang="en-GB" sz="2000" dirty="0" smtClean="0"/>
              <a:t>700.000 Euro to be allocated to new activities for a </a:t>
            </a:r>
            <a:r>
              <a:rPr lang="en-GB" sz="2000" dirty="0" err="1" smtClean="0"/>
              <a:t>DoW</a:t>
            </a:r>
            <a:r>
              <a:rPr lang="en-GB" sz="2000" dirty="0" smtClean="0"/>
              <a:t> update</a:t>
            </a:r>
          </a:p>
          <a:p>
            <a:r>
              <a:rPr lang="en-GB" sz="2400" dirty="0" smtClean="0"/>
              <a:t>The 700k will have to be used between Sep-Dec</a:t>
            </a:r>
          </a:p>
          <a:p>
            <a:pPr lvl="1"/>
            <a:r>
              <a:rPr lang="en-GB" sz="2000" dirty="0" smtClean="0"/>
              <a:t>~3 FTEs for Engagement activities</a:t>
            </a:r>
          </a:p>
          <a:p>
            <a:r>
              <a:rPr lang="en-GB" sz="2400" dirty="0" smtClean="0"/>
              <a:t>Proposed activities in this area</a:t>
            </a:r>
          </a:p>
          <a:p>
            <a:pPr lvl="1"/>
            <a:r>
              <a:rPr lang="en-GB" sz="2000" dirty="0" smtClean="0"/>
              <a:t>Some of the CCs that were proposed for EGI-Engage (TBD) (1.25FTE)</a:t>
            </a:r>
          </a:p>
          <a:p>
            <a:pPr lvl="1"/>
            <a:r>
              <a:rPr lang="en-GB" sz="2000" dirty="0" smtClean="0"/>
              <a:t>User portal, incl. assembling the long-tail platform (1FTE)</a:t>
            </a:r>
          </a:p>
          <a:p>
            <a:pPr lvl="1"/>
            <a:r>
              <a:rPr lang="en-GB" sz="2000" dirty="0"/>
              <a:t>Technical user support for users and Helix Nebula Marketplace (0.5FTE)</a:t>
            </a:r>
          </a:p>
          <a:p>
            <a:pPr lvl="1"/>
            <a:r>
              <a:rPr lang="en-GB" sz="2000" dirty="0" smtClean="0"/>
              <a:t>Contribution to community events (0.25FTE)</a:t>
            </a:r>
          </a:p>
          <a:p>
            <a:pPr lvl="2"/>
            <a:r>
              <a:rPr lang="en-GB" sz="1800" dirty="0"/>
              <a:t>Cosmo / CLM Community </a:t>
            </a:r>
            <a:r>
              <a:rPr lang="en-GB" sz="1800" dirty="0" smtClean="0"/>
              <a:t>Assembly (DE), ECCB (FR), </a:t>
            </a:r>
            <a:r>
              <a:rPr lang="en-GB" sz="1800" dirty="0"/>
              <a:t>European Innovation </a:t>
            </a:r>
            <a:r>
              <a:rPr lang="en-GB" sz="1800" dirty="0" smtClean="0"/>
              <a:t>Summit (BE)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Bulk of effort in the CCs (~10 FTE)</a:t>
            </a:r>
          </a:p>
          <a:p>
            <a:r>
              <a:rPr lang="en-GB" sz="2400" dirty="0" smtClean="0"/>
              <a:t>Coordination and communication (~6 FTE)</a:t>
            </a:r>
          </a:p>
          <a:p>
            <a:pPr lvl="1"/>
            <a:r>
              <a:rPr lang="en-GB" sz="2000" dirty="0" smtClean="0"/>
              <a:t>CCs, NILs, Champions, UCB, VTs, Events</a:t>
            </a:r>
          </a:p>
          <a:p>
            <a:pPr lvl="1"/>
            <a:r>
              <a:rPr lang="en-GB" sz="2000" dirty="0" smtClean="0"/>
              <a:t>UCST and communication teams at EGI.eu</a:t>
            </a:r>
          </a:p>
          <a:p>
            <a:r>
              <a:rPr lang="en-GB" sz="2400" dirty="0" smtClean="0"/>
              <a:t>Distributed technical support teams (2.5 FTE?)</a:t>
            </a:r>
          </a:p>
          <a:p>
            <a:pPr lvl="1"/>
            <a:r>
              <a:rPr lang="en-GB" sz="2000" dirty="0" smtClean="0"/>
              <a:t>Link to the long-tail platform</a:t>
            </a:r>
          </a:p>
          <a:p>
            <a:pPr lvl="1"/>
            <a:r>
              <a:rPr lang="en-GB" sz="2000" dirty="0" smtClean="0"/>
              <a:t>Link to the cloud</a:t>
            </a:r>
          </a:p>
          <a:p>
            <a:pPr lvl="1"/>
            <a:r>
              <a:rPr lang="en-GB" sz="2000" dirty="0" smtClean="0"/>
              <a:t>Link to domains that have now CC</a:t>
            </a:r>
          </a:p>
          <a:p>
            <a:r>
              <a:rPr lang="en-GB" sz="2400" dirty="0" smtClean="0"/>
              <a:t>Training development and delivery (2.5 FTE?)</a:t>
            </a:r>
          </a:p>
          <a:p>
            <a:pPr lvl="1"/>
            <a:r>
              <a:rPr lang="en-GB" sz="2000" dirty="0" smtClean="0"/>
              <a:t>Linked as above</a:t>
            </a:r>
          </a:p>
          <a:p>
            <a:r>
              <a:rPr lang="en-GB" sz="2800" dirty="0" smtClean="0"/>
              <a:t>+ policy, operation </a:t>
            </a:r>
            <a:r>
              <a:rPr lang="en-GB" sz="2800" dirty="0" err="1" smtClean="0"/>
              <a:t>coord</a:t>
            </a:r>
            <a:r>
              <a:rPr lang="en-GB" sz="2800" dirty="0" smtClean="0"/>
              <a:t>, ops tool dev.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dirty="0" smtClean="0"/>
              <a:t>Q &amp; A</a:t>
            </a:r>
            <a:endParaRPr lang="en-GB" sz="8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goals and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525963"/>
          </a:xfrm>
        </p:spPr>
        <p:txBody>
          <a:bodyPr/>
          <a:lstStyle/>
          <a:p>
            <a:r>
              <a:rPr lang="en-GB" sz="2800" dirty="0" smtClean="0"/>
              <a:t>Monthly Engagement meeting with the</a:t>
            </a:r>
          </a:p>
          <a:p>
            <a:pPr lvl="1"/>
            <a:r>
              <a:rPr lang="en-GB" sz="2400" dirty="0" smtClean="0"/>
              <a:t>NGI International Liaisons</a:t>
            </a:r>
          </a:p>
          <a:p>
            <a:pPr lvl="1"/>
            <a:r>
              <a:rPr lang="en-GB" sz="2400" dirty="0" smtClean="0"/>
              <a:t>Champions</a:t>
            </a:r>
          </a:p>
          <a:p>
            <a:pPr lvl="1"/>
            <a:r>
              <a:rPr lang="en-GB" sz="2400" dirty="0" smtClean="0"/>
              <a:t>User Community Board</a:t>
            </a:r>
          </a:p>
          <a:p>
            <a:pPr lvl="1"/>
            <a:r>
              <a:rPr lang="en-GB" sz="2400" dirty="0" smtClean="0"/>
              <a:t>EGI.eu UCST and Communication teams</a:t>
            </a:r>
          </a:p>
          <a:p>
            <a:pPr lvl="1"/>
            <a:r>
              <a:rPr lang="en-GB" sz="2400" dirty="0" smtClean="0"/>
              <a:t>Other interested parties…</a:t>
            </a:r>
          </a:p>
          <a:p>
            <a:r>
              <a:rPr lang="en-GB" sz="2800" dirty="0" smtClean="0"/>
              <a:t>Agenda:</a:t>
            </a:r>
            <a:endParaRPr lang="en-GB" sz="2800" dirty="0"/>
          </a:p>
          <a:p>
            <a:pPr lvl="1"/>
            <a:r>
              <a:rPr lang="en-GB" sz="2400" dirty="0" smtClean="0"/>
              <a:t>Engagement in EGI-Engage – activities and priorities</a:t>
            </a:r>
          </a:p>
          <a:p>
            <a:pPr lvl="2"/>
            <a:r>
              <a:rPr lang="en-GB" sz="2000" dirty="0" smtClean="0"/>
              <a:t>Work from reclaimed effort in EGI-</a:t>
            </a:r>
            <a:r>
              <a:rPr lang="en-GB" sz="2000" dirty="0" err="1" smtClean="0"/>
              <a:t>InSPIRE</a:t>
            </a:r>
            <a:endParaRPr lang="en-GB" sz="2000" dirty="0" smtClean="0"/>
          </a:p>
          <a:p>
            <a:pPr lvl="1"/>
            <a:r>
              <a:rPr lang="en-GB" sz="2400" dirty="0" smtClean="0"/>
              <a:t>Feedback and discussion</a:t>
            </a:r>
          </a:p>
          <a:p>
            <a:pPr lvl="1"/>
            <a:r>
              <a:rPr lang="en-GB" sz="2400" dirty="0" smtClean="0"/>
              <a:t>AOB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51309"/>
            <a:ext cx="8075612" cy="4525963"/>
          </a:xfrm>
        </p:spPr>
        <p:txBody>
          <a:bodyPr/>
          <a:lstStyle/>
          <a:p>
            <a:r>
              <a:rPr lang="en-GB" sz="2800" dirty="0"/>
              <a:t>Project proposal name: </a:t>
            </a:r>
            <a:r>
              <a:rPr lang="en-GB" sz="2800" dirty="0" smtClean="0"/>
              <a:t>EGI-Engage</a:t>
            </a:r>
          </a:p>
          <a:p>
            <a:r>
              <a:rPr lang="en-GB" sz="2800" dirty="0" smtClean="0"/>
              <a:t>Duration</a:t>
            </a:r>
            <a:r>
              <a:rPr lang="en-GB" sz="2800" dirty="0"/>
              <a:t>: </a:t>
            </a:r>
            <a:r>
              <a:rPr lang="en-GB" sz="2800" dirty="0" smtClean="0"/>
              <a:t>2.5 years (30 months)</a:t>
            </a:r>
          </a:p>
          <a:p>
            <a:r>
              <a:rPr lang="en-GB" sz="2800" dirty="0" smtClean="0"/>
              <a:t>Call</a:t>
            </a:r>
            <a:r>
              <a:rPr lang="en-GB" sz="2800" dirty="0"/>
              <a:t>: </a:t>
            </a:r>
            <a:endParaRPr lang="en-GB" sz="2800" dirty="0" smtClean="0"/>
          </a:p>
          <a:p>
            <a:pPr lvl="1"/>
            <a:r>
              <a:rPr lang="en-GB" sz="2400" dirty="0" smtClean="0"/>
              <a:t>WP 2014-2015, EINFRA-1 </a:t>
            </a:r>
            <a:r>
              <a:rPr lang="en-GB" sz="2400" dirty="0"/>
              <a:t>topic, activity 6 </a:t>
            </a:r>
            <a:endParaRPr lang="en-GB" sz="2400" dirty="0" smtClean="0"/>
          </a:p>
          <a:p>
            <a:r>
              <a:rPr lang="en-GB" sz="2800" dirty="0" smtClean="0"/>
              <a:t>Expected </a:t>
            </a:r>
            <a:r>
              <a:rPr lang="en-GB" sz="2800" dirty="0"/>
              <a:t>start: </a:t>
            </a:r>
            <a:r>
              <a:rPr lang="en-GB" sz="2800" dirty="0" smtClean="0"/>
              <a:t>1. </a:t>
            </a:r>
            <a:r>
              <a:rPr lang="en-GB" sz="2800" dirty="0"/>
              <a:t>January </a:t>
            </a:r>
            <a:r>
              <a:rPr lang="en-GB" sz="2800" dirty="0" smtClean="0"/>
              <a:t>2015.</a:t>
            </a:r>
          </a:p>
          <a:p>
            <a:r>
              <a:rPr lang="en-GB" sz="2800" dirty="0" smtClean="0"/>
              <a:t>Maximum EC contribution: </a:t>
            </a:r>
            <a:r>
              <a:rPr lang="en-GB" sz="2800" dirty="0"/>
              <a:t>8 </a:t>
            </a:r>
            <a:r>
              <a:rPr lang="en-GB" sz="2800" dirty="0" err="1" smtClean="0"/>
              <a:t>mEuro</a:t>
            </a:r>
            <a:endParaRPr lang="en-GB" sz="2800" dirty="0" smtClean="0"/>
          </a:p>
          <a:p>
            <a:r>
              <a:rPr lang="en-GB" sz="2800" dirty="0" smtClean="0"/>
              <a:t>Rough budget for engagement activities</a:t>
            </a:r>
          </a:p>
          <a:p>
            <a:pPr lvl="1"/>
            <a:r>
              <a:rPr lang="en-GB" sz="2000" dirty="0" smtClean="0"/>
              <a:t>For Competence Centres: approx. 2mEuro </a:t>
            </a:r>
            <a:br>
              <a:rPr lang="en-GB" sz="2000" dirty="0" smtClean="0"/>
            </a:br>
            <a:r>
              <a:rPr lang="en-GB" sz="2000" dirty="0" smtClean="0"/>
              <a:t>(1million/year, </a:t>
            </a:r>
            <a:r>
              <a:rPr lang="en-US" sz="2000" dirty="0" smtClean="0"/>
              <a:t>~10 FTE)</a:t>
            </a:r>
            <a:endParaRPr lang="en-GB" sz="2000" dirty="0" smtClean="0"/>
          </a:p>
          <a:p>
            <a:pPr lvl="1"/>
            <a:r>
              <a:rPr lang="en-GB" sz="2000" dirty="0" smtClean="0"/>
              <a:t>For NGI activities: approx. 1mEuro (500.000/year, ~5 FTE)</a:t>
            </a:r>
          </a:p>
          <a:p>
            <a:pPr lvl="1"/>
            <a:r>
              <a:rPr lang="en-US" sz="2000" dirty="0" smtClean="0"/>
              <a:t>For EGI.eu teams (~current size)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/>
          <a:lstStyle/>
          <a:p>
            <a:r>
              <a:rPr lang="en-US" sz="2800" dirty="0" smtClean="0"/>
              <a:t>EGI continues to demonstrate value for the NGIs and for scientific communities</a:t>
            </a:r>
          </a:p>
          <a:p>
            <a:pPr lvl="1"/>
            <a:r>
              <a:rPr lang="en-US" sz="2400" dirty="0" smtClean="0"/>
              <a:t>NILs to be funded by the NGIs</a:t>
            </a:r>
          </a:p>
          <a:p>
            <a:pPr lvl="1"/>
            <a:r>
              <a:rPr lang="en-US" sz="2400" dirty="0" smtClean="0"/>
              <a:t>UCB members to be funded by the communities</a:t>
            </a:r>
          </a:p>
          <a:p>
            <a:r>
              <a:rPr lang="en-US" sz="2800" dirty="0" smtClean="0"/>
              <a:t>Use </a:t>
            </a:r>
            <a:r>
              <a:rPr lang="en-US" sz="2800" dirty="0" smtClean="0"/>
              <a:t>EC funding for focused, pre-defined, multi-national Engagement </a:t>
            </a:r>
            <a:r>
              <a:rPr lang="en-US" sz="2800" dirty="0" smtClean="0"/>
              <a:t>activities</a:t>
            </a:r>
          </a:p>
          <a:p>
            <a:pPr lvl="1"/>
            <a:r>
              <a:rPr lang="en-US" sz="2400" dirty="0"/>
              <a:t>VT framework and related coordination remains</a:t>
            </a:r>
            <a:endParaRPr lang="en-US" sz="2400" dirty="0" smtClean="0"/>
          </a:p>
          <a:p>
            <a:r>
              <a:rPr lang="en-US" sz="2800" dirty="0" smtClean="0"/>
              <a:t>VTs continue to provide new opportunities for those who join (e.g. can grow into H2020 projects)</a:t>
            </a:r>
            <a:endParaRPr lang="en-US" sz="2800" dirty="0" smtClean="0"/>
          </a:p>
          <a:p>
            <a:pPr lvl="1"/>
            <a:r>
              <a:rPr lang="en-US" sz="2400" dirty="0" smtClean="0"/>
              <a:t>No </a:t>
            </a:r>
            <a:r>
              <a:rPr lang="en-US" sz="2400" dirty="0" smtClean="0"/>
              <a:t>effort in the project for VT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to engage with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3456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Flagship </a:t>
            </a:r>
            <a:r>
              <a:rPr lang="en-US" sz="2800" dirty="0"/>
              <a:t>communities (ESFRI, FET,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Large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Long-tail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Resource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General public (incl. policy makers)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SMEs and industry</a:t>
            </a:r>
            <a:endParaRPr lang="en-GB" sz="2800" dirty="0"/>
          </a:p>
          <a:p>
            <a:pPr marL="742950" indent="-742950">
              <a:buFont typeface="+mj-lt"/>
              <a:buAutoNum type="arabicPeriod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Flagship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84784"/>
            <a:ext cx="8075612" cy="4525963"/>
          </a:xfrm>
        </p:spPr>
        <p:txBody>
          <a:bodyPr/>
          <a:lstStyle/>
          <a:p>
            <a:r>
              <a:rPr lang="en-US" sz="2400" dirty="0" smtClean="0"/>
              <a:t>Competence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r>
              <a:rPr lang="en-US" sz="2400" dirty="0" smtClean="0"/>
              <a:t>Identify </a:t>
            </a:r>
            <a:r>
              <a:rPr lang="en-US" sz="2400" dirty="0" smtClean="0"/>
              <a:t>and </a:t>
            </a:r>
            <a:r>
              <a:rPr lang="en-US" sz="2400" dirty="0" smtClean="0"/>
              <a:t>contribute to </a:t>
            </a:r>
            <a:r>
              <a:rPr lang="en-US" sz="2400" dirty="0" smtClean="0"/>
              <a:t>their events </a:t>
            </a:r>
            <a:endParaRPr lang="en-US" sz="2400" dirty="0" smtClean="0"/>
          </a:p>
          <a:p>
            <a:pPr lvl="1"/>
            <a:r>
              <a:rPr lang="en-US" sz="2000" dirty="0" err="1" smtClean="0"/>
              <a:t>coord</a:t>
            </a:r>
            <a:r>
              <a:rPr lang="en-US" sz="2000" dirty="0" smtClean="0"/>
              <a:t>. from </a:t>
            </a:r>
            <a:r>
              <a:rPr lang="en-US" sz="2000" dirty="0" smtClean="0"/>
              <a:t>EGI.eu, contribution from EGI.eu and the NGIs</a:t>
            </a:r>
            <a:endParaRPr lang="en-US" sz="2000" dirty="0" smtClean="0"/>
          </a:p>
          <a:p>
            <a:r>
              <a:rPr lang="en-US" sz="2400" dirty="0" smtClean="0"/>
              <a:t>Open call for </a:t>
            </a:r>
            <a:r>
              <a:rPr lang="en-US" sz="2400" dirty="0" smtClean="0"/>
              <a:t>use cases/applications (1/year)</a:t>
            </a:r>
          </a:p>
          <a:p>
            <a:pPr lvl="1"/>
            <a:r>
              <a:rPr lang="en-US" sz="2000" dirty="0" smtClean="0"/>
              <a:t>Jointly with other e-infrastructures</a:t>
            </a:r>
          </a:p>
          <a:p>
            <a:pPr lvl="1"/>
            <a:r>
              <a:rPr lang="en-US" sz="2000" dirty="0" smtClean="0"/>
              <a:t>Current call is open until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of August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indico.egi.eu/indico/conferenceCFA.py?confId=2160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GB" sz="2400" dirty="0"/>
              <a:t>Technical user </a:t>
            </a:r>
            <a:r>
              <a:rPr lang="en-GB" sz="2400" dirty="0" smtClean="0"/>
              <a:t>support? (DCC today) </a:t>
            </a:r>
          </a:p>
          <a:p>
            <a:pPr lvl="1"/>
            <a:r>
              <a:rPr lang="en-GB" sz="2000" dirty="0" smtClean="0"/>
              <a:t>How to define this? By discipline? By technology? By region?</a:t>
            </a:r>
            <a:endParaRPr lang="en-GB" sz="2000" dirty="0" smtClean="0"/>
          </a:p>
          <a:p>
            <a:r>
              <a:rPr lang="en-GB" sz="2400" dirty="0" smtClean="0"/>
              <a:t>(Participation in ESFRI and ESFRI cluster projects)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Competence Centres</a:t>
            </a:r>
          </a:p>
          <a:p>
            <a:pPr lvl="1"/>
            <a:r>
              <a:rPr lang="en-GB" dirty="0" smtClean="0"/>
              <a:t>Cluster of NGIs </a:t>
            </a:r>
            <a:r>
              <a:rPr lang="en-GB" dirty="0"/>
              <a:t>for </a:t>
            </a:r>
            <a:r>
              <a:rPr lang="en-GB" dirty="0" smtClean="0"/>
              <a:t>areas that did not submit CC proposal? </a:t>
            </a:r>
          </a:p>
          <a:p>
            <a:r>
              <a:rPr lang="en-GB" dirty="0" smtClean="0"/>
              <a:t>Technologies from external projects (similar to SCI-BUS during EGI-</a:t>
            </a:r>
            <a:r>
              <a:rPr lang="en-GB" dirty="0" err="1" smtClean="0"/>
              <a:t>InSPIRE</a:t>
            </a:r>
            <a:r>
              <a:rPr lang="en-GB" dirty="0" smtClean="0"/>
              <a:t>)</a:t>
            </a:r>
          </a:p>
          <a:p>
            <a:r>
              <a:rPr lang="en-GB" dirty="0" smtClean="0"/>
              <a:t>Champions (travel funding as of now)</a:t>
            </a:r>
          </a:p>
          <a:p>
            <a:r>
              <a:rPr lang="en-GB" dirty="0" smtClean="0"/>
              <a:t>Open call and technical support (see earlier)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Long-tail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525963"/>
          </a:xfrm>
        </p:spPr>
        <p:txBody>
          <a:bodyPr/>
          <a:lstStyle/>
          <a:p>
            <a:r>
              <a:rPr lang="en-GB" sz="2400" dirty="0" smtClean="0"/>
              <a:t>Currently done by the NGIs</a:t>
            </a:r>
          </a:p>
          <a:p>
            <a:pPr lvl="1"/>
            <a:r>
              <a:rPr lang="en-GB" sz="2000" dirty="0" smtClean="0"/>
              <a:t>This will continue, but</a:t>
            </a:r>
          </a:p>
          <a:p>
            <a:pPr lvl="1"/>
            <a:r>
              <a:rPr lang="en-GB" sz="2000" dirty="0" smtClean="0"/>
              <a:t>how could we harmonise it, improve efficiency, sustainability and impact?</a:t>
            </a:r>
          </a:p>
          <a:p>
            <a:r>
              <a:rPr lang="en-GB" sz="2400" dirty="0" smtClean="0"/>
              <a:t>Some CC? (TBD)</a:t>
            </a:r>
          </a:p>
          <a:p>
            <a:r>
              <a:rPr lang="en-GB" sz="2400" dirty="0" smtClean="0"/>
              <a:t>‘Long-tail platform’</a:t>
            </a:r>
          </a:p>
          <a:p>
            <a:pPr lvl="1"/>
            <a:r>
              <a:rPr lang="en-GB" sz="2000" dirty="0" smtClean="0"/>
              <a:t>A ‘sandbox’ similar to the pay-per-use one</a:t>
            </a:r>
          </a:p>
          <a:p>
            <a:pPr lvl="2"/>
            <a:r>
              <a:rPr lang="en-GB" sz="1800" dirty="0" smtClean="0"/>
              <a:t>Can be key for EGI’s future, or…</a:t>
            </a:r>
          </a:p>
          <a:p>
            <a:pPr lvl="2"/>
            <a:r>
              <a:rPr lang="en-GB" sz="1800" dirty="0" smtClean="0"/>
              <a:t>The business model behind it needs to evolve to become sustainable</a:t>
            </a:r>
          </a:p>
          <a:p>
            <a:pPr lvl="1"/>
            <a:r>
              <a:rPr lang="en-GB" sz="2000" dirty="0" smtClean="0"/>
              <a:t>First version:</a:t>
            </a:r>
          </a:p>
          <a:p>
            <a:pPr lvl="2"/>
            <a:r>
              <a:rPr lang="en-GB" sz="1600" dirty="0" smtClean="0"/>
              <a:t>A new VO that complements existing ones</a:t>
            </a:r>
          </a:p>
          <a:p>
            <a:pPr lvl="2"/>
            <a:r>
              <a:rPr lang="en-GB" sz="1600" dirty="0" smtClean="0"/>
              <a:t>Volunteer resource providers</a:t>
            </a:r>
          </a:p>
          <a:p>
            <a:pPr lvl="2"/>
            <a:r>
              <a:rPr lang="en-GB" sz="1600" dirty="0"/>
              <a:t>Unfunded user </a:t>
            </a:r>
            <a:r>
              <a:rPr lang="en-GB" sz="1600" dirty="0" smtClean="0"/>
              <a:t>environments </a:t>
            </a:r>
          </a:p>
          <a:p>
            <a:pPr lvl="2"/>
            <a:r>
              <a:rPr lang="en-GB" sz="1600" dirty="0" smtClean="0"/>
              <a:t>Funded central user management service</a:t>
            </a:r>
          </a:p>
          <a:p>
            <a:pPr lvl="2"/>
            <a:r>
              <a:rPr lang="en-GB" sz="1600" dirty="0" smtClean="0"/>
              <a:t>Funded training services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Long-tail platform proposal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3568" y="3789040"/>
            <a:ext cx="3240360" cy="144016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</a:rPr>
              <a:t>Long-tail grid </a:t>
            </a:r>
            <a:r>
              <a:rPr lang="en-GB" dirty="0" smtClean="0">
                <a:solidFill>
                  <a:schemeClr val="tx1"/>
                </a:solidFill>
              </a:rPr>
              <a:t>VO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92080" y="3789040"/>
            <a:ext cx="3240360" cy="144016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Long-tail cloud VO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64096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Certified EGI resource providers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95736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7584" y="5229200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Join voluntarily</a:t>
            </a:r>
            <a:endParaRPr lang="en-GB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94826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80112" y="5229200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Join voluntarily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804791" y="2348880"/>
            <a:ext cx="2448272" cy="7200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User management portal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9912" y="2348880"/>
            <a:ext cx="4752528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National/domain/app. 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pecific science gateways (e.g. SCI-BUS, DIRAC, CSGF, etc.)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6" idx="2"/>
            <a:endCxn id="6" idx="7"/>
          </p:cNvCxnSpPr>
          <p:nvPr/>
        </p:nvCxnSpPr>
        <p:spPr>
          <a:xfrm flipH="1">
            <a:off x="3449388" y="3068960"/>
            <a:ext cx="2706788" cy="930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  <a:endCxn id="7" idx="0"/>
          </p:cNvCxnSpPr>
          <p:nvPr/>
        </p:nvCxnSpPr>
        <p:spPr>
          <a:xfrm>
            <a:off x="6156176" y="3068960"/>
            <a:ext cx="7560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33208" y="3121804"/>
            <a:ext cx="2315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User-specific X509 proxies</a:t>
            </a:r>
            <a:br>
              <a:rPr lang="en-GB" sz="1400" dirty="0" smtClean="0"/>
            </a:br>
            <a:r>
              <a:rPr lang="en-GB" sz="1400" dirty="0" smtClean="0"/>
              <a:t>from robot certificates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endCxn id="15" idx="0"/>
          </p:cNvCxnSpPr>
          <p:nvPr/>
        </p:nvCxnSpPr>
        <p:spPr>
          <a:xfrm>
            <a:off x="2028927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1763688" y="1124744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ular Callout 27"/>
          <p:cNvSpPr/>
          <p:nvPr/>
        </p:nvSpPr>
        <p:spPr>
          <a:xfrm>
            <a:off x="2771800" y="44624"/>
            <a:ext cx="5976664" cy="1152128"/>
          </a:xfrm>
          <a:prstGeom prst="wedgeRectCallout">
            <a:avLst>
              <a:gd name="adj1" fmla="val -56263"/>
              <a:gd name="adj2" fmla="val 464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Request resources (</a:t>
            </a:r>
            <a:r>
              <a:rPr lang="en-GB" dirty="0" err="1">
                <a:solidFill>
                  <a:schemeClr val="tx1"/>
                </a:solidFill>
              </a:rPr>
              <a:t>EduGAIN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OpenID</a:t>
            </a:r>
            <a:r>
              <a:rPr lang="en-GB" dirty="0">
                <a:solidFill>
                  <a:schemeClr val="tx1"/>
                </a:solidFill>
              </a:rPr>
              <a:t>, Local </a:t>
            </a:r>
            <a:r>
              <a:rPr lang="en-GB" dirty="0" smtClean="0">
                <a:solidFill>
                  <a:schemeClr val="tx1"/>
                </a:solidFill>
              </a:rPr>
              <a:t>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Justify request (describe science use case)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Provide means for identification (e.g. URL of staff site, phone number, LinkedIn reference)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Smiley Face 30"/>
          <p:cNvSpPr/>
          <p:nvPr/>
        </p:nvSpPr>
        <p:spPr>
          <a:xfrm>
            <a:off x="251520" y="1124744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-36512" y="1763524"/>
            <a:ext cx="1236236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NIL/UCST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971600" y="1412776"/>
            <a:ext cx="5406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0642" y="548680"/>
            <a:ext cx="20136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Grant/deny access</a:t>
            </a:r>
            <a:br>
              <a:rPr lang="en-GB" sz="1400" dirty="0" smtClean="0"/>
            </a:br>
            <a:r>
              <a:rPr lang="en-GB" sz="1400" dirty="0" smtClean="0"/>
              <a:t>(meeting or phone call)</a:t>
            </a:r>
            <a:endParaRPr lang="en-GB" sz="1400" dirty="0"/>
          </a:p>
        </p:txBody>
      </p:sp>
      <p:cxnSp>
        <p:nvCxnSpPr>
          <p:cNvPr id="37" name="Straight Arrow Connector 36"/>
          <p:cNvCxnSpPr>
            <a:stCxn id="26" idx="5"/>
          </p:cNvCxnSpPr>
          <p:nvPr/>
        </p:nvCxnSpPr>
        <p:spPr>
          <a:xfrm>
            <a:off x="2255389" y="1616445"/>
            <a:ext cx="1524523" cy="73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91687" y="3121804"/>
            <a:ext cx="3408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Collect and monitor usage stats.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Survey for publications and feedback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8331" y="1772816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Access resources</a:t>
            </a:r>
            <a:endParaRPr lang="en-GB" dirty="0"/>
          </a:p>
        </p:txBody>
      </p:sp>
      <p:cxnSp>
        <p:nvCxnSpPr>
          <p:cNvPr id="42" name="Straight Arrow Connector 41"/>
          <p:cNvCxnSpPr>
            <a:stCxn id="7" idx="1"/>
          </p:cNvCxnSpPr>
          <p:nvPr/>
        </p:nvCxnSpPr>
        <p:spPr>
          <a:xfrm flipH="1" flipV="1">
            <a:off x="3253063" y="3121804"/>
            <a:ext cx="2513557" cy="878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0"/>
          </p:cNvCxnSpPr>
          <p:nvPr/>
        </p:nvCxnSpPr>
        <p:spPr>
          <a:xfrm flipH="1" flipV="1">
            <a:off x="2287781" y="3068960"/>
            <a:ext cx="15967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miley Face 46"/>
          <p:cNvSpPr/>
          <p:nvPr/>
        </p:nvSpPr>
        <p:spPr>
          <a:xfrm>
            <a:off x="5688691" y="1052736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311467" y="1691516"/>
            <a:ext cx="149278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USTs, UCST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483768" y="134076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43808" y="1308668"/>
            <a:ext cx="242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Provide training and support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1833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1" grpId="0" animBg="1"/>
      <p:bldP spid="32" grpId="0" animBg="1"/>
      <p:bldP spid="35" grpId="0" animBg="1"/>
      <p:bldP spid="38" grpId="0"/>
      <p:bldP spid="40" grpId="0"/>
      <p:bldP spid="47" grpId="0" animBg="1"/>
      <p:bldP spid="48" grpId="0" animBg="1"/>
      <p:bldP spid="52" grpId="0"/>
    </p:bld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2103</TotalTime>
  <Words>790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EGI Engagement meeting 23-7-2014</vt:lpstr>
      <vt:lpstr>Our goals and agenda</vt:lpstr>
      <vt:lpstr>EGI-Engage</vt:lpstr>
      <vt:lpstr>Some principles</vt:lpstr>
      <vt:lpstr>Groups to engage with</vt:lpstr>
      <vt:lpstr>Flagship communities</vt:lpstr>
      <vt:lpstr>Large communities</vt:lpstr>
      <vt:lpstr>Long-tail</vt:lpstr>
      <vt:lpstr>Long-tail platform proposal</vt:lpstr>
      <vt:lpstr>Resource providers</vt:lpstr>
      <vt:lpstr>General public</vt:lpstr>
      <vt:lpstr>SMEs and industry</vt:lpstr>
      <vt:lpstr>Funding in EGI-InSPIRE</vt:lpstr>
      <vt:lpstr>Summary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Future Plans</dc:title>
  <dc:creator>Tiziana Ferrari</dc:creator>
  <cp:lastModifiedBy>Gergely Sipos</cp:lastModifiedBy>
  <cp:revision>187</cp:revision>
  <dcterms:created xsi:type="dcterms:W3CDTF">2014-04-09T08:19:22Z</dcterms:created>
  <dcterms:modified xsi:type="dcterms:W3CDTF">2014-07-24T10:04:28Z</dcterms:modified>
</cp:coreProperties>
</file>