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56" r:id="rId2"/>
    <p:sldId id="267" r:id="rId3"/>
    <p:sldId id="258" r:id="rId4"/>
    <p:sldId id="259" r:id="rId5"/>
    <p:sldId id="264" r:id="rId6"/>
    <p:sldId id="265" r:id="rId7"/>
    <p:sldId id="266" r:id="rId8"/>
    <p:sldId id="268" r:id="rId9"/>
    <p:sldId id="260" r:id="rId10"/>
    <p:sldId id="261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BEC513-2AED-4EDF-B397-DCDEB593DD98}" type="datetimeFigureOut">
              <a:rPr lang="en-US"/>
              <a:pPr>
                <a:defRPr/>
              </a:pPr>
              <a:t>9/18/2014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27E7B5C-E8E9-4425-AA71-E6C146C55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29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9/18/2014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EA63E51-250A-4CDE-8317-5D8DEDB82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92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B1639-8A1C-4419-B58F-967EBE4152DC}" type="datetimeFigureOut">
              <a:rPr lang="en-US"/>
              <a:pPr>
                <a:defRPr/>
              </a:pPr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524DB-4BAB-4FCB-91C7-C051C8EF90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43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3053-5FC2-40DC-94A4-8BB72C346B00}" type="datetimeFigureOut">
              <a:rPr lang="en-US"/>
              <a:pPr>
                <a:defRPr/>
              </a:pPr>
              <a:t>9/18/2014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610D0-F03F-4D39-8C13-E13370291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9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78E3A1C-1D4D-45F1-AAC2-A4B27A4C73A8}" type="datetimeFigureOut">
              <a:rPr lang="en-US"/>
              <a:pPr>
                <a:defRPr/>
              </a:pPr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6AFEB15-5D8B-47B5-AC45-13EEB4C7BC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875"/>
              </a:spcBef>
            </a:pPr>
            <a:r>
              <a:rPr lang="en-GB" alt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HOWTO04_Site_Certification_Manual_tests#Check_the_functionality_of_the_cloud_elemen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public/ShowDocument?docid=31" TargetMode="External"/><Relationship Id="rId2" Type="http://schemas.openxmlformats.org/officeDocument/2006/relationships/hyperlink" Target="https://wiki.egi.eu/wiki/Performan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uments.egi.eu/public/ShowDocument?docid=46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public/ShowDocument?docid=2282" TargetMode="External"/><Relationship Id="rId2" Type="http://schemas.openxmlformats.org/officeDocument/2006/relationships/hyperlink" Target="https://documents.egi.eu/public/ShowDocument?docid=216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FAQ_GGUS-QoS-Leve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perations-portal.egi.eu/broadcast/archive/id/110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gi.eu/indico/conferenceDisplay.py?confId=216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Administrator_Documentation#EGI_Federated_Cloud.C2.A0" TargetMode="External"/><Relationship Id="rId2" Type="http://schemas.openxmlformats.org/officeDocument/2006/relationships/hyperlink" Target="https://wiki.egi.eu/wiki/User_Documentation#EGI_Federated_Clou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iki.egi.eu/wiki/PROC14" TargetMode="External"/><Relationship Id="rId4" Type="http://schemas.openxmlformats.org/officeDocument/2006/relationships/hyperlink" Target="https://wiki.egi.eu/wiki/PROC1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Operations Update</a:t>
            </a:r>
            <a:br>
              <a:rPr lang="pl-PL" altLang="en-US" dirty="0" smtClean="0">
                <a:latin typeface="Arial" charset="0"/>
                <a:cs typeface="Arial" charset="0"/>
              </a:rPr>
            </a:br>
            <a:r>
              <a:rPr lang="pl-PL" altLang="en-US" dirty="0" err="1" smtClean="0">
                <a:latin typeface="Arial" charset="0"/>
                <a:cs typeface="Arial" charset="0"/>
              </a:rPr>
              <a:t>September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Małgorzata Krakowian</a:t>
            </a:r>
          </a:p>
          <a:p>
            <a:pPr eaLnBrk="1" hangingPunct="1"/>
            <a:r>
              <a:rPr lang="pl-PL" altLang="en-US" dirty="0" smtClean="0">
                <a:latin typeface="Arial" charset="0"/>
                <a:cs typeface="Arial" charset="0"/>
              </a:rPr>
              <a:t>EGI Operations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FD6911-85D8-4DA2-AD58-9414A192269A}" type="datetime1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18/09/2014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2AB68C3-9553-4A75-8BB0-EB247862B620}" type="slidenum">
              <a:rPr lang="en-GB" alt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smtClean="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Federated </a:t>
            </a:r>
            <a:r>
              <a:rPr lang="pl-PL" dirty="0" err="1"/>
              <a:t>Cloud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800" b="1" dirty="0" err="1" smtClean="0">
                <a:solidFill>
                  <a:schemeClr val="accent1"/>
                </a:solidFill>
              </a:rPr>
              <a:t>Cloud</a:t>
            </a:r>
            <a:r>
              <a:rPr lang="pl-PL" sz="2800" b="1" dirty="0" smtClean="0">
                <a:solidFill>
                  <a:schemeClr val="accent1"/>
                </a:solidFill>
              </a:rPr>
              <a:t> Site </a:t>
            </a:r>
            <a:r>
              <a:rPr lang="pl-PL" sz="2800" b="1" dirty="0" err="1" smtClean="0">
                <a:solidFill>
                  <a:schemeClr val="accent1"/>
                </a:solidFill>
              </a:rPr>
              <a:t>certification</a:t>
            </a:r>
            <a:endParaRPr lang="pl-PL" sz="2800" b="1" dirty="0" smtClean="0">
              <a:solidFill>
                <a:schemeClr val="accent1"/>
              </a:solidFill>
            </a:endParaRPr>
          </a:p>
          <a:p>
            <a:pPr lvl="1"/>
            <a:r>
              <a:rPr lang="pl-PL" sz="2400" b="1" dirty="0" smtClean="0">
                <a:solidFill>
                  <a:schemeClr val="accent1"/>
                </a:solidFill>
              </a:rPr>
              <a:t>Manual </a:t>
            </a:r>
            <a:r>
              <a:rPr lang="pl-PL" sz="2400" b="1" dirty="0" err="1" smtClean="0">
                <a:solidFill>
                  <a:schemeClr val="accent1"/>
                </a:solidFill>
              </a:rPr>
              <a:t>check</a:t>
            </a:r>
            <a:r>
              <a:rPr lang="pl-PL" sz="2400" b="1" dirty="0" smtClean="0">
                <a:solidFill>
                  <a:schemeClr val="accent1"/>
                </a:solidFill>
              </a:rPr>
              <a:t> </a:t>
            </a:r>
            <a:r>
              <a:rPr lang="pl-PL" sz="2400" b="1" dirty="0" err="1" smtClean="0">
                <a:solidFill>
                  <a:schemeClr val="accent1"/>
                </a:solidFill>
              </a:rPr>
              <a:t>instructions</a:t>
            </a:r>
            <a:r>
              <a:rPr lang="pl-PL" sz="2400" b="1" dirty="0" smtClean="0">
                <a:solidFill>
                  <a:schemeClr val="accent1"/>
                </a:solidFill>
              </a:rPr>
              <a:t> for </a:t>
            </a:r>
            <a:r>
              <a:rPr lang="pl-PL" sz="2400" b="1" dirty="0" err="1" smtClean="0">
                <a:solidFill>
                  <a:schemeClr val="accent1"/>
                </a:solidFill>
              </a:rPr>
              <a:t>Cloud</a:t>
            </a:r>
            <a:r>
              <a:rPr lang="pl-PL" sz="2400" b="1" dirty="0" smtClean="0">
                <a:solidFill>
                  <a:schemeClr val="accent1"/>
                </a:solidFill>
              </a:rPr>
              <a:t> </a:t>
            </a:r>
            <a:r>
              <a:rPr lang="pl-PL" sz="2400" dirty="0" err="1" smtClean="0"/>
              <a:t>providers</a:t>
            </a:r>
            <a:r>
              <a:rPr lang="pl-PL" sz="2400" dirty="0" smtClean="0"/>
              <a:t> </a:t>
            </a:r>
            <a:r>
              <a:rPr lang="pl-PL" sz="2400" dirty="0" err="1" smtClean="0"/>
              <a:t>have</a:t>
            </a:r>
            <a:r>
              <a:rPr lang="pl-PL" sz="2400" dirty="0" smtClean="0"/>
              <a:t> </a:t>
            </a:r>
            <a:r>
              <a:rPr lang="pl-PL" sz="2400" dirty="0" err="1" smtClean="0"/>
              <a:t>been</a:t>
            </a:r>
            <a:r>
              <a:rPr lang="pl-PL" sz="2400" dirty="0" smtClean="0"/>
              <a:t> </a:t>
            </a:r>
            <a:r>
              <a:rPr lang="pl-PL" sz="2400" dirty="0" err="1" smtClean="0"/>
              <a:t>created</a:t>
            </a:r>
            <a:r>
              <a:rPr lang="pl-PL" sz="2400" dirty="0" smtClean="0"/>
              <a:t>:</a:t>
            </a:r>
          </a:p>
          <a:p>
            <a:pPr lvl="2"/>
            <a:r>
              <a:rPr lang="en-GB" sz="1400" dirty="0">
                <a:hlinkClick r:id="rId2"/>
              </a:rPr>
              <a:t>https://</a:t>
            </a:r>
            <a:r>
              <a:rPr lang="en-GB" sz="1400" dirty="0" smtClean="0">
                <a:hlinkClick r:id="rId2"/>
              </a:rPr>
              <a:t>wiki.egi.eu/wiki/HOWTO04_Site_Certification_Manual_tests#Check_the_functionality_of_the_cloud_elements</a:t>
            </a:r>
            <a:r>
              <a:rPr lang="pl-PL" sz="1400" dirty="0" smtClean="0"/>
              <a:t> </a:t>
            </a:r>
            <a:endParaRPr lang="pl-PL" sz="1400" dirty="0" smtClean="0"/>
          </a:p>
          <a:p>
            <a:pPr lvl="2"/>
            <a:r>
              <a:rPr lang="pl-PL" sz="1800" dirty="0" smtClean="0"/>
              <a:t>Not </a:t>
            </a:r>
            <a:r>
              <a:rPr lang="pl-PL" sz="1800" dirty="0" err="1" smtClean="0"/>
              <a:t>yet</a:t>
            </a:r>
            <a:r>
              <a:rPr lang="pl-PL" sz="1800" dirty="0" smtClean="0"/>
              <a:t> </a:t>
            </a:r>
            <a:r>
              <a:rPr lang="pl-PL" sz="1800" dirty="0" err="1" smtClean="0"/>
              <a:t>included</a:t>
            </a:r>
            <a:r>
              <a:rPr lang="pl-PL" sz="1800" dirty="0" smtClean="0"/>
              <a:t> in the </a:t>
            </a:r>
            <a:r>
              <a:rPr lang="pl-PL" sz="1800" dirty="0" err="1" smtClean="0"/>
              <a:t>procedure</a:t>
            </a:r>
            <a:r>
              <a:rPr lang="pl-PL" sz="1800" dirty="0" smtClean="0"/>
              <a:t> – </a:t>
            </a:r>
            <a:r>
              <a:rPr lang="pl-PL" sz="1800" dirty="0" err="1" smtClean="0"/>
              <a:t>need</a:t>
            </a:r>
            <a:r>
              <a:rPr lang="pl-PL" sz="1800" dirty="0" smtClean="0"/>
              <a:t> </a:t>
            </a:r>
            <a:r>
              <a:rPr lang="pl-PL" sz="1800" dirty="0" err="1" smtClean="0"/>
              <a:t>review</a:t>
            </a:r>
            <a:endParaRPr lang="pl-PL" sz="1800" dirty="0" smtClean="0"/>
          </a:p>
          <a:p>
            <a:pPr lvl="1"/>
            <a:r>
              <a:rPr lang="pl-PL" sz="2400" b="1" dirty="0" smtClean="0">
                <a:solidFill>
                  <a:schemeClr val="accent1"/>
                </a:solidFill>
              </a:rPr>
              <a:t>Security </a:t>
            </a:r>
            <a:r>
              <a:rPr lang="pl-PL" sz="2400" b="1" dirty="0" err="1" smtClean="0">
                <a:solidFill>
                  <a:schemeClr val="accent1"/>
                </a:solidFill>
              </a:rPr>
              <a:t>survey</a:t>
            </a:r>
            <a:r>
              <a:rPr lang="pl-PL" sz="2400" b="1" dirty="0" smtClean="0">
                <a:solidFill>
                  <a:schemeClr val="accent1"/>
                </a:solidFill>
              </a:rPr>
              <a:t> </a:t>
            </a:r>
            <a:r>
              <a:rPr lang="pl-PL" sz="2400" dirty="0" smtClean="0"/>
              <a:t>in place</a:t>
            </a:r>
          </a:p>
          <a:p>
            <a:r>
              <a:rPr lang="pl-PL" sz="2800" b="1" dirty="0" err="1" smtClean="0">
                <a:solidFill>
                  <a:schemeClr val="accent1"/>
                </a:solidFill>
              </a:rPr>
              <a:t>Cloud</a:t>
            </a:r>
            <a:r>
              <a:rPr lang="pl-PL" sz="2800" b="1" dirty="0" smtClean="0">
                <a:solidFill>
                  <a:schemeClr val="accent1"/>
                </a:solidFill>
              </a:rPr>
              <a:t> </a:t>
            </a:r>
            <a:r>
              <a:rPr lang="pl-PL" sz="2800" b="1" dirty="0" err="1" smtClean="0">
                <a:solidFill>
                  <a:schemeClr val="accent1"/>
                </a:solidFill>
              </a:rPr>
              <a:t>support</a:t>
            </a:r>
            <a:r>
              <a:rPr lang="pl-PL" sz="2800" b="1" dirty="0" smtClean="0">
                <a:solidFill>
                  <a:schemeClr val="accent1"/>
                </a:solidFill>
              </a:rPr>
              <a:t> in </a:t>
            </a:r>
            <a:r>
              <a:rPr lang="en-GB" sz="2800" b="1" dirty="0" smtClean="0">
                <a:solidFill>
                  <a:schemeClr val="accent1"/>
                </a:solidFill>
              </a:rPr>
              <a:t>e-</a:t>
            </a:r>
            <a:r>
              <a:rPr lang="pl-PL" sz="2800" b="1" dirty="0" smtClean="0">
                <a:solidFill>
                  <a:schemeClr val="accent1"/>
                </a:solidFill>
              </a:rPr>
              <a:t>GRANT</a:t>
            </a:r>
            <a:endParaRPr lang="pl-PL" sz="2800" dirty="0" smtClean="0"/>
          </a:p>
          <a:p>
            <a:pPr lvl="1"/>
            <a:r>
              <a:rPr lang="pl-PL" sz="2400" dirty="0" smtClean="0"/>
              <a:t>with </a:t>
            </a:r>
            <a:r>
              <a:rPr lang="pl-PL" sz="2400" dirty="0" err="1" smtClean="0"/>
              <a:t>next</a:t>
            </a:r>
            <a:r>
              <a:rPr lang="pl-PL" sz="2400" dirty="0" smtClean="0"/>
              <a:t> </a:t>
            </a:r>
            <a:r>
              <a:rPr lang="pl-PL" sz="2400" dirty="0" err="1" smtClean="0"/>
              <a:t>release</a:t>
            </a:r>
            <a:r>
              <a:rPr lang="pl-PL" sz="2400" dirty="0" smtClean="0"/>
              <a:t> (</a:t>
            </a:r>
            <a:r>
              <a:rPr lang="pl-PL" sz="2400" dirty="0" err="1" smtClean="0"/>
              <a:t>scheduled</a:t>
            </a:r>
            <a:r>
              <a:rPr lang="pl-PL" sz="2400" dirty="0" smtClean="0"/>
              <a:t> for </a:t>
            </a:r>
            <a:r>
              <a:rPr lang="pl-PL" sz="2400" dirty="0" err="1" smtClean="0"/>
              <a:t>this</a:t>
            </a:r>
            <a:r>
              <a:rPr lang="pl-PL" sz="2400" dirty="0" smtClean="0"/>
              <a:t> </a:t>
            </a:r>
            <a:r>
              <a:rPr lang="pl-PL" sz="2400" dirty="0" err="1" smtClean="0"/>
              <a:t>or</a:t>
            </a:r>
            <a:r>
              <a:rPr lang="pl-PL" sz="2400" dirty="0" smtClean="0"/>
              <a:t> </a:t>
            </a:r>
            <a:r>
              <a:rPr lang="pl-PL" sz="2400" dirty="0" err="1" smtClean="0"/>
              <a:t>next</a:t>
            </a:r>
            <a:r>
              <a:rPr lang="pl-PL" sz="2400" dirty="0" smtClean="0"/>
              <a:t> </a:t>
            </a:r>
            <a:r>
              <a:rPr lang="pl-PL" sz="2400" dirty="0" err="1" smtClean="0"/>
              <a:t>week</a:t>
            </a:r>
            <a:r>
              <a:rPr lang="pl-PL" sz="2400" dirty="0" smtClean="0"/>
              <a:t>)</a:t>
            </a:r>
          </a:p>
          <a:p>
            <a:r>
              <a:rPr lang="pl-PL" sz="2800" b="1" dirty="0" err="1" smtClean="0">
                <a:solidFill>
                  <a:schemeClr val="accent1"/>
                </a:solidFill>
              </a:rPr>
              <a:t>Support</a:t>
            </a:r>
            <a:r>
              <a:rPr lang="pl-PL" sz="2800" b="1" dirty="0" smtClean="0">
                <a:solidFill>
                  <a:schemeClr val="accent1"/>
                </a:solidFill>
              </a:rPr>
              <a:t> for Site </a:t>
            </a:r>
            <a:r>
              <a:rPr lang="pl-PL" sz="2800" b="1" dirty="0" err="1" smtClean="0">
                <a:solidFill>
                  <a:schemeClr val="accent1"/>
                </a:solidFill>
              </a:rPr>
              <a:t>admins</a:t>
            </a:r>
            <a:endParaRPr lang="pl-PL" sz="2800" b="1" dirty="0" smtClean="0">
              <a:solidFill>
                <a:schemeClr val="accent1"/>
              </a:solidFill>
            </a:endParaRPr>
          </a:p>
          <a:p>
            <a:pPr lvl="1"/>
            <a:r>
              <a:rPr lang="pl-PL" sz="2400" dirty="0" err="1" smtClean="0"/>
              <a:t>Cloud</a:t>
            </a:r>
            <a:r>
              <a:rPr lang="pl-PL" sz="2400" dirty="0" smtClean="0"/>
              <a:t> GGUS </a:t>
            </a:r>
            <a:r>
              <a:rPr lang="pl-PL" sz="2400" dirty="0" err="1" smtClean="0"/>
              <a:t>SUs</a:t>
            </a:r>
            <a:r>
              <a:rPr lang="pl-PL" sz="2400" dirty="0" smtClean="0"/>
              <a:t> in </a:t>
            </a:r>
            <a:r>
              <a:rPr lang="pl-PL" sz="2400" dirty="0" err="1" smtClean="0"/>
              <a:t>preparation</a:t>
            </a:r>
            <a:r>
              <a:rPr lang="pl-PL" sz="2400" dirty="0" smtClean="0"/>
              <a:t> </a:t>
            </a:r>
          </a:p>
          <a:p>
            <a:pPr lvl="1"/>
            <a:endParaRPr lang="en-GB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438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OLA/SLA </a:t>
            </a:r>
            <a:r>
              <a:rPr lang="pl-PL" dirty="0" err="1" smtClean="0"/>
              <a:t>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b="1" dirty="0">
                <a:solidFill>
                  <a:schemeClr val="accent1"/>
                </a:solidFill>
                <a:hlinkClick r:id="rId2"/>
              </a:rPr>
              <a:t>https://</a:t>
            </a:r>
            <a:r>
              <a:rPr lang="pl-PL" sz="2000" b="1" dirty="0" smtClean="0">
                <a:solidFill>
                  <a:schemeClr val="accent1"/>
                </a:solidFill>
                <a:hlinkClick r:id="rId2"/>
              </a:rPr>
              <a:t>wiki.egi.eu/wiki/Performance</a:t>
            </a:r>
            <a:r>
              <a:rPr lang="pl-PL" sz="2000" b="1" dirty="0" smtClean="0">
                <a:solidFill>
                  <a:schemeClr val="accent1"/>
                </a:solidFill>
              </a:rPr>
              <a:t> </a:t>
            </a:r>
          </a:p>
          <a:p>
            <a:endParaRPr lang="pl-PL" sz="2000" b="1" dirty="0">
              <a:solidFill>
                <a:schemeClr val="accent1"/>
              </a:solidFill>
            </a:endParaRPr>
          </a:p>
          <a:p>
            <a:r>
              <a:rPr lang="pl-PL" sz="2000" b="1" dirty="0" smtClean="0">
                <a:solidFill>
                  <a:schemeClr val="accent1"/>
                </a:solidFill>
              </a:rPr>
              <a:t>RP </a:t>
            </a:r>
            <a:r>
              <a:rPr lang="pl-PL" sz="2000" b="1" dirty="0" smtClean="0">
                <a:solidFill>
                  <a:schemeClr val="accent1"/>
                </a:solidFill>
              </a:rPr>
              <a:t>and RC OLA </a:t>
            </a:r>
          </a:p>
          <a:p>
            <a:pPr lvl="1"/>
            <a:r>
              <a:rPr lang="pl-PL" sz="1800" b="1" dirty="0">
                <a:solidFill>
                  <a:schemeClr val="accent1"/>
                </a:solidFill>
                <a:hlinkClick r:id="rId3"/>
              </a:rPr>
              <a:t>https://</a:t>
            </a:r>
            <a:r>
              <a:rPr lang="pl-PL" sz="1800" b="1" dirty="0" smtClean="0">
                <a:solidFill>
                  <a:schemeClr val="accent1"/>
                </a:solidFill>
                <a:hlinkClick r:id="rId3"/>
              </a:rPr>
              <a:t>documents.egi.eu/public/ShowDocument?docid=31</a:t>
            </a:r>
            <a:endParaRPr lang="pl-PL" sz="1800" b="1" dirty="0" smtClean="0">
              <a:solidFill>
                <a:schemeClr val="accent1"/>
              </a:solidFill>
            </a:endParaRPr>
          </a:p>
          <a:p>
            <a:pPr lvl="1"/>
            <a:r>
              <a:rPr lang="pl-PL" sz="1800" b="1" dirty="0">
                <a:solidFill>
                  <a:schemeClr val="accent1"/>
                </a:solidFill>
                <a:hlinkClick r:id="rId4"/>
              </a:rPr>
              <a:t>https://</a:t>
            </a:r>
            <a:r>
              <a:rPr lang="pl-PL" sz="1800" b="1" dirty="0" smtClean="0">
                <a:solidFill>
                  <a:schemeClr val="accent1"/>
                </a:solidFill>
                <a:hlinkClick r:id="rId4"/>
              </a:rPr>
              <a:t>documents.egi.eu/public/ShowDocument?docid=463</a:t>
            </a:r>
            <a:r>
              <a:rPr lang="pl-PL" sz="1800" b="1" dirty="0" smtClean="0">
                <a:solidFill>
                  <a:schemeClr val="accent1"/>
                </a:solidFill>
              </a:rPr>
              <a:t> </a:t>
            </a:r>
          </a:p>
          <a:p>
            <a:pPr lvl="1"/>
            <a:r>
              <a:rPr lang="pl-PL" sz="1800" b="1" dirty="0" smtClean="0"/>
              <a:t>Feedback </a:t>
            </a:r>
            <a:r>
              <a:rPr lang="pl-PL" sz="1800" b="1" dirty="0" err="1" smtClean="0"/>
              <a:t>deadline</a:t>
            </a:r>
            <a:r>
              <a:rPr lang="pl-PL" sz="1800" b="1" dirty="0" smtClean="0"/>
              <a:t>:</a:t>
            </a:r>
            <a:r>
              <a:rPr lang="pl-PL" sz="1800" dirty="0" smtClean="0"/>
              <a:t> 5.09</a:t>
            </a:r>
          </a:p>
          <a:p>
            <a:pPr lvl="1"/>
            <a:r>
              <a:rPr lang="pl-PL" sz="1800" b="1" dirty="0" err="1" smtClean="0"/>
              <a:t>Approval</a:t>
            </a:r>
            <a:r>
              <a:rPr lang="pl-PL" sz="1800" b="1" dirty="0" smtClean="0"/>
              <a:t>: </a:t>
            </a:r>
            <a:r>
              <a:rPr lang="pl-PL" sz="1800" dirty="0" err="1" smtClean="0"/>
              <a:t>September</a:t>
            </a:r>
            <a:r>
              <a:rPr lang="pl-PL" sz="1800" dirty="0" smtClean="0"/>
              <a:t> OMB </a:t>
            </a:r>
            <a:endParaRPr lang="pl-PL" sz="1800" dirty="0" smtClean="0"/>
          </a:p>
          <a:p>
            <a:pPr lvl="1"/>
            <a:endParaRPr lang="pl-PL" sz="1800" dirty="0"/>
          </a:p>
          <a:p>
            <a:r>
              <a:rPr lang="pl-PL" sz="2200" b="1" dirty="0" smtClean="0">
                <a:solidFill>
                  <a:schemeClr val="accent1"/>
                </a:solidFill>
              </a:rPr>
              <a:t>R</a:t>
            </a:r>
            <a:r>
              <a:rPr lang="pl-PL" sz="2200" b="1" dirty="0" smtClean="0">
                <a:solidFill>
                  <a:schemeClr val="accent1"/>
                </a:solidFill>
              </a:rPr>
              <a:t>eporting and monitoring</a:t>
            </a:r>
            <a:r>
              <a:rPr lang="pl-PL" sz="2200" dirty="0" smtClean="0"/>
              <a:t>:</a:t>
            </a:r>
          </a:p>
          <a:p>
            <a:pPr lvl="1"/>
            <a:r>
              <a:rPr lang="pl-PL" sz="1800" dirty="0" smtClean="0"/>
              <a:t>Ava/</a:t>
            </a:r>
            <a:r>
              <a:rPr lang="pl-PL" sz="1800" dirty="0" err="1" smtClean="0"/>
              <a:t>Rel</a:t>
            </a:r>
            <a:endParaRPr lang="pl-PL" sz="1800" dirty="0" smtClean="0"/>
          </a:p>
          <a:p>
            <a:pPr lvl="1"/>
            <a:r>
              <a:rPr lang="pl-PL" sz="1800" dirty="0" err="1" smtClean="0"/>
              <a:t>Unknown</a:t>
            </a:r>
            <a:endParaRPr lang="pl-PL" sz="1800" dirty="0" smtClean="0"/>
          </a:p>
          <a:p>
            <a:pPr lvl="1"/>
            <a:r>
              <a:rPr lang="pl-PL" sz="1800" dirty="0" smtClean="0"/>
              <a:t>ROD performance </a:t>
            </a:r>
            <a:r>
              <a:rPr lang="pl-PL" sz="1800" dirty="0" err="1" smtClean="0"/>
              <a:t>index</a:t>
            </a:r>
            <a:endParaRPr lang="pl-PL" sz="1800" dirty="0" smtClean="0"/>
          </a:p>
          <a:p>
            <a:pPr lvl="1"/>
            <a:r>
              <a:rPr lang="pl-PL" sz="1800" dirty="0" err="1" smtClean="0"/>
              <a:t>Quality</a:t>
            </a:r>
            <a:r>
              <a:rPr lang="pl-PL" sz="1800" dirty="0" smtClean="0"/>
              <a:t> of </a:t>
            </a:r>
            <a:r>
              <a:rPr lang="pl-PL" sz="1800" dirty="0" err="1" smtClean="0"/>
              <a:t>Support</a:t>
            </a:r>
            <a:r>
              <a:rPr lang="pl-PL" sz="1800" dirty="0" smtClean="0"/>
              <a:t> in GGUS</a:t>
            </a:r>
            <a:endParaRPr lang="pl-PL" sz="1800" dirty="0" smtClean="0"/>
          </a:p>
          <a:p>
            <a:pPr lvl="1"/>
            <a:endParaRPr lang="pl-PL" sz="18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58596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OLA/SLA </a:t>
            </a:r>
            <a:r>
              <a:rPr lang="pl-PL" dirty="0" err="1" smtClean="0"/>
              <a:t>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b="1" dirty="0" smtClean="0">
                <a:solidFill>
                  <a:schemeClr val="accent1"/>
                </a:solidFill>
              </a:rPr>
              <a:t>EGI.eu </a:t>
            </a:r>
            <a:r>
              <a:rPr lang="pl-PL" sz="2000" b="1" dirty="0" smtClean="0">
                <a:solidFill>
                  <a:schemeClr val="accent1"/>
                </a:solidFill>
              </a:rPr>
              <a:t>SLA </a:t>
            </a:r>
            <a:r>
              <a:rPr lang="pl-PL" sz="2000" b="1" dirty="0" smtClean="0"/>
              <a:t>(</a:t>
            </a:r>
            <a:r>
              <a:rPr lang="pl-PL" sz="2000" b="1" dirty="0" err="1" smtClean="0"/>
              <a:t>new</a:t>
            </a:r>
            <a:r>
              <a:rPr lang="pl-PL" sz="2000" b="1" dirty="0" smtClean="0"/>
              <a:t>)</a:t>
            </a:r>
          </a:p>
          <a:p>
            <a:pPr lvl="1"/>
            <a:r>
              <a:rPr lang="pl-PL" sz="1800" dirty="0">
                <a:hlinkClick r:id="rId2"/>
              </a:rPr>
              <a:t>https://</a:t>
            </a:r>
            <a:r>
              <a:rPr lang="pl-PL" sz="1800" dirty="0" smtClean="0">
                <a:hlinkClick r:id="rId2"/>
              </a:rPr>
              <a:t>documents.egi.eu/public/ShowDocument?docid=2166</a:t>
            </a:r>
            <a:r>
              <a:rPr lang="pl-PL" sz="1800" dirty="0" smtClean="0"/>
              <a:t> </a:t>
            </a:r>
          </a:p>
          <a:p>
            <a:pPr lvl="1"/>
            <a:r>
              <a:rPr lang="pl-PL" sz="1800" dirty="0" err="1" smtClean="0"/>
              <a:t>Parties</a:t>
            </a:r>
            <a:r>
              <a:rPr lang="pl-PL" sz="1800" dirty="0" smtClean="0"/>
              <a:t> of the </a:t>
            </a:r>
            <a:r>
              <a:rPr lang="pl-PL" sz="1800" dirty="0" err="1" smtClean="0"/>
              <a:t>agreement</a:t>
            </a:r>
            <a:r>
              <a:rPr lang="pl-PL" sz="1800" dirty="0" smtClean="0"/>
              <a:t>:</a:t>
            </a:r>
          </a:p>
          <a:p>
            <a:pPr lvl="2"/>
            <a:r>
              <a:rPr lang="pl-PL" sz="1400" dirty="0" err="1" smtClean="0"/>
              <a:t>Customer</a:t>
            </a:r>
            <a:r>
              <a:rPr lang="pl-PL" sz="1400" dirty="0" smtClean="0"/>
              <a:t>: </a:t>
            </a:r>
            <a:r>
              <a:rPr lang="en-GB" sz="1400" dirty="0"/>
              <a:t>Resource infrastructure Providers</a:t>
            </a:r>
            <a:endParaRPr lang="pl-PL" sz="1400" dirty="0" smtClean="0"/>
          </a:p>
          <a:p>
            <a:pPr lvl="2"/>
            <a:r>
              <a:rPr lang="pl-PL" sz="1400" dirty="0" smtClean="0"/>
              <a:t>Provider: EGI.eu</a:t>
            </a:r>
          </a:p>
          <a:p>
            <a:pPr lvl="1"/>
            <a:r>
              <a:rPr lang="pl-PL" sz="1800" dirty="0" smtClean="0"/>
              <a:t>C</a:t>
            </a:r>
            <a:r>
              <a:rPr lang="en-GB" sz="1800" dirty="0" err="1" smtClean="0"/>
              <a:t>onditions</a:t>
            </a:r>
            <a:r>
              <a:rPr lang="en-GB" sz="1800" dirty="0" smtClean="0"/>
              <a:t> </a:t>
            </a:r>
            <a:r>
              <a:rPr lang="en-GB" sz="1800" dirty="0"/>
              <a:t>under which </a:t>
            </a:r>
            <a:r>
              <a:rPr lang="en-GB" sz="1800" b="1" dirty="0"/>
              <a:t>Federated Operations </a:t>
            </a:r>
            <a:r>
              <a:rPr lang="en-GB" sz="1800" dirty="0"/>
              <a:t>service is offered by EGI.eu in collaboration with the EGI partners to the </a:t>
            </a:r>
            <a:r>
              <a:rPr lang="en-GB" sz="1800" dirty="0" smtClean="0"/>
              <a:t>Resource infrastructure Providers.</a:t>
            </a:r>
            <a:endParaRPr lang="pl-PL" sz="1800" dirty="0" smtClean="0"/>
          </a:p>
          <a:p>
            <a:pPr lvl="1"/>
            <a:r>
              <a:rPr lang="pl-PL" sz="1800" b="1" dirty="0"/>
              <a:t>Feedback </a:t>
            </a:r>
            <a:r>
              <a:rPr lang="pl-PL" sz="1800" b="1" dirty="0" err="1"/>
              <a:t>deadline</a:t>
            </a:r>
            <a:r>
              <a:rPr lang="pl-PL" sz="1800" b="1" dirty="0"/>
              <a:t>:</a:t>
            </a:r>
            <a:r>
              <a:rPr lang="pl-PL" sz="1800" dirty="0"/>
              <a:t> </a:t>
            </a:r>
            <a:r>
              <a:rPr lang="pl-PL" sz="1800" dirty="0" err="1" smtClean="0"/>
              <a:t>September</a:t>
            </a:r>
            <a:r>
              <a:rPr lang="pl-PL" sz="1800" dirty="0" smtClean="0"/>
              <a:t> </a:t>
            </a:r>
            <a:r>
              <a:rPr lang="pl-PL" sz="1800" dirty="0" smtClean="0"/>
              <a:t>OMB</a:t>
            </a:r>
          </a:p>
          <a:p>
            <a:pPr lvl="1"/>
            <a:endParaRPr lang="pl-PL" sz="1800" dirty="0"/>
          </a:p>
          <a:p>
            <a:r>
              <a:rPr lang="pl-PL" sz="2200" b="1" dirty="0" smtClean="0">
                <a:solidFill>
                  <a:schemeClr val="accent1"/>
                </a:solidFill>
              </a:rPr>
              <a:t>Technology Providers SLA </a:t>
            </a:r>
            <a:r>
              <a:rPr lang="pl-PL" sz="2200" b="1" dirty="0" smtClean="0"/>
              <a:t>(</a:t>
            </a:r>
            <a:r>
              <a:rPr lang="pl-PL" sz="2200" b="1" dirty="0" err="1" smtClean="0"/>
              <a:t>under</a:t>
            </a:r>
            <a:r>
              <a:rPr lang="pl-PL" sz="2200" b="1" dirty="0" smtClean="0"/>
              <a:t> </a:t>
            </a:r>
            <a:r>
              <a:rPr lang="pl-PL" sz="2200" b="1" dirty="0" err="1" smtClean="0"/>
              <a:t>construction</a:t>
            </a:r>
            <a:r>
              <a:rPr lang="pl-PL" sz="2200" b="1" dirty="0" smtClean="0"/>
              <a:t>)</a:t>
            </a:r>
          </a:p>
          <a:p>
            <a:pPr lvl="1"/>
            <a:r>
              <a:rPr lang="pl-PL" sz="1600" dirty="0">
                <a:hlinkClick r:id="rId3"/>
              </a:rPr>
              <a:t>https://</a:t>
            </a:r>
            <a:r>
              <a:rPr lang="pl-PL" sz="1600" dirty="0" smtClean="0">
                <a:hlinkClick r:id="rId3"/>
              </a:rPr>
              <a:t>documents.egi.eu/public/ShowDocument?docid=2282</a:t>
            </a:r>
            <a:r>
              <a:rPr lang="pl-PL" sz="1600" dirty="0" smtClean="0"/>
              <a:t>	</a:t>
            </a:r>
          </a:p>
          <a:p>
            <a:pPr lvl="1"/>
            <a:r>
              <a:rPr lang="pl-PL" sz="1800" b="1" dirty="0" smtClean="0"/>
              <a:t>Feedback </a:t>
            </a:r>
            <a:r>
              <a:rPr lang="pl-PL" sz="1800" b="1" dirty="0" err="1"/>
              <a:t>deadline</a:t>
            </a:r>
            <a:r>
              <a:rPr lang="pl-PL" sz="1800" b="1" dirty="0"/>
              <a:t>:</a:t>
            </a:r>
            <a:r>
              <a:rPr lang="pl-PL" sz="1800" dirty="0"/>
              <a:t> </a:t>
            </a:r>
            <a:r>
              <a:rPr lang="pl-PL" sz="1800" dirty="0" err="1" smtClean="0"/>
              <a:t>October</a:t>
            </a:r>
            <a:r>
              <a:rPr lang="pl-PL" sz="1800" dirty="0" smtClean="0"/>
              <a:t> OMB</a:t>
            </a:r>
            <a:endParaRPr lang="pl-PL" sz="1800" dirty="0"/>
          </a:p>
          <a:p>
            <a:pPr lvl="1"/>
            <a:endParaRPr lang="pl-PL" sz="18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12647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Gstat</a:t>
            </a:r>
            <a:r>
              <a:rPr lang="pl-PL" dirty="0" smtClean="0"/>
              <a:t> </a:t>
            </a:r>
            <a:r>
              <a:rPr lang="pl-PL" dirty="0" err="1" smtClean="0"/>
              <a:t>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err="1" smtClean="0">
                <a:solidFill>
                  <a:schemeClr val="accent1"/>
                </a:solidFill>
              </a:rPr>
              <a:t>Gstat</a:t>
            </a:r>
            <a:r>
              <a:rPr lang="pl-PL" b="1" dirty="0" smtClean="0">
                <a:solidFill>
                  <a:schemeClr val="accent1"/>
                </a:solidFill>
              </a:rPr>
              <a:t> </a:t>
            </a:r>
            <a:r>
              <a:rPr lang="pl-PL" b="1" dirty="0" err="1" smtClean="0">
                <a:solidFill>
                  <a:schemeClr val="accent1"/>
                </a:solidFill>
              </a:rPr>
              <a:t>Support</a:t>
            </a:r>
            <a:r>
              <a:rPr lang="pl-PL" b="1" dirty="0" smtClean="0">
                <a:solidFill>
                  <a:schemeClr val="accent1"/>
                </a:solidFill>
              </a:rPr>
              <a:t> Unit in GGUS</a:t>
            </a:r>
          </a:p>
          <a:p>
            <a:pPr lvl="1"/>
            <a:r>
              <a:rPr lang="pl-PL" dirty="0" smtClean="0"/>
              <a:t>New person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 smtClean="0"/>
              <a:t>been</a:t>
            </a:r>
            <a:r>
              <a:rPr lang="pl-PL" dirty="0" smtClean="0"/>
              <a:t> </a:t>
            </a:r>
            <a:r>
              <a:rPr lang="pl-PL" dirty="0" err="1" smtClean="0"/>
              <a:t>assigned</a:t>
            </a:r>
            <a:r>
              <a:rPr lang="pl-PL" dirty="0" smtClean="0"/>
              <a:t> to </a:t>
            </a:r>
            <a:r>
              <a:rPr lang="pl-PL" dirty="0" err="1" smtClean="0"/>
              <a:t>provide</a:t>
            </a:r>
            <a:r>
              <a:rPr lang="pl-PL" dirty="0" smtClean="0"/>
              <a:t> </a:t>
            </a:r>
            <a:r>
              <a:rPr lang="pl-PL" dirty="0" err="1" smtClean="0"/>
              <a:t>support</a:t>
            </a:r>
            <a:r>
              <a:rPr lang="pl-PL" dirty="0" smtClean="0"/>
              <a:t>: </a:t>
            </a:r>
            <a:r>
              <a:rPr lang="en-GB" b="1" dirty="0" err="1"/>
              <a:t>Asa</a:t>
            </a:r>
            <a:r>
              <a:rPr lang="en-GB" b="1" dirty="0"/>
              <a:t> Hsu</a:t>
            </a:r>
            <a:endParaRPr lang="pl-PL" b="1" dirty="0" smtClean="0"/>
          </a:p>
          <a:p>
            <a:pPr lvl="1"/>
            <a:r>
              <a:rPr lang="pl-PL" dirty="0" smtClean="0"/>
              <a:t>With </a:t>
            </a:r>
            <a:r>
              <a:rPr lang="pl-PL" dirty="0" err="1" smtClean="0"/>
              <a:t>Quality</a:t>
            </a:r>
            <a:r>
              <a:rPr lang="pl-PL" dirty="0" smtClean="0"/>
              <a:t> of </a:t>
            </a:r>
            <a:r>
              <a:rPr lang="pl-PL" dirty="0" err="1" smtClean="0"/>
              <a:t>Support</a:t>
            </a:r>
            <a:r>
              <a:rPr lang="pl-PL" dirty="0" smtClean="0"/>
              <a:t>: </a:t>
            </a:r>
            <a:r>
              <a:rPr lang="pl-PL" dirty="0" smtClean="0">
                <a:hlinkClick r:id="rId2"/>
              </a:rPr>
              <a:t>Medium</a:t>
            </a:r>
            <a:endParaRPr lang="pl-PL" dirty="0" smtClean="0"/>
          </a:p>
          <a:p>
            <a:pPr lvl="2"/>
            <a:r>
              <a:rPr lang="pl-PL" dirty="0" err="1" smtClean="0"/>
              <a:t>Response</a:t>
            </a:r>
            <a:r>
              <a:rPr lang="pl-PL" dirty="0" smtClean="0"/>
              <a:t> </a:t>
            </a:r>
            <a:r>
              <a:rPr lang="pl-PL" dirty="0" err="1" smtClean="0"/>
              <a:t>time</a:t>
            </a:r>
            <a:r>
              <a:rPr lang="pl-PL" dirty="0" smtClean="0"/>
              <a:t>:</a:t>
            </a:r>
            <a:endParaRPr lang="pl-PL" dirty="0" smtClean="0"/>
          </a:p>
          <a:p>
            <a:pPr lvl="3"/>
            <a:r>
              <a:rPr lang="pl-PL" dirty="0" smtClean="0"/>
              <a:t>Less </a:t>
            </a:r>
            <a:r>
              <a:rPr lang="pl-PL" dirty="0" err="1" smtClean="0"/>
              <a:t>urgent</a:t>
            </a:r>
            <a:r>
              <a:rPr lang="pl-PL" dirty="0" smtClean="0"/>
              <a:t>, </a:t>
            </a:r>
            <a:r>
              <a:rPr lang="pl-PL" dirty="0" err="1" smtClean="0"/>
              <a:t>urget</a:t>
            </a:r>
            <a:r>
              <a:rPr lang="pl-PL" dirty="0" smtClean="0"/>
              <a:t>: 5 </a:t>
            </a:r>
            <a:r>
              <a:rPr lang="pl-PL" dirty="0" err="1" smtClean="0"/>
              <a:t>working</a:t>
            </a:r>
            <a:r>
              <a:rPr lang="pl-PL" dirty="0" smtClean="0"/>
              <a:t> </a:t>
            </a:r>
            <a:r>
              <a:rPr lang="pl-PL" dirty="0" err="1" smtClean="0"/>
              <a:t>days</a:t>
            </a:r>
            <a:endParaRPr lang="pl-PL" dirty="0" smtClean="0"/>
          </a:p>
          <a:p>
            <a:pPr lvl="3"/>
            <a:r>
              <a:rPr lang="pl-PL" dirty="0" err="1" smtClean="0"/>
              <a:t>Very</a:t>
            </a:r>
            <a:r>
              <a:rPr lang="pl-PL" dirty="0" smtClean="0"/>
              <a:t> </a:t>
            </a:r>
            <a:r>
              <a:rPr lang="pl-PL" dirty="0" err="1" smtClean="0"/>
              <a:t>urgent</a:t>
            </a:r>
            <a:r>
              <a:rPr lang="pl-PL" dirty="0" smtClean="0"/>
              <a:t>, top </a:t>
            </a:r>
            <a:r>
              <a:rPr lang="pl-PL" dirty="0" err="1" smtClean="0"/>
              <a:t>priority</a:t>
            </a:r>
            <a:r>
              <a:rPr lang="pl-PL" dirty="0" smtClean="0"/>
              <a:t>: 1 </a:t>
            </a:r>
            <a:r>
              <a:rPr lang="pl-PL" dirty="0" err="1" smtClean="0"/>
              <a:t>working</a:t>
            </a:r>
            <a:r>
              <a:rPr lang="pl-PL" dirty="0" smtClean="0"/>
              <a:t> </a:t>
            </a:r>
            <a:r>
              <a:rPr lang="pl-PL" dirty="0" err="1" smtClean="0"/>
              <a:t>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5126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New VOMS for ops </a:t>
            </a:r>
            <a:r>
              <a:rPr lang="en-US" sz="4000" dirty="0" smtClean="0"/>
              <a:t>VO</a:t>
            </a:r>
            <a:r>
              <a:rPr lang="pl-PL" sz="4000" dirty="0" smtClean="0"/>
              <a:t> 1/2</a:t>
            </a:r>
            <a:r>
              <a:rPr lang="en-US" sz="4000" dirty="0" smtClean="0"/>
              <a:t>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800" dirty="0" smtClean="0"/>
              <a:t>Instructions circulated in two broadcasts:</a:t>
            </a:r>
          </a:p>
          <a:p>
            <a:pPr lvl="1"/>
            <a:r>
              <a:rPr lang="en-US" sz="3800" dirty="0" smtClean="0">
                <a:hlinkClick r:id="rId2"/>
              </a:rPr>
              <a:t>First</a:t>
            </a:r>
            <a:r>
              <a:rPr lang="en-US" sz="3800" dirty="0" smtClean="0"/>
              <a:t>, </a:t>
            </a:r>
            <a:r>
              <a:rPr lang="en-US" sz="3800" dirty="0" smtClean="0">
                <a:hlinkClick r:id="rId2"/>
              </a:rPr>
              <a:t>second</a:t>
            </a:r>
            <a:endParaRPr lang="en-US" sz="3800" dirty="0" smtClean="0"/>
          </a:p>
          <a:p>
            <a:pPr lvl="1"/>
            <a:r>
              <a:rPr lang="en-US" sz="3800" b="1" dirty="0" smtClean="0"/>
              <a:t>Every production site should configure the new VOMS </a:t>
            </a:r>
            <a:r>
              <a:rPr lang="en-US" sz="3800" dirty="0" smtClean="0"/>
              <a:t>in all the relevant production services (</a:t>
            </a:r>
            <a:r>
              <a:rPr lang="en-US" sz="3800" dirty="0"/>
              <a:t>I.e. </a:t>
            </a:r>
            <a:r>
              <a:rPr lang="en-US" sz="3800" dirty="0" smtClean="0"/>
              <a:t> Argus, CEs, FTS, LFC, </a:t>
            </a:r>
            <a:r>
              <a:rPr lang="en-US" sz="3800" dirty="0" smtClean="0"/>
              <a:t>S</a:t>
            </a:r>
            <a:r>
              <a:rPr lang="pl-PL" sz="3800" dirty="0" smtClean="0"/>
              <a:t>E</a:t>
            </a:r>
            <a:r>
              <a:rPr lang="en-US" sz="3800" dirty="0" smtClean="0"/>
              <a:t>s</a:t>
            </a:r>
            <a:r>
              <a:rPr lang="en-US" sz="3800" dirty="0" smtClean="0"/>
              <a:t>, UI, WMS, WN)</a:t>
            </a:r>
          </a:p>
          <a:p>
            <a:r>
              <a:rPr lang="en-US" sz="3800" dirty="0" smtClean="0"/>
              <a:t>Operations Support </a:t>
            </a:r>
            <a:r>
              <a:rPr lang="en-US" sz="3800" dirty="0" smtClean="0"/>
              <a:t>open</a:t>
            </a:r>
            <a:r>
              <a:rPr lang="pl-PL" sz="3800" dirty="0" err="1" smtClean="0"/>
              <a:t>ed</a:t>
            </a:r>
            <a:r>
              <a:rPr lang="en-US" sz="3800" dirty="0" smtClean="0"/>
              <a:t> </a:t>
            </a:r>
            <a:r>
              <a:rPr lang="en-US" sz="3800" dirty="0" smtClean="0"/>
              <a:t>a </a:t>
            </a:r>
            <a:r>
              <a:rPr lang="pl-PL" sz="3800" b="1" dirty="0" smtClean="0"/>
              <a:t>GGUS </a:t>
            </a:r>
            <a:r>
              <a:rPr lang="en-US" sz="3800" b="1" dirty="0" smtClean="0"/>
              <a:t>ticket </a:t>
            </a:r>
            <a:r>
              <a:rPr lang="en-US" sz="3800" b="1" dirty="0" smtClean="0"/>
              <a:t>for each NGI</a:t>
            </a:r>
          </a:p>
          <a:p>
            <a:pPr lvl="1"/>
            <a:r>
              <a:rPr lang="en-US" sz="3800" dirty="0" smtClean="0"/>
              <a:t>Asking to follow up with the sites, and confirm the support for the new VOMS</a:t>
            </a:r>
          </a:p>
          <a:p>
            <a:r>
              <a:rPr lang="en-US" sz="3800" dirty="0" smtClean="0"/>
              <a:t>Deadline for the sites:</a:t>
            </a:r>
            <a:r>
              <a:rPr lang="en-US" sz="3800" b="1" dirty="0" smtClean="0"/>
              <a:t> September 15</a:t>
            </a:r>
            <a:r>
              <a:rPr lang="en-US" sz="3800" b="1" baseline="30000" dirty="0" smtClean="0"/>
              <a:t>th</a:t>
            </a:r>
            <a:endParaRPr lang="en-US" sz="3800" b="1" dirty="0" smtClean="0"/>
          </a:p>
          <a:p>
            <a:r>
              <a:rPr lang="en-US" sz="3800" dirty="0" smtClean="0"/>
              <a:t>Important:</a:t>
            </a:r>
          </a:p>
          <a:p>
            <a:pPr lvl="1"/>
            <a:r>
              <a:rPr lang="en-US" sz="3800" dirty="0" smtClean="0"/>
              <a:t>For the time being, </a:t>
            </a:r>
            <a:r>
              <a:rPr lang="en-US" sz="3800" b="1" dirty="0" smtClean="0"/>
              <a:t>do not remove the </a:t>
            </a:r>
            <a:r>
              <a:rPr lang="pl-PL" sz="3800" b="1" dirty="0" err="1" smtClean="0"/>
              <a:t>Old</a:t>
            </a:r>
            <a:r>
              <a:rPr lang="pl-PL" sz="3800" b="1" dirty="0" smtClean="0"/>
              <a:t> </a:t>
            </a:r>
            <a:r>
              <a:rPr lang="en-US" sz="3800" b="1" dirty="0" smtClean="0"/>
              <a:t>VOMS </a:t>
            </a:r>
            <a:r>
              <a:rPr lang="en-US" sz="3800" b="1" dirty="0" smtClean="0"/>
              <a:t>server</a:t>
            </a:r>
          </a:p>
          <a:p>
            <a:pPr lvl="1"/>
            <a:r>
              <a:rPr lang="en-US" sz="3800" b="1" dirty="0" smtClean="0"/>
              <a:t>SAM instances must continue to use the old one </a:t>
            </a:r>
            <a:r>
              <a:rPr lang="en-US" sz="3800" dirty="0" smtClean="0"/>
              <a:t>until all the monitored sites have upgraded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96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New VOMS for ops VO	</a:t>
            </a:r>
            <a:r>
              <a:rPr lang="pl-PL" sz="4000" dirty="0" smtClean="0"/>
              <a:t>2/2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First deadline was September 15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>
              <a:defRPr/>
            </a:pPr>
            <a:r>
              <a:rPr lang="en-US" dirty="0"/>
              <a:t>All services using VOMS should be configured to </a:t>
            </a:r>
            <a:r>
              <a:rPr lang="en-US" b="1" dirty="0"/>
              <a:t>support also the new server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b="1" dirty="0"/>
              <a:t>38 tickets opened on September 3</a:t>
            </a:r>
            <a:r>
              <a:rPr lang="en-US" b="1" baseline="30000" dirty="0"/>
              <a:t>rd</a:t>
            </a:r>
            <a:r>
              <a:rPr lang="en-US" b="1" dirty="0"/>
              <a:t> </a:t>
            </a:r>
          </a:p>
          <a:p>
            <a:pPr lvl="1">
              <a:defRPr/>
            </a:pPr>
            <a:r>
              <a:rPr lang="en-US" dirty="0"/>
              <a:t>16 NGIs completed the configuration in all sites</a:t>
            </a:r>
          </a:p>
          <a:p>
            <a:pPr lvl="1">
              <a:defRPr/>
            </a:pPr>
            <a:r>
              <a:rPr lang="en-US" dirty="0"/>
              <a:t>13 NGIs in progress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9 NGIs did not answer (on Sep 10</a:t>
            </a:r>
            <a:r>
              <a:rPr lang="en-US" b="1" baseline="30000" dirty="0">
                <a:solidFill>
                  <a:srgbClr val="FF0000"/>
                </a:solidFill>
              </a:rPr>
              <a:t>th</a:t>
            </a:r>
            <a:r>
              <a:rPr lang="en-US" b="1" dirty="0">
                <a:solidFill>
                  <a:srgbClr val="FF0000"/>
                </a:solidFill>
              </a:rPr>
              <a:t>):</a:t>
            </a:r>
          </a:p>
          <a:p>
            <a:pPr lvl="1">
              <a:defRPr/>
            </a:pPr>
            <a:r>
              <a:rPr lang="en-US" dirty="0"/>
              <a:t>NGI_BY, NGI_CH, NGI_CYGRID, NGI_DE, NGI_IL, NGI_MARGI</a:t>
            </a:r>
          </a:p>
          <a:p>
            <a:pPr>
              <a:defRPr/>
            </a:pPr>
            <a:r>
              <a:rPr lang="en-US" dirty="0"/>
              <a:t>The SAM instances are not using yet the new VOMS, this would affect the site A/R statistics.</a:t>
            </a:r>
          </a:p>
          <a:p>
            <a:pPr marL="457200" lvl="1" indent="0" algn="ctr">
              <a:buNone/>
              <a:defRPr/>
            </a:pPr>
            <a:r>
              <a:rPr lang="en-US" b="1" dirty="0"/>
              <a:t>Please follow up with your sites.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427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EGI Conference on Challenges and Solutions for Big Data Processing on Cloud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 smtClean="0">
                <a:solidFill>
                  <a:schemeClr val="accent1"/>
                </a:solidFill>
              </a:rPr>
              <a:t>24-26 </a:t>
            </a:r>
            <a:r>
              <a:rPr lang="pl-PL" sz="2400" b="1" dirty="0" err="1" smtClean="0">
                <a:solidFill>
                  <a:schemeClr val="accent1"/>
                </a:solidFill>
              </a:rPr>
              <a:t>September</a:t>
            </a:r>
            <a:r>
              <a:rPr lang="pl-PL" sz="2400" b="1" dirty="0" smtClean="0">
                <a:solidFill>
                  <a:schemeClr val="accent1"/>
                </a:solidFill>
              </a:rPr>
              <a:t>, Amsterdam</a:t>
            </a:r>
          </a:p>
          <a:p>
            <a:r>
              <a:rPr lang="pl-PL" sz="2400" b="1" dirty="0"/>
              <a:t>Agenda</a:t>
            </a:r>
            <a:r>
              <a:rPr lang="pl-PL" sz="2400" dirty="0"/>
              <a:t>: </a:t>
            </a:r>
            <a:r>
              <a:rPr lang="pl-PL" sz="1800" dirty="0">
                <a:hlinkClick r:id="rId2"/>
              </a:rPr>
              <a:t>https://</a:t>
            </a:r>
            <a:r>
              <a:rPr lang="pl-PL" sz="1800" dirty="0" smtClean="0">
                <a:hlinkClick r:id="rId2"/>
              </a:rPr>
              <a:t>indico.egi.eu/indico/conferenceDisplay.py?confId=2160</a:t>
            </a:r>
            <a:r>
              <a:rPr lang="pl-PL" sz="1800" dirty="0" smtClean="0"/>
              <a:t> </a:t>
            </a:r>
          </a:p>
          <a:p>
            <a:r>
              <a:rPr lang="pl-PL" sz="1800" b="1" dirty="0" err="1" smtClean="0"/>
              <a:t>Sessions</a:t>
            </a:r>
            <a:r>
              <a:rPr lang="pl-PL" sz="1800" dirty="0" smtClean="0"/>
              <a:t>:</a:t>
            </a:r>
          </a:p>
          <a:p>
            <a:pPr lvl="1"/>
            <a:r>
              <a:rPr lang="en-GB" sz="1800" dirty="0"/>
              <a:t>Status, perspectives and security for the EGI Federated </a:t>
            </a:r>
            <a:r>
              <a:rPr lang="en-GB" sz="1800" dirty="0" smtClean="0"/>
              <a:t>Cloud</a:t>
            </a:r>
            <a:endParaRPr lang="pl-PL" sz="1800" dirty="0" smtClean="0"/>
          </a:p>
          <a:p>
            <a:pPr lvl="1"/>
            <a:r>
              <a:rPr lang="en-GB" sz="1800" dirty="0"/>
              <a:t>ELIXIR and KM3NeT storage case studies and EGI data management </a:t>
            </a:r>
            <a:r>
              <a:rPr lang="en-GB" sz="1800" dirty="0" smtClean="0"/>
              <a:t>services</a:t>
            </a:r>
            <a:endParaRPr lang="pl-PL" sz="1800" dirty="0" smtClean="0"/>
          </a:p>
          <a:p>
            <a:pPr lvl="1"/>
            <a:r>
              <a:rPr lang="en-GB" sz="1800" dirty="0"/>
              <a:t>Single </a:t>
            </a:r>
            <a:r>
              <a:rPr lang="en-GB" sz="1800" dirty="0" smtClean="0"/>
              <a:t>S</a:t>
            </a:r>
            <a:r>
              <a:rPr lang="pl-PL" sz="1800" dirty="0" smtClean="0"/>
              <a:t>i</a:t>
            </a:r>
            <a:r>
              <a:rPr lang="en-GB" sz="1800" dirty="0" err="1" smtClean="0"/>
              <a:t>gn</a:t>
            </a:r>
            <a:r>
              <a:rPr lang="en-GB" sz="1800" dirty="0" smtClean="0"/>
              <a:t> </a:t>
            </a:r>
            <a:r>
              <a:rPr lang="en-GB" sz="1800" dirty="0"/>
              <a:t>On </a:t>
            </a:r>
            <a:r>
              <a:rPr lang="en-GB" sz="1800" dirty="0" smtClean="0"/>
              <a:t>BOF</a:t>
            </a:r>
            <a:endParaRPr lang="pl-PL" sz="1800" dirty="0" smtClean="0"/>
          </a:p>
          <a:p>
            <a:pPr lvl="1"/>
            <a:r>
              <a:rPr lang="en-GB" sz="1800" dirty="0" smtClean="0"/>
              <a:t>Pay-per-use</a:t>
            </a:r>
            <a:endParaRPr lang="pl-PL" sz="1800" dirty="0" smtClean="0"/>
          </a:p>
          <a:p>
            <a:pPr lvl="1"/>
            <a:r>
              <a:rPr lang="en-GB" sz="1800" dirty="0" err="1"/>
              <a:t>CloudWATCH</a:t>
            </a:r>
            <a:r>
              <a:rPr lang="en-GB" sz="1800" dirty="0"/>
              <a:t> Cloud </a:t>
            </a:r>
            <a:r>
              <a:rPr lang="en-GB" sz="1800" dirty="0" err="1"/>
              <a:t>Plugfest</a:t>
            </a:r>
            <a:r>
              <a:rPr lang="en-GB" sz="1800" dirty="0"/>
              <a:t> and Standards Profile </a:t>
            </a:r>
            <a:r>
              <a:rPr lang="en-GB" sz="1800" dirty="0" smtClean="0"/>
              <a:t>Workshop</a:t>
            </a:r>
            <a:endParaRPr lang="pl-PL" sz="1800" dirty="0" smtClean="0"/>
          </a:p>
          <a:p>
            <a:pPr lvl="1"/>
            <a:r>
              <a:rPr lang="en-GB" sz="1800" dirty="0"/>
              <a:t>Developing the Open Science </a:t>
            </a:r>
            <a:r>
              <a:rPr lang="en-GB" sz="1800" dirty="0" smtClean="0"/>
              <a:t>Commons</a:t>
            </a:r>
            <a:endParaRPr lang="pl-PL" sz="1800" dirty="0" smtClean="0"/>
          </a:p>
          <a:p>
            <a:pPr lvl="1"/>
            <a:r>
              <a:rPr lang="en-GB" sz="1800" dirty="0"/>
              <a:t>EGI-GEANT </a:t>
            </a:r>
            <a:r>
              <a:rPr lang="en-GB" sz="1800" dirty="0" smtClean="0"/>
              <a:t>Symposium</a:t>
            </a:r>
            <a:endParaRPr lang="pl-PL" sz="1800" dirty="0" smtClean="0"/>
          </a:p>
          <a:p>
            <a:pPr lvl="1"/>
            <a:r>
              <a:rPr lang="en-GB" sz="1800" dirty="0"/>
              <a:t>Developing the concept of a service catalogue and market place for </a:t>
            </a:r>
            <a:r>
              <a:rPr lang="en-GB" sz="1800" dirty="0" smtClean="0"/>
              <a:t>EGI</a:t>
            </a:r>
            <a:endParaRPr lang="pl-PL" sz="1800" dirty="0" smtClean="0"/>
          </a:p>
          <a:p>
            <a:pPr lvl="1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03233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Operations Portal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dirty="0" smtClean="0">
                <a:solidFill>
                  <a:schemeClr val="accent1"/>
                </a:solidFill>
              </a:rPr>
              <a:t>ROD </a:t>
            </a:r>
            <a:r>
              <a:rPr lang="pl-PL" sz="2400" b="1" dirty="0" err="1" smtClean="0">
                <a:solidFill>
                  <a:schemeClr val="accent1"/>
                </a:solidFill>
              </a:rPr>
              <a:t>dashboard</a:t>
            </a:r>
            <a:r>
              <a:rPr lang="pl-PL" sz="2400" b="1" dirty="0" smtClean="0">
                <a:solidFill>
                  <a:schemeClr val="accent1"/>
                </a:solidFill>
              </a:rPr>
              <a:t> </a:t>
            </a:r>
            <a:r>
              <a:rPr lang="pl-PL" sz="2400" b="1" dirty="0" err="1" smtClean="0">
                <a:solidFill>
                  <a:schemeClr val="accent1"/>
                </a:solidFill>
              </a:rPr>
              <a:t>training</a:t>
            </a:r>
            <a:endParaRPr lang="pl-PL" sz="2400" b="1" dirty="0" smtClean="0">
              <a:solidFill>
                <a:schemeClr val="accent1"/>
              </a:solidFill>
            </a:endParaRPr>
          </a:p>
          <a:p>
            <a:pPr lvl="1"/>
            <a:r>
              <a:rPr lang="pl-PL" sz="2000" dirty="0" err="1" smtClean="0"/>
              <a:t>Prepared</a:t>
            </a:r>
            <a:r>
              <a:rPr lang="pl-PL" sz="2000" dirty="0" smtClean="0"/>
              <a:t> by EGI </a:t>
            </a:r>
            <a:r>
              <a:rPr lang="pl-PL" sz="2000" dirty="0" err="1" smtClean="0"/>
              <a:t>operations</a:t>
            </a:r>
            <a:r>
              <a:rPr lang="pl-PL" sz="2000" dirty="0" smtClean="0"/>
              <a:t> </a:t>
            </a:r>
            <a:r>
              <a:rPr lang="pl-PL" sz="2000" dirty="0" err="1" smtClean="0"/>
              <a:t>suppor</a:t>
            </a:r>
            <a:r>
              <a:rPr lang="pl-PL" sz="2000" dirty="0" smtClean="0"/>
              <a:t> team and Operations Portal </a:t>
            </a:r>
            <a:r>
              <a:rPr lang="pl-PL" sz="2000" dirty="0" err="1" smtClean="0"/>
              <a:t>develpers</a:t>
            </a:r>
            <a:endParaRPr lang="pl-PL" sz="2000" dirty="0" smtClean="0"/>
          </a:p>
          <a:p>
            <a:pPr lvl="1"/>
            <a:r>
              <a:rPr lang="pl-PL" sz="2000" dirty="0" smtClean="0"/>
              <a:t>For ROD </a:t>
            </a:r>
            <a:r>
              <a:rPr lang="pl-PL" sz="2000" dirty="0" err="1" smtClean="0"/>
              <a:t>teams</a:t>
            </a:r>
            <a:endParaRPr lang="pl-PL" sz="2000" dirty="0" smtClean="0"/>
          </a:p>
          <a:p>
            <a:pPr lvl="1"/>
            <a:r>
              <a:rPr lang="pl-PL" sz="2000" dirty="0" err="1" smtClean="0"/>
              <a:t>When</a:t>
            </a:r>
            <a:r>
              <a:rPr lang="pl-PL" sz="2000" dirty="0" smtClean="0"/>
              <a:t>: a</a:t>
            </a:r>
            <a:r>
              <a:rPr lang="en-GB" sz="2000" dirty="0" err="1" smtClean="0"/>
              <a:t>iming</a:t>
            </a:r>
            <a:r>
              <a:rPr lang="en-GB" sz="2000" dirty="0" smtClean="0"/>
              <a:t> </a:t>
            </a:r>
            <a:r>
              <a:rPr lang="en-GB" sz="2000" dirty="0"/>
              <a:t>at 30.09.2014 or first days of October</a:t>
            </a:r>
            <a:r>
              <a:rPr lang="en-GB" sz="2000" dirty="0" smtClean="0"/>
              <a:t>.</a:t>
            </a:r>
            <a:endParaRPr lang="pl-PL" sz="2000" dirty="0" smtClean="0"/>
          </a:p>
          <a:p>
            <a:r>
              <a:rPr lang="pl-PL" sz="2400" b="1" dirty="0" smtClean="0">
                <a:solidFill>
                  <a:schemeClr val="accent1"/>
                </a:solidFill>
              </a:rPr>
              <a:t>Ava/</a:t>
            </a:r>
            <a:r>
              <a:rPr lang="pl-PL" sz="2400" b="1" dirty="0" err="1" smtClean="0">
                <a:solidFill>
                  <a:schemeClr val="accent1"/>
                </a:solidFill>
              </a:rPr>
              <a:t>Rel</a:t>
            </a:r>
            <a:r>
              <a:rPr lang="pl-PL" sz="2400" b="1" dirty="0" smtClean="0">
                <a:solidFill>
                  <a:schemeClr val="accent1"/>
                </a:solidFill>
              </a:rPr>
              <a:t> </a:t>
            </a:r>
            <a:r>
              <a:rPr lang="pl-PL" sz="2400" b="1" dirty="0" err="1" smtClean="0">
                <a:solidFill>
                  <a:schemeClr val="accent1"/>
                </a:solidFill>
              </a:rPr>
              <a:t>alarms</a:t>
            </a:r>
            <a:r>
              <a:rPr lang="pl-PL" sz="2400" b="1" dirty="0" smtClean="0">
                <a:solidFill>
                  <a:schemeClr val="accent1"/>
                </a:solidFill>
              </a:rPr>
              <a:t> on ROD Dashboard</a:t>
            </a:r>
          </a:p>
          <a:p>
            <a:pPr lvl="1"/>
            <a:r>
              <a:rPr lang="pl-PL" sz="2000" dirty="0" smtClean="0"/>
              <a:t>With </a:t>
            </a:r>
            <a:r>
              <a:rPr lang="pl-PL" sz="2000" dirty="0" err="1" smtClean="0"/>
              <a:t>next</a:t>
            </a:r>
            <a:r>
              <a:rPr lang="pl-PL" sz="2000" dirty="0" smtClean="0"/>
              <a:t> </a:t>
            </a:r>
            <a:r>
              <a:rPr lang="pl-PL" sz="2000" dirty="0" err="1" smtClean="0"/>
              <a:t>week</a:t>
            </a:r>
            <a:r>
              <a:rPr lang="pl-PL" sz="2000" dirty="0" smtClean="0"/>
              <a:t> </a:t>
            </a:r>
            <a:r>
              <a:rPr lang="pl-PL" sz="2000" dirty="0" err="1" smtClean="0"/>
              <a:t>release</a:t>
            </a:r>
            <a:endParaRPr lang="pl-PL" sz="2000" dirty="0" smtClean="0"/>
          </a:p>
          <a:p>
            <a:pPr lvl="1"/>
            <a:r>
              <a:rPr lang="en-GB" sz="2000" dirty="0"/>
              <a:t>Alarms will be raised for </a:t>
            </a:r>
            <a:r>
              <a:rPr lang="en-GB" sz="2000" dirty="0" smtClean="0"/>
              <a:t>Availability</a:t>
            </a:r>
            <a:r>
              <a:rPr lang="pl-PL" sz="2000" dirty="0" smtClean="0"/>
              <a:t> (80%)</a:t>
            </a:r>
            <a:r>
              <a:rPr lang="en-GB" sz="2000" dirty="0" smtClean="0"/>
              <a:t> </a:t>
            </a:r>
            <a:r>
              <a:rPr lang="en-GB" sz="2000" dirty="0"/>
              <a:t>and </a:t>
            </a:r>
            <a:r>
              <a:rPr lang="en-GB" sz="2000" b="1" dirty="0"/>
              <a:t>also </a:t>
            </a:r>
            <a:r>
              <a:rPr lang="pl-PL" sz="2000" b="1" dirty="0" smtClean="0"/>
              <a:t>R</a:t>
            </a:r>
            <a:r>
              <a:rPr lang="en-GB" sz="2000" b="1" dirty="0" err="1" smtClean="0"/>
              <a:t>eliability</a:t>
            </a:r>
            <a:r>
              <a:rPr lang="en-GB" sz="2000" b="1" dirty="0" smtClean="0"/>
              <a:t> </a:t>
            </a:r>
            <a:r>
              <a:rPr lang="en-GB" sz="2000" b="1" dirty="0"/>
              <a:t>(</a:t>
            </a:r>
            <a:r>
              <a:rPr lang="en-GB" sz="2000" b="1" dirty="0" smtClean="0"/>
              <a:t>8</a:t>
            </a:r>
            <a:r>
              <a:rPr lang="pl-PL" sz="2000" b="1" dirty="0"/>
              <a:t>5</a:t>
            </a:r>
            <a:r>
              <a:rPr lang="en-GB" sz="2000" b="1" dirty="0" smtClean="0"/>
              <a:t>%) </a:t>
            </a:r>
            <a:endParaRPr lang="pl-PL" sz="2000" b="1" dirty="0" smtClean="0"/>
          </a:p>
          <a:p>
            <a:r>
              <a:rPr lang="en-GB" sz="2400" b="1" dirty="0">
                <a:solidFill>
                  <a:schemeClr val="accent1"/>
                </a:solidFill>
              </a:rPr>
              <a:t>Operations Portal Advisory and Testing </a:t>
            </a:r>
            <a:r>
              <a:rPr lang="en-GB" sz="2400" b="1" dirty="0" smtClean="0">
                <a:solidFill>
                  <a:schemeClr val="accent1"/>
                </a:solidFill>
              </a:rPr>
              <a:t>Board</a:t>
            </a:r>
            <a:endParaRPr lang="pl-PL" sz="2400" b="1" dirty="0" smtClean="0">
              <a:solidFill>
                <a:schemeClr val="accent1"/>
              </a:solidFill>
            </a:endParaRPr>
          </a:p>
          <a:p>
            <a:pPr lvl="1"/>
            <a:r>
              <a:rPr lang="pl-PL" sz="2000" dirty="0" smtClean="0"/>
              <a:t>Call for </a:t>
            </a:r>
            <a:r>
              <a:rPr lang="pl-PL" sz="2000" dirty="0" err="1" smtClean="0"/>
              <a:t>participants</a:t>
            </a:r>
            <a:r>
              <a:rPr lang="pl-PL" sz="2000" dirty="0"/>
              <a:t> </a:t>
            </a:r>
            <a:r>
              <a:rPr lang="pl-PL" sz="2000" dirty="0" smtClean="0"/>
              <a:t>-&gt; </a:t>
            </a:r>
            <a:r>
              <a:rPr lang="pl-PL" sz="2000" dirty="0" err="1" smtClean="0"/>
              <a:t>operations</a:t>
            </a:r>
            <a:r>
              <a:rPr lang="pl-PL" sz="2000" dirty="0" smtClean="0"/>
              <a:t> @ egi.eu</a:t>
            </a:r>
          </a:p>
          <a:p>
            <a:pPr lvl="1"/>
            <a:r>
              <a:rPr lang="pl-PL" sz="2000" dirty="0" err="1" smtClean="0"/>
              <a:t>Monthly</a:t>
            </a:r>
            <a:r>
              <a:rPr lang="pl-PL" sz="2000" dirty="0" smtClean="0"/>
              <a:t> </a:t>
            </a:r>
            <a:r>
              <a:rPr lang="pl-PL" sz="2000" dirty="0" err="1" smtClean="0"/>
              <a:t>lightweight</a:t>
            </a:r>
            <a:r>
              <a:rPr lang="pl-PL" sz="2000" dirty="0" smtClean="0"/>
              <a:t> </a:t>
            </a:r>
            <a:r>
              <a:rPr lang="pl-PL" sz="2000" dirty="0" err="1" smtClean="0"/>
              <a:t>meeting</a:t>
            </a:r>
            <a:r>
              <a:rPr lang="pl-PL" sz="2000" dirty="0" smtClean="0"/>
              <a:t>, </a:t>
            </a:r>
            <a:r>
              <a:rPr lang="pl-PL" sz="2000" dirty="0" err="1" smtClean="0"/>
              <a:t>collecting</a:t>
            </a:r>
            <a:r>
              <a:rPr lang="pl-PL" sz="2000" dirty="0" smtClean="0"/>
              <a:t> and </a:t>
            </a:r>
            <a:r>
              <a:rPr lang="pl-PL" sz="2000" dirty="0" err="1" smtClean="0"/>
              <a:t>discussing</a:t>
            </a:r>
            <a:r>
              <a:rPr lang="pl-PL" sz="2000" dirty="0" smtClean="0"/>
              <a:t> </a:t>
            </a:r>
            <a:r>
              <a:rPr lang="pl-PL" sz="2000" dirty="0" err="1" smtClean="0"/>
              <a:t>requirements</a:t>
            </a:r>
            <a:endParaRPr lang="en-GB" sz="2000" dirty="0"/>
          </a:p>
          <a:p>
            <a:endParaRPr lang="pl-PL" sz="2400" b="1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9106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Federated </a:t>
            </a:r>
            <a:r>
              <a:rPr lang="pl-PL" dirty="0" err="1" smtClean="0"/>
              <a:t>Cloud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/>
          <a:lstStyle/>
          <a:p>
            <a:r>
              <a:rPr lang="pl-PL" sz="2400" b="1" dirty="0" smtClean="0">
                <a:solidFill>
                  <a:schemeClr val="accent1"/>
                </a:solidFill>
              </a:rPr>
              <a:t>Federated </a:t>
            </a:r>
            <a:r>
              <a:rPr lang="pl-PL" sz="2400" b="1" dirty="0" err="1" smtClean="0">
                <a:solidFill>
                  <a:schemeClr val="accent1"/>
                </a:solidFill>
              </a:rPr>
              <a:t>Cloud</a:t>
            </a:r>
            <a:r>
              <a:rPr lang="pl-PL" sz="2400" b="1" dirty="0" smtClean="0">
                <a:solidFill>
                  <a:schemeClr val="accent1"/>
                </a:solidFill>
              </a:rPr>
              <a:t> </a:t>
            </a:r>
            <a:r>
              <a:rPr lang="pl-PL" sz="2400" b="1" dirty="0" err="1" smtClean="0">
                <a:solidFill>
                  <a:schemeClr val="accent1"/>
                </a:solidFill>
              </a:rPr>
              <a:t>documentation</a:t>
            </a:r>
            <a:r>
              <a:rPr lang="pl-PL" sz="2400" dirty="0" smtClean="0"/>
              <a:t> </a:t>
            </a:r>
            <a:r>
              <a:rPr lang="pl-PL" sz="2400" dirty="0" err="1" smtClean="0"/>
              <a:t>links</a:t>
            </a:r>
            <a:r>
              <a:rPr lang="pl-PL" sz="2400" dirty="0" smtClean="0"/>
              <a:t> </a:t>
            </a:r>
            <a:r>
              <a:rPr lang="pl-PL" sz="2400" dirty="0" err="1" smtClean="0"/>
              <a:t>have</a:t>
            </a:r>
            <a:r>
              <a:rPr lang="pl-PL" sz="2400" dirty="0" smtClean="0"/>
              <a:t> </a:t>
            </a:r>
            <a:r>
              <a:rPr lang="pl-PL" sz="2400" dirty="0" err="1" smtClean="0"/>
              <a:t>been</a:t>
            </a:r>
            <a:r>
              <a:rPr lang="pl-PL" sz="2400" dirty="0" smtClean="0"/>
              <a:t> </a:t>
            </a:r>
            <a:r>
              <a:rPr lang="pl-PL" sz="2400" dirty="0" err="1" smtClean="0"/>
              <a:t>collected</a:t>
            </a:r>
            <a:r>
              <a:rPr lang="pl-PL" sz="2400" dirty="0" smtClean="0"/>
              <a:t> </a:t>
            </a:r>
            <a:r>
              <a:rPr lang="pl-PL" sz="2400" dirty="0" err="1" smtClean="0"/>
              <a:t>under</a:t>
            </a:r>
            <a:r>
              <a:rPr lang="pl-PL" sz="2400" dirty="0" smtClean="0"/>
              <a:t>:</a:t>
            </a:r>
          </a:p>
          <a:p>
            <a:pPr lvl="1"/>
            <a:r>
              <a:rPr lang="pl-PL" sz="1800" dirty="0" smtClean="0"/>
              <a:t>For VO </a:t>
            </a:r>
            <a:r>
              <a:rPr lang="pl-PL" sz="1800" dirty="0" err="1" smtClean="0"/>
              <a:t>managers</a:t>
            </a:r>
            <a:endParaRPr lang="pl-PL" sz="1800" dirty="0" smtClean="0"/>
          </a:p>
          <a:p>
            <a:pPr lvl="2"/>
            <a:r>
              <a:rPr lang="en-GB" sz="1600" dirty="0">
                <a:hlinkClick r:id="rId2"/>
              </a:rPr>
              <a:t>https://</a:t>
            </a:r>
            <a:r>
              <a:rPr lang="en-GB" sz="1600" dirty="0" smtClean="0">
                <a:hlinkClick r:id="rId2"/>
              </a:rPr>
              <a:t>wiki.egi.eu/wiki/User_Documentation#EGI_Federated_Cloud</a:t>
            </a:r>
            <a:r>
              <a:rPr lang="pl-PL" sz="1600" dirty="0" smtClean="0"/>
              <a:t> </a:t>
            </a:r>
          </a:p>
          <a:p>
            <a:pPr lvl="1"/>
            <a:r>
              <a:rPr lang="pl-PL" sz="1800" dirty="0" smtClean="0"/>
              <a:t>For Site </a:t>
            </a:r>
            <a:r>
              <a:rPr lang="pl-PL" sz="1800" dirty="0" err="1" smtClean="0"/>
              <a:t>administrators</a:t>
            </a:r>
            <a:endParaRPr lang="pl-PL" sz="1800" dirty="0" smtClean="0"/>
          </a:p>
          <a:p>
            <a:pPr lvl="2"/>
            <a:r>
              <a:rPr lang="en-GB" sz="1600" dirty="0">
                <a:hlinkClick r:id="rId3"/>
              </a:rPr>
              <a:t>https://</a:t>
            </a:r>
            <a:r>
              <a:rPr lang="en-GB" sz="1600" dirty="0" smtClean="0">
                <a:hlinkClick r:id="rId3"/>
              </a:rPr>
              <a:t>wiki.egi.eu/wiki/Administrator_Documentation#EGI_Federated_Cloud.C2.A0</a:t>
            </a:r>
            <a:r>
              <a:rPr lang="pl-PL" sz="1600" dirty="0" smtClean="0"/>
              <a:t> </a:t>
            </a:r>
            <a:endParaRPr lang="pl-PL" sz="1600" dirty="0" smtClean="0"/>
          </a:p>
          <a:p>
            <a:r>
              <a:rPr lang="pl-PL" sz="2400" b="1" dirty="0" smtClean="0">
                <a:solidFill>
                  <a:schemeClr val="accent1"/>
                </a:solidFill>
              </a:rPr>
              <a:t>Update of </a:t>
            </a:r>
            <a:r>
              <a:rPr lang="pl-PL" sz="2400" b="1" dirty="0" err="1" smtClean="0">
                <a:solidFill>
                  <a:schemeClr val="accent1"/>
                </a:solidFill>
              </a:rPr>
              <a:t>Procedures</a:t>
            </a:r>
            <a:r>
              <a:rPr lang="pl-PL" sz="2400" b="1" dirty="0" smtClean="0">
                <a:solidFill>
                  <a:schemeClr val="accent1"/>
                </a:solidFill>
              </a:rPr>
              <a:t>:</a:t>
            </a:r>
          </a:p>
          <a:p>
            <a:pPr lvl="1"/>
            <a:r>
              <a:rPr lang="pl-PL" sz="2000" dirty="0" smtClean="0">
                <a:hlinkClick r:id="rId4" tooltip="PROC13"/>
              </a:rPr>
              <a:t>Proc 13 </a:t>
            </a:r>
            <a:r>
              <a:rPr lang="en-GB" sz="2000" dirty="0" smtClean="0">
                <a:hlinkClick r:id="rId4" tooltip="PROC13"/>
              </a:rPr>
              <a:t>VO Deregistration</a:t>
            </a:r>
            <a:endParaRPr lang="pl-PL" sz="2000" dirty="0" smtClean="0"/>
          </a:p>
          <a:p>
            <a:pPr lvl="1"/>
            <a:r>
              <a:rPr lang="pl-PL" sz="2000" dirty="0" smtClean="0">
                <a:hlinkClick r:id="rId5" tooltip="PROC14"/>
              </a:rPr>
              <a:t>Proc 14 </a:t>
            </a:r>
            <a:r>
              <a:rPr lang="en-GB" sz="2000" dirty="0" smtClean="0">
                <a:hlinkClick r:id="rId5" tooltip="PROC14"/>
              </a:rPr>
              <a:t>VO Registration</a:t>
            </a:r>
            <a:endParaRPr lang="pl-PL" sz="2000" dirty="0" smtClean="0"/>
          </a:p>
          <a:p>
            <a:pPr lvl="1"/>
            <a:r>
              <a:rPr lang="pl-PL" sz="2000" dirty="0" err="1" smtClean="0"/>
              <a:t>Change</a:t>
            </a:r>
            <a:r>
              <a:rPr lang="pl-PL" sz="2000" dirty="0" smtClean="0"/>
              <a:t>: </a:t>
            </a:r>
            <a:r>
              <a:rPr lang="pl-PL" sz="2000" dirty="0" err="1" smtClean="0"/>
              <a:t>Steps</a:t>
            </a:r>
            <a:r>
              <a:rPr lang="pl-PL" sz="2000" dirty="0" smtClean="0"/>
              <a:t> for Perun and </a:t>
            </a:r>
            <a:r>
              <a:rPr lang="pl-PL" sz="2000" dirty="0" err="1" smtClean="0"/>
              <a:t>AppDB</a:t>
            </a:r>
            <a:r>
              <a:rPr lang="pl-PL" sz="2000" dirty="0" smtClean="0"/>
              <a:t> </a:t>
            </a:r>
            <a:r>
              <a:rPr lang="pl-PL" sz="2000" dirty="0" err="1" smtClean="0"/>
              <a:t>support</a:t>
            </a:r>
            <a:endParaRPr lang="pl-PL" sz="2000" dirty="0" smtClean="0"/>
          </a:p>
          <a:p>
            <a:r>
              <a:rPr lang="pl-PL" sz="2400" b="1" dirty="0" smtClean="0">
                <a:solidFill>
                  <a:schemeClr val="accent1"/>
                </a:solidFill>
              </a:rPr>
              <a:t>EGI </a:t>
            </a:r>
            <a:r>
              <a:rPr lang="pl-PL" sz="2400" b="1" dirty="0" err="1" smtClean="0">
                <a:solidFill>
                  <a:schemeClr val="accent1"/>
                </a:solidFill>
              </a:rPr>
              <a:t>workshop</a:t>
            </a:r>
            <a:endParaRPr lang="pl-PL" sz="2400" b="1" dirty="0" smtClean="0">
              <a:solidFill>
                <a:schemeClr val="accent1"/>
              </a:solidFill>
            </a:endParaRPr>
          </a:p>
          <a:p>
            <a:pPr marL="742950" lvl="2" indent="-342900"/>
            <a:r>
              <a:rPr lang="pl-PL" sz="1800" dirty="0" err="1" smtClean="0"/>
              <a:t>Session</a:t>
            </a:r>
            <a:r>
              <a:rPr lang="pl-PL" sz="1800" dirty="0" smtClean="0"/>
              <a:t>: </a:t>
            </a:r>
            <a:r>
              <a:rPr lang="en-GB" sz="1800" dirty="0" smtClean="0"/>
              <a:t>Status</a:t>
            </a:r>
            <a:r>
              <a:rPr lang="en-GB" sz="1800" dirty="0"/>
              <a:t>, perspectives and security for the EGI Federated Cloud</a:t>
            </a:r>
            <a:endParaRPr lang="pl-PL" sz="1800" dirty="0"/>
          </a:p>
          <a:p>
            <a:endParaRPr lang="pl-PL" sz="2400" dirty="0" smtClean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16370354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332</TotalTime>
  <Words>619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EGI-InSPIRE-Slide-Template_v4</vt:lpstr>
      <vt:lpstr>Operations Update September</vt:lpstr>
      <vt:lpstr>OLA/SLA framework</vt:lpstr>
      <vt:lpstr>OLA/SLA framework</vt:lpstr>
      <vt:lpstr>Gstat support</vt:lpstr>
      <vt:lpstr>New VOMS for ops VO 1/2 </vt:lpstr>
      <vt:lpstr>New VOMS for ops VO 2/2</vt:lpstr>
      <vt:lpstr>EGI Conference on Challenges and Solutions for Big Data Processing on Cloud</vt:lpstr>
      <vt:lpstr>Operations Portal</vt:lpstr>
      <vt:lpstr>Federated Cloud</vt:lpstr>
      <vt:lpstr>Federated Cloud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Update August</dc:title>
  <dc:creator>Krakowian</dc:creator>
  <cp:lastModifiedBy>Krakowian</cp:lastModifiedBy>
  <cp:revision>55</cp:revision>
  <dcterms:created xsi:type="dcterms:W3CDTF">2014-08-26T10:49:45Z</dcterms:created>
  <dcterms:modified xsi:type="dcterms:W3CDTF">2014-09-18T07:47:59Z</dcterms:modified>
</cp:coreProperties>
</file>