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4" r:id="rId6"/>
    <p:sldId id="259" r:id="rId7"/>
    <p:sldId id="261" r:id="rId8"/>
    <p:sldId id="262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595" autoAdjust="0"/>
  </p:normalViewPr>
  <p:slideViewPr>
    <p:cSldViewPr>
      <p:cViewPr>
        <p:scale>
          <a:sx n="150" d="100"/>
          <a:sy n="150" d="100"/>
        </p:scale>
        <p:origin x="-104" y="-272"/>
      </p:cViewPr>
      <p:guideLst>
        <p:guide orient="horz" pos="162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89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89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18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90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38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1550"/>
            <a:ext cx="144780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4659982"/>
            <a:ext cx="9144000" cy="483518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041" y="4227934"/>
            <a:ext cx="78105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155927"/>
            <a:ext cx="1447800" cy="441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96200" y="4864320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15611" y="4867801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597821"/>
            <a:ext cx="7200800" cy="1102519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2914650"/>
            <a:ext cx="5832648" cy="10072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35496" y="4659982"/>
            <a:ext cx="2133600" cy="273844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9/17/14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4659982"/>
            <a:ext cx="2133600" cy="273844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9582"/>
            <a:ext cx="8075612" cy="339447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9/17/14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20538"/>
            <a:ext cx="9144000" cy="792088"/>
            <a:chOff x="1547382" y="-956642"/>
            <a:chExt cx="8966967" cy="792088"/>
          </a:xfrm>
        </p:grpSpPr>
        <p:sp>
          <p:nvSpPr>
            <p:cNvPr id="30" name="Rectangle 29"/>
            <p:cNvSpPr>
              <a:spLocks noChangeArrowheads="1"/>
            </p:cNvSpPr>
            <p:nvPr userDrawn="1"/>
          </p:nvSpPr>
          <p:spPr bwMode="auto">
            <a:xfrm>
              <a:off x="1547382" y="-956642"/>
              <a:ext cx="8966967" cy="792088"/>
            </a:xfrm>
            <a:prstGeom prst="rect">
              <a:avLst/>
            </a:prstGeom>
            <a:solidFill>
              <a:srgbClr val="0067B1"/>
            </a:solidFill>
            <a:ln w="9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n>
                  <a:noFill/>
                </a:ln>
                <a:latin typeface="+mn-lt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 userDrawn="1"/>
          </p:nvSpPr>
          <p:spPr bwMode="auto">
            <a:xfrm>
              <a:off x="1547664" y="-956642"/>
              <a:ext cx="1944217" cy="7200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 dirty="0">
                <a:latin typeface="+mn-lt"/>
              </a:endParaRPr>
            </a:p>
          </p:txBody>
        </p:sp>
        <p:sp>
          <p:nvSpPr>
            <p:cNvPr id="28" name="Freeform 27"/>
            <p:cNvSpPr>
              <a:spLocks noChangeArrowheads="1"/>
            </p:cNvSpPr>
            <p:nvPr userDrawn="1"/>
          </p:nvSpPr>
          <p:spPr bwMode="auto">
            <a:xfrm>
              <a:off x="2771800" y="-956642"/>
              <a:ext cx="1323452" cy="720080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atin typeface="+mn-lt"/>
              </a:endParaRPr>
            </a:p>
          </p:txBody>
        </p:sp>
        <p:pic>
          <p:nvPicPr>
            <p:cNvPr id="27" name="Picture 26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-956642"/>
              <a:ext cx="122413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4659982"/>
            <a:ext cx="9144000" cy="504056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86916"/>
            <a:ext cx="6840538" cy="64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200151"/>
            <a:ext cx="8075612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36" y="465998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9/17/14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465998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4876006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4876006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64067" y="-770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  <p:sldLayoutId id="2147483659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egi.eu/earlyAdopters/teams" TargetMode="External"/><Relationship Id="rId3" Type="http://schemas.openxmlformats.org/officeDocument/2006/relationships/hyperlink" Target="https://www.egi.eu/earlyAdopters/table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umd2_apel" TargetMode="External"/><Relationship Id="rId4" Type="http://schemas.openxmlformats.org/officeDocument/2006/relationships/hyperlink" Target="http://goc-accounting.grid-support.ac.uk/consumer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indico.egi.eu/indico/getFile.py/access?contribId=2&amp;resId=1&amp;materialId=slides&amp;confId=218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vnweb.cern.ch/trac/lcgutil/wiki/gfaltogfal2/MediumTermProposal" TargetMode="External"/><Relationship Id="rId3" Type="http://schemas.openxmlformats.org/officeDocument/2006/relationships/hyperlink" Target="https://svnweb.cern.ch/trac/lcgutil/wiki/gfaltogfal2" TargetMode="Externa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hyperlink" Target="https://github.com/EGI-FCTF/glancepush" TargetMode="External"/><Relationship Id="rId12" Type="http://schemas.openxmlformats.org/officeDocument/2006/relationships/hyperlink" Target="https://github.com/EGI-FCTF/glancepush-vmcatcher2" TargetMode="External"/><Relationship Id="rId13" Type="http://schemas.openxmlformats.org/officeDocument/2006/relationships/hyperlink" Target="https://github.com/grid-admin/vmcatcher_eventHndlExpl_ON" TargetMode="External"/><Relationship Id="rId14" Type="http://schemas.openxmlformats.org/officeDocument/2006/relationships/hyperlink" Target="https://github.com/EGI-FCTF/BDIIscripts" TargetMode="External"/><Relationship Id="rId15" Type="http://schemas.openxmlformats.org/officeDocument/2006/relationships/hyperlink" Target="https://wiki.egi.eu/wiki/File:UMD_Software_Provisioning_Process_summary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iki.egi.eu/wiki/URT:UMD_products_ID_cards%23FTS3" TargetMode="External"/><Relationship Id="rId4" Type="http://schemas.openxmlformats.org/officeDocument/2006/relationships/hyperlink" Target="https://wiki.egi.eu/wiki/URT:UMD_products_ID_cards%23Frontier-Squid" TargetMode="External"/><Relationship Id="rId5" Type="http://schemas.openxmlformats.org/officeDocument/2006/relationships/hyperlink" Target="http://cernvm.cern.ch/portal/filesystem" TargetMode="External"/><Relationship Id="rId6" Type="http://schemas.openxmlformats.org/officeDocument/2006/relationships/hyperlink" Target="https://github.com/IFCA/occi-os" TargetMode="External"/><Relationship Id="rId7" Type="http://schemas.openxmlformats.org/officeDocument/2006/relationships/hyperlink" Target="https://github.com/IFCA/keystone-voms" TargetMode="External"/><Relationship Id="rId8" Type="http://schemas.openxmlformats.org/officeDocument/2006/relationships/hyperlink" Target="https://github.com/schwicke/ceilometer2ssm" TargetMode="External"/><Relationship Id="rId9" Type="http://schemas.openxmlformats.org/officeDocument/2006/relationships/hyperlink" Target="https://github.com/EGI-FCTF/rOCCI-server" TargetMode="External"/><Relationship Id="rId10" Type="http://schemas.openxmlformats.org/officeDocument/2006/relationships/hyperlink" Target="https://github.com/EGI-FCTF/rOCCI-cl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1597821"/>
            <a:ext cx="7488832" cy="1102519"/>
          </a:xfrm>
        </p:spPr>
        <p:txBody>
          <a:bodyPr/>
          <a:lstStyle/>
          <a:p>
            <a:r>
              <a:rPr lang="en-US" dirty="0" smtClean="0"/>
              <a:t>News from UMD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580724"/>
            <a:ext cx="5832648" cy="1007250"/>
          </a:xfrm>
        </p:spPr>
        <p:txBody>
          <a:bodyPr/>
          <a:lstStyle/>
          <a:p>
            <a:r>
              <a:rPr lang="en-GB" sz="1800" dirty="0" smtClean="0"/>
              <a:t>Cristina Aiftimiei (</a:t>
            </a:r>
            <a:r>
              <a:rPr lang="en-US" sz="1800" dirty="0" smtClean="0"/>
              <a:t>EGI</a:t>
            </a:r>
            <a:r>
              <a:rPr lang="en-GB" sz="1800" dirty="0" smtClean="0"/>
              <a:t>.</a:t>
            </a:r>
            <a:r>
              <a:rPr lang="en-GB" sz="1800" dirty="0" err="1" smtClean="0"/>
              <a:t>eu</a:t>
            </a:r>
            <a:r>
              <a:rPr lang="en-GB" sz="1800" dirty="0" smtClean="0"/>
              <a:t>/INFN)</a:t>
            </a:r>
          </a:p>
          <a:p>
            <a:r>
              <a:rPr lang="en-GB" sz="1800" dirty="0" smtClean="0"/>
              <a:t>Joao </a:t>
            </a:r>
            <a:r>
              <a:rPr lang="en-GB" sz="1800" dirty="0" err="1" smtClean="0"/>
              <a:t>Pina</a:t>
            </a:r>
            <a:r>
              <a:rPr lang="en-GB" sz="1800" dirty="0" smtClean="0"/>
              <a:t> (EGI/LIP)</a:t>
            </a:r>
            <a:endParaRPr lang="en-GB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-431800" y="17610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854700" y="513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46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2124000" y="86760"/>
            <a:ext cx="6839280" cy="64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3600" dirty="0">
                <a:solidFill>
                  <a:srgbClr val="FFFFFF"/>
                </a:solidFill>
                <a:latin typeface="Arial"/>
              </a:rPr>
              <a:t>S</a:t>
            </a:r>
            <a:r>
              <a:rPr lang="en-US" sz="3600" dirty="0" smtClean="0">
                <a:solidFill>
                  <a:srgbClr val="FFFFFF"/>
                </a:solidFill>
                <a:latin typeface="Arial"/>
              </a:rPr>
              <a:t>oftware </a:t>
            </a:r>
            <a:r>
              <a:rPr lang="en-US" sz="3600" dirty="0">
                <a:solidFill>
                  <a:srgbClr val="FFFFFF"/>
                </a:solidFill>
                <a:latin typeface="Arial"/>
              </a:rPr>
              <a:t>P</a:t>
            </a:r>
            <a:r>
              <a:rPr lang="en-US" sz="3600" dirty="0" smtClean="0">
                <a:solidFill>
                  <a:srgbClr val="FFFFFF"/>
                </a:solidFill>
                <a:latin typeface="Arial"/>
              </a:rPr>
              <a:t>rovisioning </a:t>
            </a:r>
            <a:r>
              <a:rPr lang="en-US" sz="3600" dirty="0">
                <a:solidFill>
                  <a:srgbClr val="FFFFFF"/>
                </a:solidFill>
                <a:latin typeface="Arial"/>
              </a:rPr>
              <a:t>Q</a:t>
            </a:r>
            <a:r>
              <a:rPr lang="en-US" sz="3600" dirty="0" smtClean="0">
                <a:solidFill>
                  <a:srgbClr val="FFFFFF"/>
                </a:solidFill>
                <a:latin typeface="Arial"/>
              </a:rPr>
              <a:t>ueue</a:t>
            </a:r>
            <a:endParaRPr dirty="0"/>
          </a:p>
        </p:txBody>
      </p:sp>
      <p:sp>
        <p:nvSpPr>
          <p:cNvPr id="233" name="CustomShape 2"/>
          <p:cNvSpPr/>
          <p:nvPr/>
        </p:nvSpPr>
        <p:spPr>
          <a:xfrm>
            <a:off x="202320" y="807120"/>
            <a:ext cx="8868960" cy="3755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2900" indent="-342900" algn="just"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New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CREAM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flavours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: </a:t>
            </a:r>
            <a:endParaRPr lang="en-US" dirty="0"/>
          </a:p>
          <a:p>
            <a:pPr marL="800100" lvl="1" indent="-342900" algn="just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LFS v. 2.0.4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SLURM 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. 1.0.2, Torque v.  2.1.4 and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GE v. 2.3.0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: </a:t>
            </a:r>
            <a:endParaRPr lang="en-US" sz="2000" dirty="0">
              <a:solidFill>
                <a:srgbClr val="000000"/>
              </a:solidFill>
              <a:latin typeface="Arial"/>
            </a:endParaRPr>
          </a:p>
          <a:p>
            <a:pPr marL="1257300" lvl="2" indent="-342900" algn="just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update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of the info-dynamic-scheduler improving the Glue2 support and provides some bug fixes.</a:t>
            </a:r>
            <a:endParaRPr dirty="0"/>
          </a:p>
          <a:p>
            <a:pPr marL="342900" indent="-342900" algn="just">
              <a:lnSpc>
                <a:spcPct val="100000"/>
              </a:lnSpc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ARC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v. 13.11.2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: </a:t>
            </a: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800100" lvl="1" indent="-342900" algn="just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This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version introduces a fix for a number of bugs and introducing several new features like extending ADL with Rerun option allowing to write/delete to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xrootd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DMC. </a:t>
            </a:r>
            <a:endParaRPr dirty="0"/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APEL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v. 1.2.2: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Fix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for being unable to parse uncompressed accounting introduced in 1.2.1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– version not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released in UMD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2124000" y="86760"/>
            <a:ext cx="6839280" cy="64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3600" dirty="0">
                <a:solidFill>
                  <a:srgbClr val="FFFFFF"/>
                </a:solidFill>
                <a:latin typeface="Arial"/>
              </a:rPr>
              <a:t>S</a:t>
            </a:r>
            <a:r>
              <a:rPr lang="en-US" sz="3600" dirty="0" smtClean="0">
                <a:solidFill>
                  <a:srgbClr val="FFFFFF"/>
                </a:solidFill>
                <a:latin typeface="Arial"/>
              </a:rPr>
              <a:t>oftware </a:t>
            </a:r>
            <a:r>
              <a:rPr lang="en-US" sz="3600" dirty="0">
                <a:solidFill>
                  <a:srgbClr val="FFFFFF"/>
                </a:solidFill>
                <a:latin typeface="Arial"/>
              </a:rPr>
              <a:t>P</a:t>
            </a:r>
            <a:r>
              <a:rPr lang="en-US" sz="3600" dirty="0" smtClean="0">
                <a:solidFill>
                  <a:srgbClr val="FFFFFF"/>
                </a:solidFill>
                <a:latin typeface="Arial"/>
              </a:rPr>
              <a:t>rovisioning </a:t>
            </a:r>
            <a:r>
              <a:rPr lang="en-US" sz="3600" dirty="0">
                <a:solidFill>
                  <a:srgbClr val="FFFFFF"/>
                </a:solidFill>
                <a:latin typeface="Arial"/>
              </a:rPr>
              <a:t>Q</a:t>
            </a:r>
            <a:r>
              <a:rPr lang="en-US" sz="3600" dirty="0" smtClean="0">
                <a:solidFill>
                  <a:srgbClr val="FFFFFF"/>
                </a:solidFill>
                <a:latin typeface="Arial"/>
              </a:rPr>
              <a:t>ueue</a:t>
            </a:r>
            <a:endParaRPr dirty="0"/>
          </a:p>
        </p:txBody>
      </p:sp>
      <p:sp>
        <p:nvSpPr>
          <p:cNvPr id="235" name="CustomShape 2"/>
          <p:cNvSpPr/>
          <p:nvPr/>
        </p:nvSpPr>
        <p:spPr>
          <a:xfrm>
            <a:off x="202320" y="807120"/>
            <a:ext cx="8868960" cy="3755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Bdii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-core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v. 1.6.0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: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Minor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release containing a set of new features and minor fixes to the following packages: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bdii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, glue-validator, glue-schema and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glite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-info-provider-service.</a:t>
            </a:r>
            <a:endParaRPr dirty="0"/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WMS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.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3.6.6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Bug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fix when setting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umask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0077 breaks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glite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-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wms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-job-submit and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WMProxy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deletes a user delegated proxy on list-match operation. </a:t>
            </a:r>
            <a:endParaRPr lang="en-US" sz="2000" dirty="0" smtClean="0">
              <a:solidFill>
                <a:srgbClr val="000000"/>
              </a:solidFill>
              <a:latin typeface="Arial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It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also solve the issue when a given CE with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problems causes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a WMS to become very slow dealing with all other jobs.</a:t>
            </a:r>
            <a:endParaRPr dirty="0"/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UI/WN v.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3.1.0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: 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new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dependencies on 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gfal2-util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&amp;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ginfo</a:t>
            </a:r>
            <a:endParaRPr dirty="0"/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caNl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v.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2.2.4: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bug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fix in the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caNl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-java package in order to solve some OCSP handling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2124000" y="86760"/>
            <a:ext cx="6839280" cy="64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3600" dirty="0">
                <a:solidFill>
                  <a:srgbClr val="FFFFFF"/>
                </a:solidFill>
                <a:latin typeface="Arial"/>
              </a:rPr>
              <a:t>S</a:t>
            </a:r>
            <a:r>
              <a:rPr lang="en-US" sz="3600" dirty="0" smtClean="0">
                <a:solidFill>
                  <a:srgbClr val="FFFFFF"/>
                </a:solidFill>
                <a:latin typeface="Arial"/>
              </a:rPr>
              <a:t>oftware </a:t>
            </a:r>
            <a:r>
              <a:rPr lang="en-US" sz="3600" dirty="0">
                <a:solidFill>
                  <a:srgbClr val="FFFFFF"/>
                </a:solidFill>
                <a:latin typeface="Arial"/>
              </a:rPr>
              <a:t>P</a:t>
            </a:r>
            <a:r>
              <a:rPr lang="en-US" sz="3600" dirty="0" smtClean="0">
                <a:solidFill>
                  <a:srgbClr val="FFFFFF"/>
                </a:solidFill>
                <a:latin typeface="Arial"/>
              </a:rPr>
              <a:t>rovisioning </a:t>
            </a:r>
            <a:r>
              <a:rPr lang="en-US" sz="3600" dirty="0">
                <a:solidFill>
                  <a:srgbClr val="FFFFFF"/>
                </a:solidFill>
                <a:latin typeface="Arial"/>
              </a:rPr>
              <a:t>Q</a:t>
            </a:r>
            <a:r>
              <a:rPr lang="en-US" sz="3600" dirty="0" smtClean="0">
                <a:solidFill>
                  <a:srgbClr val="FFFFFF"/>
                </a:solidFill>
                <a:latin typeface="Arial"/>
              </a:rPr>
              <a:t>ueue</a:t>
            </a:r>
            <a:endParaRPr dirty="0"/>
          </a:p>
        </p:txBody>
      </p:sp>
      <p:sp>
        <p:nvSpPr>
          <p:cNvPr id="237" name="CustomShape 2"/>
          <p:cNvSpPr/>
          <p:nvPr/>
        </p:nvSpPr>
        <p:spPr>
          <a:xfrm>
            <a:off x="202320" y="807120"/>
            <a:ext cx="8868960" cy="37555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2900" indent="-342900" algn="just">
              <a:lnSpc>
                <a:spcPct val="100000"/>
              </a:lnSpc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CERN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Data Management Clients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:</a:t>
            </a:r>
            <a:endParaRPr lang="en-US" dirty="0"/>
          </a:p>
          <a:p>
            <a:pPr marL="800100" lvl="1" indent="-342900" algn="just">
              <a:buFont typeface="Arial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Arial"/>
              </a:rPr>
              <a:t>g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fal2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v. 2.6.8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:</a:t>
            </a:r>
            <a:endParaRPr lang="en-US" dirty="0"/>
          </a:p>
          <a:p>
            <a:pPr marL="1257300" lvl="2" indent="-342900" algn="just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Important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release with many bug fix, improvements and new functionalities like enabling tests for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xrootd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, http and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dCache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.</a:t>
            </a:r>
            <a:endParaRPr lang="en-US" dirty="0"/>
          </a:p>
          <a:p>
            <a:pPr marL="800100" lvl="1" indent="-342900" algn="just">
              <a:buFont typeface="Arial"/>
              <a:buChar char="•"/>
            </a:pP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gfal2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-util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v.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1.0: Some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importante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bug fixes like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gfal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-copy force not working and </a:t>
            </a:r>
            <a:r>
              <a:rPr lang="en-US" sz="2000" dirty="0" err="1">
                <a:solidFill>
                  <a:srgbClr val="000000"/>
                </a:solidFill>
                <a:latin typeface="Arial"/>
              </a:rPr>
              <a:t>gfal-ls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hanging.</a:t>
            </a:r>
            <a:endParaRPr lang="en-US" dirty="0"/>
          </a:p>
          <a:p>
            <a:pPr marL="800100" lvl="1" indent="-342900" algn="just">
              <a:buFont typeface="Arial"/>
              <a:buChar char="•"/>
            </a:pPr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Davix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v.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0.3.6</a:t>
            </a:r>
            <a:endParaRPr lang="en-US" dirty="0"/>
          </a:p>
          <a:p>
            <a:pPr marL="800100" lvl="1" indent="-342900" algn="just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Other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clients like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CGSI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-</a:t>
            </a:r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gSOAP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v. 1.3.6, </a:t>
            </a:r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srm-ifce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v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. 1.20.1, 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gfal2-python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 1.5.0.</a:t>
            </a:r>
            <a:endParaRPr dirty="0"/>
          </a:p>
          <a:p>
            <a:pPr marL="342900" indent="-342900">
              <a:lnSpc>
                <a:spcPct val="100000"/>
              </a:lnSpc>
              <a:buFont typeface="Arial"/>
              <a:buChar char="•"/>
            </a:pPr>
            <a:r>
              <a:rPr lang="en-US" sz="2000" b="1" dirty="0" err="1" smtClean="0">
                <a:solidFill>
                  <a:srgbClr val="000000"/>
                </a:solidFill>
                <a:latin typeface="Arial"/>
              </a:rPr>
              <a:t>dCache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</a:rPr>
              <a:t> server 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v. 2.6.31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and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dCache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/>
              </a:rPr>
              <a:t>srmclient</a:t>
            </a:r>
            <a:r>
              <a:rPr lang="en-US" sz="2000" b="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rial"/>
              </a:rPr>
              <a:t>v. 2.2.27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2124000" y="86760"/>
            <a:ext cx="6839280" cy="64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4400">
                <a:solidFill>
                  <a:srgbClr val="FFFFFF"/>
                </a:solidFill>
                <a:latin typeface="Arial"/>
              </a:rPr>
              <a:t>Early Adopter status </a:t>
            </a:r>
            <a:endParaRPr/>
          </a:p>
        </p:txBody>
      </p:sp>
      <p:sp>
        <p:nvSpPr>
          <p:cNvPr id="239" name="CustomShape 2"/>
          <p:cNvSpPr/>
          <p:nvPr/>
        </p:nvSpPr>
        <p:spPr>
          <a:xfrm>
            <a:off x="382680" y="882720"/>
            <a:ext cx="8319960" cy="3867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457200" indent="-457200">
              <a:lnSpc>
                <a:spcPct val="100000"/>
              </a:lnSpc>
              <a:buSzPct val="45000"/>
              <a:buFont typeface="Arial"/>
              <a:buChar char="•"/>
            </a:pPr>
            <a:r>
              <a:rPr lang="en-US" sz="3200" dirty="0">
                <a:latin typeface="Arial"/>
              </a:rPr>
              <a:t>At the moment we have 67 different products from </a:t>
            </a:r>
            <a:r>
              <a:rPr lang="en-US" sz="3200" dirty="0" smtClean="0">
                <a:latin typeface="Arial"/>
              </a:rPr>
              <a:t>different PT's:</a:t>
            </a:r>
            <a:endParaRPr lang="en-US" dirty="0"/>
          </a:p>
          <a:p>
            <a:pPr marL="914400" lvl="1" indent="-457200">
              <a:buSzPct val="45000"/>
              <a:buFont typeface="Arial"/>
              <a:buChar char="•"/>
            </a:pPr>
            <a:r>
              <a:rPr lang="en-US" sz="2000" dirty="0" smtClean="0">
                <a:latin typeface="Arial"/>
                <a:hlinkClick r:id="rId2"/>
              </a:rPr>
              <a:t>https</a:t>
            </a:r>
            <a:r>
              <a:rPr lang="en-US" sz="2000" dirty="0">
                <a:latin typeface="Arial"/>
                <a:hlinkClick r:id="rId2"/>
              </a:rPr>
              <a:t>://www.egi.eu/earlyAdopters/</a:t>
            </a:r>
            <a:r>
              <a:rPr lang="en-US" sz="2000" dirty="0" smtClean="0">
                <a:latin typeface="Arial"/>
                <a:hlinkClick r:id="rId2"/>
              </a:rPr>
              <a:t>teams</a:t>
            </a:r>
            <a:endParaRPr lang="en-US" dirty="0"/>
          </a:p>
          <a:p>
            <a:pPr marL="914400" lvl="1" indent="-457200">
              <a:buSzPct val="45000"/>
              <a:buFont typeface="Arial"/>
              <a:buChar char="•"/>
            </a:pPr>
            <a:r>
              <a:rPr lang="en-US" sz="2000" dirty="0" smtClean="0">
                <a:latin typeface="Arial"/>
              </a:rPr>
              <a:t>Main </a:t>
            </a:r>
            <a:r>
              <a:rPr lang="en-US" sz="2000" dirty="0">
                <a:latin typeface="Arial"/>
              </a:rPr>
              <a:t>PT's are ex-EMI, QCG, IGE, UNICORE and some others with only one </a:t>
            </a:r>
            <a:r>
              <a:rPr lang="en-US" sz="2000" dirty="0" smtClean="0">
                <a:latin typeface="Arial"/>
              </a:rPr>
              <a:t>component.</a:t>
            </a:r>
            <a:endParaRPr lang="en-US" dirty="0"/>
          </a:p>
          <a:p>
            <a:pPr marL="914400" lvl="1" indent="-457200">
              <a:buSzPct val="45000"/>
              <a:buFont typeface="Arial"/>
              <a:buChar char="•"/>
            </a:pPr>
            <a:r>
              <a:rPr lang="en-US" sz="2000" dirty="0">
                <a:latin typeface="Arial"/>
              </a:rPr>
              <a:t>Currently </a:t>
            </a:r>
            <a:r>
              <a:rPr lang="en-US" sz="2000" dirty="0">
                <a:latin typeface="Arial"/>
              </a:rPr>
              <a:t>there are 76 EA teams </a:t>
            </a:r>
            <a:r>
              <a:rPr lang="en-US" sz="2000" dirty="0" smtClean="0">
                <a:latin typeface="Arial"/>
              </a:rPr>
              <a:t>registered:</a:t>
            </a:r>
            <a:endParaRPr lang="en-US" sz="2000" dirty="0">
              <a:latin typeface="Arial"/>
            </a:endParaRPr>
          </a:p>
          <a:p>
            <a:pPr marL="1371600" lvl="2" indent="-457200">
              <a:buSzPct val="45000"/>
              <a:buFont typeface="Arial"/>
              <a:buChar char="•"/>
            </a:pPr>
            <a:r>
              <a:rPr lang="en-US" sz="2000" dirty="0" smtClean="0">
                <a:latin typeface="Arial"/>
                <a:hlinkClick r:id="rId3"/>
              </a:rPr>
              <a:t>https</a:t>
            </a:r>
            <a:r>
              <a:rPr lang="en-US" sz="2000" dirty="0">
                <a:latin typeface="Arial"/>
                <a:hlinkClick r:id="rId3"/>
              </a:rPr>
              <a:t>://www.egi.eu</a:t>
            </a:r>
            <a:r>
              <a:rPr lang="en-US" sz="2000" dirty="0">
                <a:latin typeface="Arial"/>
                <a:hlinkClick r:id="rId3"/>
              </a:rPr>
              <a:t>/</a:t>
            </a:r>
            <a:r>
              <a:rPr lang="en-US" sz="2000" dirty="0">
                <a:latin typeface="Arial"/>
                <a:hlinkClick r:id="rId3"/>
              </a:rPr>
              <a:t>earlyAdopters/</a:t>
            </a:r>
            <a:r>
              <a:rPr lang="en-US" sz="2000" dirty="0" smtClean="0">
                <a:latin typeface="Arial"/>
                <a:hlinkClick r:id="rId3"/>
              </a:rPr>
              <a:t>table</a:t>
            </a:r>
            <a:r>
              <a:rPr lang="en-US" sz="2000" dirty="0" smtClean="0">
                <a:latin typeface="Arial"/>
              </a:rPr>
              <a:t> </a:t>
            </a:r>
            <a:endParaRPr sz="2000" dirty="0">
              <a:latin typeface="Arial"/>
            </a:endParaRPr>
          </a:p>
          <a:p>
            <a:pPr marL="457200" indent="-457200">
              <a:lnSpc>
                <a:spcPct val="100000"/>
              </a:lnSpc>
              <a:buSzPct val="45000"/>
              <a:buFont typeface="Arial"/>
              <a:buChar char="•"/>
            </a:pPr>
            <a:r>
              <a:rPr lang="en-US" sz="3200" dirty="0">
                <a:latin typeface="Arial"/>
              </a:rPr>
              <a:t>Many teams are acting as EA for more than one product.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2124000" y="86760"/>
            <a:ext cx="6839280" cy="64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4400">
                <a:solidFill>
                  <a:srgbClr val="FFFFFF"/>
                </a:solidFill>
                <a:latin typeface="Arial"/>
              </a:rPr>
              <a:t>Early Adopter in numbers</a:t>
            </a:r>
            <a:endParaRPr/>
          </a:p>
        </p:txBody>
      </p:sp>
      <p:pic>
        <p:nvPicPr>
          <p:cNvPr id="241" name="Picture 240"/>
          <p:cNvPicPr/>
          <p:nvPr/>
        </p:nvPicPr>
        <p:blipFill>
          <a:blip r:embed="rId3"/>
          <a:stretch>
            <a:fillRect/>
          </a:stretch>
        </p:blipFill>
        <p:spPr>
          <a:xfrm>
            <a:off x="365760" y="914400"/>
            <a:ext cx="4571280" cy="3720960"/>
          </a:xfrm>
          <a:prstGeom prst="rect">
            <a:avLst/>
          </a:prstGeom>
          <a:ln>
            <a:noFill/>
          </a:ln>
        </p:spPr>
      </p:pic>
      <p:sp>
        <p:nvSpPr>
          <p:cNvPr id="242" name="CustomShape 2"/>
          <p:cNvSpPr/>
          <p:nvPr/>
        </p:nvSpPr>
        <p:spPr>
          <a:xfrm>
            <a:off x="1645920" y="4225680"/>
            <a:ext cx="3474000" cy="345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b="1">
                <a:latin typeface="Arial"/>
              </a:rPr>
              <a:t>12 months (QR15 to QR17)</a:t>
            </a:r>
            <a:endParaRPr/>
          </a:p>
        </p:txBody>
      </p:sp>
      <p:sp>
        <p:nvSpPr>
          <p:cNvPr id="243" name="CustomShape 3"/>
          <p:cNvSpPr/>
          <p:nvPr/>
        </p:nvSpPr>
        <p:spPr>
          <a:xfrm>
            <a:off x="5120640" y="1131590"/>
            <a:ext cx="4022640" cy="2448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SzPct val="45000"/>
              <a:buFont typeface="Arial"/>
              <a:buChar char="•"/>
            </a:pPr>
            <a:r>
              <a:rPr lang="en-US" sz="2400" dirty="0">
                <a:latin typeface="Times New Roman"/>
              </a:rPr>
              <a:t>A total of 129 reports achieved during last year </a:t>
            </a: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Arial"/>
              <a:buChar char="•"/>
            </a:pPr>
            <a:r>
              <a:rPr lang="en-US" sz="2400" dirty="0">
                <a:latin typeface="Times New Roman"/>
              </a:rPr>
              <a:t>29 sites contributed with reports spread over 12 NGI's</a:t>
            </a: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Arial"/>
              <a:buChar char="•"/>
            </a:pPr>
            <a:r>
              <a:rPr lang="en-US" sz="2400" dirty="0">
                <a:latin typeface="Times New Roman"/>
              </a:rPr>
              <a:t>79 components passed </a:t>
            </a:r>
            <a:r>
              <a:rPr lang="en-US" sz="2400" dirty="0" smtClean="0">
                <a:latin typeface="Times New Roman"/>
              </a:rPr>
              <a:t>staged- </a:t>
            </a:r>
            <a:r>
              <a:rPr lang="en-US" sz="2400" dirty="0">
                <a:latin typeface="Times New Roman"/>
              </a:rPr>
              <a:t>rollout  with a total of 0 rejections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2124000" y="86760"/>
            <a:ext cx="6839280" cy="64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dirty="0">
                <a:solidFill>
                  <a:srgbClr val="FFFFFF"/>
                </a:solidFill>
                <a:latin typeface="Arial"/>
              </a:rPr>
              <a:t>Early Adopter </a:t>
            </a:r>
            <a:r>
              <a:rPr lang="en-US" sz="4400" dirty="0" smtClean="0">
                <a:solidFill>
                  <a:srgbClr val="FFFFFF"/>
                </a:solidFill>
                <a:latin typeface="Arial"/>
              </a:rPr>
              <a:t>Conclusions </a:t>
            </a:r>
            <a:endParaRPr dirty="0"/>
          </a:p>
        </p:txBody>
      </p:sp>
      <p:sp>
        <p:nvSpPr>
          <p:cNvPr id="245" name="CustomShape 2"/>
          <p:cNvSpPr/>
          <p:nvPr/>
        </p:nvSpPr>
        <p:spPr>
          <a:xfrm>
            <a:off x="611280" y="1059480"/>
            <a:ext cx="8074440" cy="3393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57200" indent="-457200">
              <a:lnSpc>
                <a:spcPct val="100000"/>
              </a:lnSpc>
              <a:buSzPct val="45000"/>
              <a:buFont typeface="Arial"/>
              <a:buChar char="•"/>
            </a:pPr>
            <a:r>
              <a:rPr lang="en-US" sz="2800" dirty="0">
                <a:latin typeface="Arial"/>
              </a:rPr>
              <a:t>Critical components with good coverage (with &gt; 5 teams) like </a:t>
            </a:r>
            <a:r>
              <a:rPr lang="en-US" sz="2800" dirty="0" smtClean="0">
                <a:latin typeface="Arial"/>
              </a:rPr>
              <a:t>CREAM, VOMS, DPM, WMS, SAM</a:t>
            </a:r>
            <a:r>
              <a:rPr lang="en-US" sz="2800" dirty="0">
                <a:latin typeface="Arial"/>
              </a:rPr>
              <a:t>-</a:t>
            </a:r>
            <a:r>
              <a:rPr lang="en-US" sz="2800" dirty="0" err="1">
                <a:latin typeface="Arial"/>
              </a:rPr>
              <a:t>Nagios</a:t>
            </a:r>
            <a:r>
              <a:rPr lang="en-US" sz="2800" dirty="0">
                <a:latin typeface="Arial"/>
              </a:rPr>
              <a:t> </a:t>
            </a:r>
            <a:endParaRPr lang="en-US" sz="2800" dirty="0" smtClean="0">
              <a:latin typeface="Arial"/>
            </a:endParaRPr>
          </a:p>
          <a:p>
            <a:pPr marL="914400" lvl="1" indent="-457200">
              <a:buSzPct val="45000"/>
              <a:buFont typeface="Arial"/>
              <a:buChar char="•"/>
            </a:pPr>
            <a:r>
              <a:rPr lang="en-US" sz="2800" dirty="0" smtClean="0">
                <a:latin typeface="Arial"/>
              </a:rPr>
              <a:t>but </a:t>
            </a:r>
            <a:r>
              <a:rPr lang="en-US" sz="2800" dirty="0">
                <a:latin typeface="Arial"/>
              </a:rPr>
              <a:t>many teams not responding</a:t>
            </a:r>
            <a:endParaRPr sz="2800" dirty="0"/>
          </a:p>
          <a:p>
            <a:pPr marL="457200" indent="-457200">
              <a:lnSpc>
                <a:spcPct val="100000"/>
              </a:lnSpc>
              <a:buSzPct val="45000"/>
              <a:buFont typeface="Arial"/>
              <a:buChar char="•"/>
            </a:pPr>
            <a:r>
              <a:rPr lang="en-US" sz="2800" b="1" dirty="0" smtClean="0">
                <a:latin typeface="Arial"/>
              </a:rPr>
              <a:t>BUT</a:t>
            </a:r>
            <a:r>
              <a:rPr lang="en-US" sz="2800" dirty="0" smtClean="0">
                <a:latin typeface="Arial"/>
              </a:rPr>
              <a:t> majority </a:t>
            </a:r>
            <a:r>
              <a:rPr lang="en-US" sz="2800" dirty="0">
                <a:latin typeface="Arial"/>
              </a:rPr>
              <a:t>of components with 1 team (QCG, </a:t>
            </a:r>
            <a:r>
              <a:rPr lang="en-US" sz="2800" dirty="0" err="1">
                <a:latin typeface="Arial"/>
              </a:rPr>
              <a:t>Unicore</a:t>
            </a:r>
            <a:r>
              <a:rPr lang="en-US" sz="2800" dirty="0">
                <a:latin typeface="Arial"/>
              </a:rPr>
              <a:t>, </a:t>
            </a:r>
            <a:r>
              <a:rPr lang="en-US" sz="2800" dirty="0" smtClean="0">
                <a:latin typeface="Arial"/>
              </a:rPr>
              <a:t>Globus) </a:t>
            </a:r>
            <a:r>
              <a:rPr lang="en-US" sz="2800" dirty="0">
                <a:latin typeface="Arial"/>
              </a:rPr>
              <a:t>– normally very active </a:t>
            </a:r>
            <a:endParaRPr sz="2800" dirty="0"/>
          </a:p>
          <a:p>
            <a:pPr marL="457200" indent="-457200">
              <a:lnSpc>
                <a:spcPct val="100000"/>
              </a:lnSpc>
              <a:buSzPct val="45000"/>
              <a:buFont typeface="Arial"/>
              <a:buChar char="•"/>
            </a:pPr>
            <a:r>
              <a:rPr lang="en-US" sz="2800" dirty="0">
                <a:latin typeface="Arial"/>
              </a:rPr>
              <a:t>New products needing EA: </a:t>
            </a:r>
            <a:r>
              <a:rPr lang="en-US" sz="2800" b="1" dirty="0" smtClean="0">
                <a:latin typeface="Arial"/>
              </a:rPr>
              <a:t>FTS3, CVFMS</a:t>
            </a:r>
            <a:r>
              <a:rPr lang="en-US" sz="2800" b="1" dirty="0">
                <a:latin typeface="Arial"/>
              </a:rPr>
              <a:t>, SQUID</a:t>
            </a:r>
            <a:endParaRPr sz="2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2124000" y="86760"/>
            <a:ext cx="6839280" cy="647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US" sz="4400" dirty="0">
                <a:solidFill>
                  <a:srgbClr val="FFFFFF"/>
                </a:solidFill>
                <a:latin typeface="Arial"/>
              </a:rPr>
              <a:t>Early Adopter </a:t>
            </a:r>
            <a:r>
              <a:rPr lang="en-US" sz="4400" dirty="0" smtClean="0">
                <a:solidFill>
                  <a:srgbClr val="FFFFFF"/>
                </a:solidFill>
                <a:latin typeface="Arial"/>
              </a:rPr>
              <a:t>Conclusions </a:t>
            </a:r>
            <a:endParaRPr dirty="0"/>
          </a:p>
        </p:txBody>
      </p:sp>
      <p:sp>
        <p:nvSpPr>
          <p:cNvPr id="247" name="CustomShape 2"/>
          <p:cNvSpPr/>
          <p:nvPr/>
        </p:nvSpPr>
        <p:spPr>
          <a:xfrm>
            <a:off x="611280" y="1059480"/>
            <a:ext cx="8074440" cy="3393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342900" indent="-342900">
              <a:lnSpc>
                <a:spcPct val="100000"/>
              </a:lnSpc>
              <a:buSzPct val="45000"/>
              <a:buFont typeface="Arial"/>
              <a:buChar char="•"/>
            </a:pPr>
            <a:r>
              <a:rPr lang="en-US" sz="2600" dirty="0">
                <a:latin typeface="Arial"/>
              </a:rPr>
              <a:t>Number of active teams slight dropping over time.</a:t>
            </a:r>
            <a:endParaRPr sz="2600" dirty="0"/>
          </a:p>
          <a:p>
            <a:pPr marL="342900" indent="-342900">
              <a:lnSpc>
                <a:spcPct val="100000"/>
              </a:lnSpc>
              <a:buSzPct val="45000"/>
              <a:buFont typeface="Arial"/>
              <a:buChar char="•"/>
            </a:pPr>
            <a:r>
              <a:rPr lang="en-US" sz="2600" dirty="0">
                <a:latin typeface="Arial"/>
              </a:rPr>
              <a:t>Some teams increased activity compensating the drop in total number of active teams.</a:t>
            </a:r>
            <a:endParaRPr sz="2600" dirty="0"/>
          </a:p>
          <a:p>
            <a:pPr marL="342900" indent="-342900">
              <a:lnSpc>
                <a:spcPct val="100000"/>
              </a:lnSpc>
              <a:buSzPct val="45000"/>
              <a:buFont typeface="Arial"/>
              <a:buChar char="•"/>
            </a:pPr>
            <a:r>
              <a:rPr lang="en-US" sz="2600" dirty="0">
                <a:latin typeface="Arial"/>
              </a:rPr>
              <a:t>Also a drop in the number of release per component</a:t>
            </a:r>
            <a:endParaRPr sz="2600" dirty="0"/>
          </a:p>
          <a:p>
            <a:pPr marL="342900" indent="-342900">
              <a:lnSpc>
                <a:spcPct val="100000"/>
              </a:lnSpc>
              <a:buSzPct val="45000"/>
              <a:buFont typeface="Arial"/>
              <a:buChar char="•"/>
            </a:pPr>
            <a:r>
              <a:rPr lang="en-US" sz="2600" dirty="0">
                <a:latin typeface="Arial"/>
              </a:rPr>
              <a:t>Collaboration between PT's and EGI improved, under URT, allowing a faster introduction of new releases into </a:t>
            </a:r>
            <a:r>
              <a:rPr lang="en-US" sz="2600" dirty="0" smtClean="0">
                <a:latin typeface="Arial"/>
              </a:rPr>
              <a:t>UMD:</a:t>
            </a:r>
          </a:p>
          <a:p>
            <a:pPr marL="800100" lvl="1" indent="-342900">
              <a:buSzPct val="45000"/>
              <a:buFont typeface="Arial"/>
              <a:buChar char="•"/>
            </a:pPr>
            <a:r>
              <a:rPr lang="en-US" sz="2600" dirty="0" smtClean="0">
                <a:latin typeface="Arial"/>
              </a:rPr>
              <a:t>Data </a:t>
            </a:r>
            <a:r>
              <a:rPr lang="en-US" sz="2600" dirty="0">
                <a:latin typeface="Arial"/>
              </a:rPr>
              <a:t>Management Clients group, ARC, </a:t>
            </a:r>
            <a:r>
              <a:rPr lang="en-US" sz="2600" dirty="0" err="1" smtClean="0">
                <a:latin typeface="Arial"/>
              </a:rPr>
              <a:t>dCache</a:t>
            </a:r>
            <a:endParaRPr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UMD2 decommissioning</a:t>
            </a:r>
          </a:p>
          <a:p>
            <a:r>
              <a:rPr lang="en-US" dirty="0" smtClean="0"/>
              <a:t>News on gfal2-util</a:t>
            </a:r>
          </a:p>
          <a:p>
            <a:r>
              <a:rPr lang="en-US" dirty="0" smtClean="0"/>
              <a:t>New products </a:t>
            </a:r>
            <a:r>
              <a:rPr lang="en-US" smtClean="0"/>
              <a:t>entering UMD</a:t>
            </a:r>
          </a:p>
          <a:p>
            <a:r>
              <a:rPr lang="en-US" smtClean="0"/>
              <a:t>Status </a:t>
            </a:r>
            <a:r>
              <a:rPr lang="en-US" dirty="0" smtClean="0"/>
              <a:t>of the UMD Software Provisioning Queue</a:t>
            </a:r>
          </a:p>
          <a:p>
            <a:r>
              <a:rPr lang="en-US" dirty="0" err="1" smtClean="0"/>
              <a:t>EarlyAdopters</a:t>
            </a:r>
            <a:r>
              <a:rPr lang="en-US" dirty="0" smtClean="0"/>
              <a:t> - status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3629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UMD2 decommissioning (I)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Timeline: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April 2014 </a:t>
            </a:r>
            <a:r>
              <a:rPr lang="en-US" dirty="0" smtClean="0"/>
              <a:t>- UMD </a:t>
            </a:r>
            <a:r>
              <a:rPr lang="en-US" dirty="0"/>
              <a:t>2 </a:t>
            </a:r>
            <a:r>
              <a:rPr lang="en-US" dirty="0" smtClean="0"/>
              <a:t>EOL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May 2014:</a:t>
            </a:r>
            <a:endParaRPr lang="en-US" b="1" dirty="0" smtClean="0"/>
          </a:p>
          <a:p>
            <a:pPr lvl="2"/>
            <a:r>
              <a:rPr lang="en-US" dirty="0" smtClean="0"/>
              <a:t>Downtimes for Sites deploying </a:t>
            </a:r>
            <a:r>
              <a:rPr lang="en-US" dirty="0"/>
              <a:t>UMD-2 services (excluding </a:t>
            </a:r>
            <a:r>
              <a:rPr lang="en-US" dirty="0" err="1" smtClean="0"/>
              <a:t>dCache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Sites </a:t>
            </a:r>
            <a:r>
              <a:rPr lang="en-US" dirty="0"/>
              <a:t>who fail to do so are eligible for </a:t>
            </a:r>
            <a:r>
              <a:rPr lang="en-US" dirty="0" smtClean="0"/>
              <a:t>suspension</a:t>
            </a:r>
          </a:p>
          <a:p>
            <a:r>
              <a:rPr lang="en-US" dirty="0" smtClean="0"/>
              <a:t>Status:</a:t>
            </a:r>
          </a:p>
          <a:p>
            <a:pPr lvl="1"/>
            <a:r>
              <a:rPr lang="en-US" dirty="0" smtClean="0"/>
              <a:t>All monitored services are upgraded, except:</a:t>
            </a:r>
          </a:p>
          <a:p>
            <a:pPr lvl="2"/>
            <a:r>
              <a:rPr lang="en-US" dirty="0" smtClean="0"/>
              <a:t>Asia/Pacific</a:t>
            </a:r>
          </a:p>
          <a:p>
            <a:pPr lvl="3"/>
            <a:r>
              <a:rPr lang="en-US" dirty="0" smtClean="0"/>
              <a:t>1 site suspended</a:t>
            </a:r>
            <a:endParaRPr lang="en-US" dirty="0"/>
          </a:p>
          <a:p>
            <a:pPr lvl="3"/>
            <a:r>
              <a:rPr lang="en-US" dirty="0" smtClean="0"/>
              <a:t>3 sites with 4 UMD2 services</a:t>
            </a:r>
          </a:p>
          <a:p>
            <a:pPr lvl="1"/>
            <a:r>
              <a:rPr lang="en-US" dirty="0" smtClean="0"/>
              <a:t>UMD2 repositories will be “frozen”</a:t>
            </a:r>
          </a:p>
        </p:txBody>
      </p:sp>
    </p:spTree>
    <p:extLst>
      <p:ext uri="{BB962C8B-B14F-4D97-AF65-F5344CB8AC3E}">
        <p14:creationId xmlns:p14="http://schemas.microsoft.com/office/powerpoint/2010/main" val="372164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UMD2 decommissioning (II)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APEL clients migration:</a:t>
            </a:r>
          </a:p>
          <a:p>
            <a:pPr lvl="1"/>
            <a:r>
              <a:rPr lang="da-DK" dirty="0" smtClean="0"/>
              <a:t>Status:</a:t>
            </a:r>
          </a:p>
          <a:p>
            <a:pPr lvl="2"/>
            <a:r>
              <a:rPr lang="da-DK" dirty="0" smtClean="0">
                <a:hlinkClick r:id="rId3"/>
              </a:rPr>
              <a:t>http</a:t>
            </a:r>
            <a:r>
              <a:rPr lang="da-DK" dirty="0">
                <a:hlinkClick r:id="rId3"/>
              </a:rPr>
              <a:t>://bit.ly/</a:t>
            </a:r>
            <a:r>
              <a:rPr lang="da-DK" dirty="0" smtClean="0">
                <a:hlinkClick r:id="rId3"/>
              </a:rPr>
              <a:t>umd2_apel</a:t>
            </a:r>
            <a:endParaRPr lang="da-DK" dirty="0" smtClean="0"/>
          </a:p>
          <a:p>
            <a:pPr lvl="2"/>
            <a:r>
              <a:rPr lang="da-DK" dirty="0" smtClean="0"/>
              <a:t>12 </a:t>
            </a:r>
            <a:r>
              <a:rPr lang="da-DK" dirty="0" err="1" smtClean="0"/>
              <a:t>NGIs</a:t>
            </a:r>
            <a:endParaRPr lang="da-DK" dirty="0" smtClean="0"/>
          </a:p>
          <a:p>
            <a:pPr lvl="3"/>
            <a:r>
              <a:rPr lang="da-DK" dirty="0"/>
              <a:t>14 sites </a:t>
            </a:r>
            <a:r>
              <a:rPr lang="da-DK" dirty="0" err="1"/>
              <a:t>using</a:t>
            </a:r>
            <a:r>
              <a:rPr lang="da-DK" dirty="0"/>
              <a:t> old </a:t>
            </a:r>
            <a:r>
              <a:rPr lang="da-DK" dirty="0" err="1"/>
              <a:t>clients</a:t>
            </a:r>
            <a:r>
              <a:rPr lang="da-DK" dirty="0"/>
              <a:t> - </a:t>
            </a:r>
            <a:r>
              <a:rPr lang="en-US" dirty="0">
                <a:hlinkClick r:id="rId4"/>
              </a:rPr>
              <a:t>http://goc-accounting.grid-support.ac.uk/consumer/</a:t>
            </a:r>
            <a:r>
              <a:rPr lang="en-US" dirty="0"/>
              <a:t> </a:t>
            </a:r>
          </a:p>
          <a:p>
            <a:pPr lvl="3"/>
            <a:r>
              <a:rPr lang="da-DK" dirty="0" err="1"/>
              <a:t>unresponsive</a:t>
            </a:r>
            <a:r>
              <a:rPr lang="da-DK" dirty="0"/>
              <a:t> sites/</a:t>
            </a:r>
            <a:r>
              <a:rPr lang="da-DK" dirty="0" err="1"/>
              <a:t>NGIs</a:t>
            </a:r>
            <a:r>
              <a:rPr lang="da-DK" dirty="0"/>
              <a:t>:</a:t>
            </a:r>
          </a:p>
          <a:p>
            <a:pPr lvl="4"/>
            <a:r>
              <a:rPr lang="en-US" dirty="0"/>
              <a:t>NGI_CYGRID - CY-01-KIMON/</a:t>
            </a:r>
          </a:p>
          <a:p>
            <a:pPr lvl="4"/>
            <a:r>
              <a:rPr lang="en-US" dirty="0"/>
              <a:t>Asia/Pacific -  MY-UPM-BIRUNI-01, TW-FTT</a:t>
            </a:r>
            <a:endParaRPr lang="da-DK" dirty="0"/>
          </a:p>
          <a:p>
            <a:pPr lvl="1"/>
            <a:r>
              <a:rPr lang="en-US" dirty="0" smtClean="0"/>
              <a:t>Migration </a:t>
            </a:r>
            <a:r>
              <a:rPr lang="en-US" dirty="0" smtClean="0"/>
              <a:t>closely follow-up by the APEL team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21781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APEL clients migration – Common Issues</a:t>
            </a:r>
            <a:br>
              <a:rPr lang="en-US" sz="2800" dirty="0" smtClean="0"/>
            </a:br>
            <a:r>
              <a:rPr lang="en-US" sz="2800" dirty="0" smtClean="0"/>
              <a:t>thanks to APEL team (J. Gordon)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As documented, EMI3 APEL requires a </a:t>
            </a:r>
            <a:r>
              <a:rPr lang="en-US" b="1" dirty="0"/>
              <a:t>fresh install</a:t>
            </a:r>
            <a:r>
              <a:rPr lang="en-US" dirty="0"/>
              <a:t>, not an rpm upgrade.</a:t>
            </a:r>
          </a:p>
          <a:p>
            <a:r>
              <a:rPr lang="en-US" dirty="0"/>
              <a:t>In </a:t>
            </a:r>
            <a:r>
              <a:rPr lang="en-US" b="1" i="1" dirty="0" err="1"/>
              <a:t>sender.cfg</a:t>
            </a:r>
            <a:r>
              <a:rPr lang="en-US" dirty="0"/>
              <a:t> </a:t>
            </a:r>
            <a:r>
              <a:rPr lang="en-US" dirty="0" smtClean="0"/>
              <a:t>define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TopLevel</a:t>
            </a:r>
            <a:r>
              <a:rPr lang="en-US" dirty="0" smtClean="0"/>
              <a:t> BDII; </a:t>
            </a:r>
          </a:p>
          <a:p>
            <a:pPr lvl="1"/>
            <a:r>
              <a:rPr lang="en-US" dirty="0" err="1" smtClean="0"/>
              <a:t>network:PROD</a:t>
            </a:r>
            <a:r>
              <a:rPr lang="en-US" dirty="0" smtClean="0"/>
              <a:t> </a:t>
            </a:r>
            <a:r>
              <a:rPr lang="en-US" dirty="0"/>
              <a:t>and </a:t>
            </a:r>
            <a:endParaRPr lang="en-US" dirty="0" smtClean="0"/>
          </a:p>
          <a:p>
            <a:pPr lvl="1"/>
            <a:r>
              <a:rPr lang="en-US" dirty="0" smtClean="0"/>
              <a:t>destination</a:t>
            </a:r>
            <a:r>
              <a:rPr lang="en-US" dirty="0"/>
              <a:t>:/queue/</a:t>
            </a:r>
            <a:r>
              <a:rPr lang="en-US" dirty="0" err="1"/>
              <a:t>global.accounting.cpu.central</a:t>
            </a:r>
            <a:endParaRPr lang="en-US" dirty="0"/>
          </a:p>
          <a:p>
            <a:r>
              <a:rPr lang="en-US" dirty="0"/>
              <a:t>No need to migrate old data. Just migrate the current month. </a:t>
            </a:r>
          </a:p>
          <a:p>
            <a:r>
              <a:rPr lang="en-US" dirty="0"/>
              <a:t>Make sure the </a:t>
            </a:r>
            <a:r>
              <a:rPr lang="en-US" b="1" i="1" dirty="0" err="1"/>
              <a:t>parser.cfg</a:t>
            </a:r>
            <a:r>
              <a:rPr lang="en-US" dirty="0"/>
              <a:t> is pointing at the correct batch and blah directories.</a:t>
            </a:r>
          </a:p>
          <a:p>
            <a:r>
              <a:rPr lang="en-US" dirty="0"/>
              <a:t>If you haven’t installed a clean CREAM and Batch system then EMI3 APEL will pick up all the jobs you already published and publish them again in EMI3. This need not be a problem but it may result in duplicate jobs which need removing.</a:t>
            </a:r>
          </a:p>
          <a:p>
            <a:pPr lvl="1"/>
            <a:r>
              <a:rPr lang="en-US" dirty="0"/>
              <a:t>Remove the records created by the migration script.</a:t>
            </a:r>
          </a:p>
          <a:p>
            <a:r>
              <a:rPr lang="en-US" dirty="0"/>
              <a:t>If you have </a:t>
            </a:r>
            <a:r>
              <a:rPr lang="en-US" b="1" dirty="0"/>
              <a:t>multiple</a:t>
            </a:r>
            <a:r>
              <a:rPr lang="en-US" dirty="0"/>
              <a:t> CREAM-CEs pointing at </a:t>
            </a:r>
            <a:r>
              <a:rPr lang="en-US" b="1" dirty="0"/>
              <a:t>the same batch system</a:t>
            </a:r>
            <a:r>
              <a:rPr lang="en-US" dirty="0"/>
              <a:t> with </a:t>
            </a:r>
            <a:r>
              <a:rPr lang="en-US" b="1" dirty="0"/>
              <a:t>shared batch logs</a:t>
            </a:r>
            <a:r>
              <a:rPr lang="en-US" dirty="0"/>
              <a:t> then you only need to run the parser with </a:t>
            </a:r>
            <a:r>
              <a:rPr lang="en-US" b="1" dirty="0"/>
              <a:t>[batch] enabled=true </a:t>
            </a:r>
            <a:r>
              <a:rPr lang="en-US" dirty="0"/>
              <a:t>on </a:t>
            </a:r>
            <a:r>
              <a:rPr lang="en-US" b="1" dirty="0"/>
              <a:t>one</a:t>
            </a:r>
            <a:r>
              <a:rPr lang="en-US" dirty="0"/>
              <a:t> of them. You should </a:t>
            </a:r>
            <a:r>
              <a:rPr lang="en-US" b="1" dirty="0"/>
              <a:t>use [blah] enabled=true</a:t>
            </a:r>
            <a:r>
              <a:rPr lang="en-US" dirty="0"/>
              <a:t> on </a:t>
            </a:r>
            <a:r>
              <a:rPr lang="en-US" b="1" dirty="0"/>
              <a:t>every</a:t>
            </a:r>
            <a:r>
              <a:rPr lang="en-US" dirty="0"/>
              <a:t> CREAM.</a:t>
            </a:r>
          </a:p>
          <a:p>
            <a:r>
              <a:rPr lang="en-US" dirty="0"/>
              <a:t>Wait </a:t>
            </a:r>
            <a:r>
              <a:rPr lang="en-US" b="1" dirty="0"/>
              <a:t>4 hours </a:t>
            </a:r>
            <a:r>
              <a:rPr lang="en-US" dirty="0"/>
              <a:t>after adding </a:t>
            </a:r>
            <a:r>
              <a:rPr lang="en-US" dirty="0" err="1"/>
              <a:t>hostDN</a:t>
            </a:r>
            <a:r>
              <a:rPr lang="en-US" dirty="0"/>
              <a:t> to </a:t>
            </a:r>
            <a:r>
              <a:rPr lang="en-US" dirty="0" err="1"/>
              <a:t>glite</a:t>
            </a:r>
            <a:r>
              <a:rPr lang="en-US" dirty="0"/>
              <a:t>-APEL endpoint in GOCDB. This allows the Message Brokers time to update their ACL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75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UMD2 decommissioning (III)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dCache</a:t>
            </a:r>
            <a:endParaRPr lang="en-US" dirty="0" smtClean="0"/>
          </a:p>
          <a:p>
            <a:pPr lvl="1"/>
            <a:r>
              <a:rPr lang="en-US" dirty="0" smtClean="0"/>
              <a:t>Support statement: </a:t>
            </a:r>
          </a:p>
          <a:p>
            <a:pPr marL="914400" lvl="2" indent="0">
              <a:buNone/>
            </a:pPr>
            <a:r>
              <a:rPr lang="en-US" i="1" dirty="0"/>
              <a:t>“</a:t>
            </a:r>
            <a:r>
              <a:rPr lang="en-US" i="1" dirty="0" err="1"/>
              <a:t>dCache</a:t>
            </a:r>
            <a:r>
              <a:rPr lang="en-US" i="1" dirty="0"/>
              <a:t> </a:t>
            </a:r>
            <a:r>
              <a:rPr lang="en-US" b="1" i="1" dirty="0"/>
              <a:t>2.2.X</a:t>
            </a:r>
            <a:r>
              <a:rPr lang="en-US" i="1" dirty="0"/>
              <a:t> is supported until July </a:t>
            </a:r>
            <a:r>
              <a:rPr lang="en-US" i="1" dirty="0" smtClean="0"/>
              <a:t>2014, when the new golden release will be made available”</a:t>
            </a:r>
          </a:p>
          <a:p>
            <a:pPr lvl="1"/>
            <a:r>
              <a:rPr lang="en-US" dirty="0" smtClean="0"/>
              <a:t>UMD 3 – provides </a:t>
            </a:r>
            <a:r>
              <a:rPr lang="en-US" dirty="0" err="1" smtClean="0"/>
              <a:t>dCache</a:t>
            </a:r>
            <a:r>
              <a:rPr lang="en-US" dirty="0" smtClean="0"/>
              <a:t> </a:t>
            </a:r>
            <a:r>
              <a:rPr lang="en-US" b="1" dirty="0" smtClean="0"/>
              <a:t>2.6.28</a:t>
            </a:r>
          </a:p>
          <a:p>
            <a:pPr lvl="1"/>
            <a:r>
              <a:rPr lang="en-US" dirty="0" smtClean="0"/>
              <a:t>Status – 18.09.2014</a:t>
            </a:r>
          </a:p>
          <a:p>
            <a:pPr lvl="2"/>
            <a:r>
              <a:rPr lang="en-US" dirty="0" smtClean="0"/>
              <a:t>V. 2.6.X =&gt; 56 services</a:t>
            </a:r>
          </a:p>
          <a:p>
            <a:pPr lvl="2"/>
            <a:r>
              <a:rPr lang="en-US" dirty="0" smtClean="0"/>
              <a:t>V. 2.2.X =&gt; </a:t>
            </a:r>
            <a:r>
              <a:rPr lang="en-US" b="1" dirty="0" smtClean="0"/>
              <a:t>11 services</a:t>
            </a:r>
          </a:p>
          <a:p>
            <a:pPr lvl="1"/>
            <a:r>
              <a:rPr lang="en-US" dirty="0" smtClean="0"/>
              <a:t>Timeline:</a:t>
            </a:r>
          </a:p>
          <a:p>
            <a:pPr lvl="2"/>
            <a:r>
              <a:rPr lang="en-US" dirty="0" smtClean="0"/>
              <a:t>Start </a:t>
            </a:r>
            <a:r>
              <a:rPr lang="en-US" dirty="0"/>
              <a:t>monitoring </a:t>
            </a:r>
            <a:r>
              <a:rPr lang="en-US" b="1" dirty="0"/>
              <a:t>22nd of September</a:t>
            </a:r>
          </a:p>
          <a:p>
            <a:pPr lvl="2"/>
            <a:r>
              <a:rPr lang="en-US" dirty="0" smtClean="0"/>
              <a:t>To </a:t>
            </a:r>
            <a:r>
              <a:rPr lang="en-US" dirty="0"/>
              <a:t>be upgraded by the </a:t>
            </a:r>
            <a:r>
              <a:rPr lang="en-US" b="1" dirty="0"/>
              <a:t>31st of </a:t>
            </a:r>
            <a:r>
              <a:rPr lang="en-US" b="1" dirty="0" smtClean="0"/>
              <a:t>October</a:t>
            </a:r>
          </a:p>
        </p:txBody>
      </p:sp>
    </p:spTree>
    <p:extLst>
      <p:ext uri="{BB962C8B-B14F-4D97-AF65-F5344CB8AC3E}">
        <p14:creationId xmlns:p14="http://schemas.microsoft.com/office/powerpoint/2010/main" val="916199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Gfal2-util -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End-of-life mode of </a:t>
            </a:r>
            <a:r>
              <a:rPr lang="en-US" dirty="0" err="1"/>
              <a:t>gfal</a:t>
            </a:r>
            <a:r>
              <a:rPr lang="en-US" dirty="0"/>
              <a:t> and </a:t>
            </a:r>
            <a:r>
              <a:rPr lang="en-US" dirty="0" err="1" smtClean="0"/>
              <a:t>lcgutil</a:t>
            </a:r>
            <a:r>
              <a:rPr lang="en-US" dirty="0" smtClean="0"/>
              <a:t> - Fri</a:t>
            </a:r>
            <a:r>
              <a:rPr lang="en-US" dirty="0"/>
              <a:t>, 05/09/</a:t>
            </a:r>
            <a:r>
              <a:rPr lang="en-US" dirty="0" smtClean="0"/>
              <a:t>2014	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i="1" dirty="0" err="1" smtClean="0"/>
              <a:t>gfal</a:t>
            </a:r>
            <a:r>
              <a:rPr lang="en-US" i="1" dirty="0" smtClean="0"/>
              <a:t> </a:t>
            </a:r>
            <a:r>
              <a:rPr lang="en-US" i="1" dirty="0"/>
              <a:t>and </a:t>
            </a:r>
            <a:r>
              <a:rPr lang="en-US" i="1" dirty="0" err="1"/>
              <a:t>lcg-util</a:t>
            </a:r>
            <a:r>
              <a:rPr lang="en-US" i="1" dirty="0"/>
              <a:t> are in end-of-life mode, which means no new features, nor new bug fixes will be done, excepting very critical ones if needed.</a:t>
            </a:r>
          </a:p>
          <a:p>
            <a:pPr marL="457200" lvl="1" indent="0">
              <a:buNone/>
            </a:pPr>
            <a:r>
              <a:rPr lang="en-US" i="1" dirty="0"/>
              <a:t>Support for both will </a:t>
            </a:r>
            <a:r>
              <a:rPr lang="en-US" i="1" dirty="0" err="1"/>
              <a:t>defintitely</a:t>
            </a:r>
            <a:r>
              <a:rPr lang="en-US" i="1" dirty="0"/>
              <a:t> end the </a:t>
            </a:r>
            <a:r>
              <a:rPr lang="en-US" i="1" dirty="0">
                <a:solidFill>
                  <a:srgbClr val="FF0000"/>
                </a:solidFill>
              </a:rPr>
              <a:t>1st of November </a:t>
            </a:r>
            <a:r>
              <a:rPr lang="en-US" i="1" dirty="0" smtClean="0">
                <a:solidFill>
                  <a:srgbClr val="FF0000"/>
                </a:solidFill>
              </a:rPr>
              <a:t>2014</a:t>
            </a:r>
            <a:r>
              <a:rPr lang="en-US" i="1" dirty="0" smtClean="0"/>
              <a:t> , </a:t>
            </a:r>
            <a:r>
              <a:rPr lang="en-US" i="1" dirty="0"/>
              <a:t>so we recommend to all our users to </a:t>
            </a:r>
            <a:r>
              <a:rPr lang="en-US" i="1" dirty="0">
                <a:solidFill>
                  <a:srgbClr val="3366FF"/>
                </a:solidFill>
              </a:rPr>
              <a:t>switch to the newer gfal2 and gfal2-utils</a:t>
            </a:r>
            <a:r>
              <a:rPr lang="en-US" i="1" dirty="0" smtClean="0"/>
              <a:t>.”</a:t>
            </a:r>
          </a:p>
          <a:p>
            <a:pPr marL="514350" indent="-457200"/>
            <a:r>
              <a:rPr lang="en-US" dirty="0" smtClean="0"/>
              <a:t>Presented in </a:t>
            </a:r>
            <a:r>
              <a:rPr lang="en-US" dirty="0" smtClean="0">
                <a:hlinkClick r:id="rId3"/>
              </a:rPr>
              <a:t>OMB – 27.05.2014</a:t>
            </a:r>
            <a:endParaRPr lang="en-US" dirty="0" smtClean="0"/>
          </a:p>
          <a:p>
            <a:pPr marL="514350" indent="-457200"/>
            <a:r>
              <a:rPr lang="en-US" dirty="0" smtClean="0"/>
              <a:t>Issues identified:</a:t>
            </a:r>
          </a:p>
          <a:p>
            <a:pPr marL="914400" lvl="1" indent="-457200"/>
            <a:r>
              <a:rPr lang="en-US" dirty="0"/>
              <a:t>No replacement </a:t>
            </a:r>
            <a:r>
              <a:rPr lang="en-US" dirty="0" smtClean="0"/>
              <a:t>for: </a:t>
            </a:r>
            <a:r>
              <a:rPr lang="en-US" dirty="0" err="1" smtClean="0"/>
              <a:t>lcg</a:t>
            </a:r>
            <a:r>
              <a:rPr lang="en-US" dirty="0" err="1"/>
              <a:t>-</a:t>
            </a:r>
            <a:r>
              <a:rPr lang="en-US" dirty="0" err="1" smtClean="0"/>
              <a:t>aa</a:t>
            </a:r>
            <a:r>
              <a:rPr lang="en-US" dirty="0" smtClean="0"/>
              <a:t>, </a:t>
            </a:r>
            <a:r>
              <a:rPr lang="en-US" dirty="0" err="1" smtClean="0"/>
              <a:t>lcg</a:t>
            </a:r>
            <a:r>
              <a:rPr lang="en-US" dirty="0"/>
              <a:t>-</a:t>
            </a:r>
            <a:r>
              <a:rPr lang="en-US" dirty="0" smtClean="0"/>
              <a:t>la, </a:t>
            </a:r>
            <a:r>
              <a:rPr lang="en-US" dirty="0" err="1" smtClean="0"/>
              <a:t>lcg</a:t>
            </a:r>
            <a:r>
              <a:rPr lang="en-US" dirty="0" err="1"/>
              <a:t>-</a:t>
            </a:r>
            <a:r>
              <a:rPr lang="en-US" dirty="0" err="1" smtClean="0"/>
              <a:t>ra</a:t>
            </a:r>
            <a:r>
              <a:rPr lang="en-US" dirty="0" smtClean="0"/>
              <a:t>, </a:t>
            </a:r>
            <a:r>
              <a:rPr lang="en-US" dirty="0" err="1" smtClean="0"/>
              <a:t>lcg</a:t>
            </a:r>
            <a:r>
              <a:rPr lang="en-US" dirty="0" err="1"/>
              <a:t>-</a:t>
            </a:r>
            <a:r>
              <a:rPr lang="en-US" dirty="0" err="1" smtClean="0"/>
              <a:t>uf</a:t>
            </a:r>
            <a:endParaRPr lang="en-US" dirty="0" smtClean="0"/>
          </a:p>
          <a:p>
            <a:pPr marL="1314450" lvl="2" indent="-457200"/>
            <a:r>
              <a:rPr lang="en-US" dirty="0" smtClean="0"/>
              <a:t>Solution for </a:t>
            </a:r>
            <a:r>
              <a:rPr lang="en-US" dirty="0" err="1" smtClean="0"/>
              <a:t>lcg-uf</a:t>
            </a:r>
            <a:r>
              <a:rPr lang="en-US" dirty="0" smtClean="0"/>
              <a:t> - new </a:t>
            </a:r>
            <a:r>
              <a:rPr lang="en-US" dirty="0" err="1"/>
              <a:t>gfal</a:t>
            </a:r>
            <a:r>
              <a:rPr lang="en-US" dirty="0"/>
              <a:t>-legacy-replicas, </a:t>
            </a:r>
            <a:r>
              <a:rPr lang="en-US" dirty="0" err="1"/>
              <a:t>gfal</a:t>
            </a:r>
            <a:r>
              <a:rPr lang="en-US" dirty="0"/>
              <a:t>-legacy-register and </a:t>
            </a:r>
            <a:r>
              <a:rPr lang="en-US" dirty="0" err="1"/>
              <a:t>gfal</a:t>
            </a:r>
            <a:r>
              <a:rPr lang="en-US" dirty="0"/>
              <a:t>-legacy-unregister</a:t>
            </a:r>
            <a:endParaRPr lang="en-US" dirty="0" smtClean="0"/>
          </a:p>
          <a:p>
            <a:pPr marL="914400" lvl="1" indent="-457200"/>
            <a:r>
              <a:rPr lang="en-US" dirty="0"/>
              <a:t>document </a:t>
            </a:r>
            <a:r>
              <a:rPr lang="en-US" dirty="0" err="1"/>
              <a:t>gfal-util</a:t>
            </a:r>
            <a:r>
              <a:rPr lang="en-US" dirty="0"/>
              <a:t> commands as replacement of </a:t>
            </a:r>
            <a:r>
              <a:rPr lang="en-US" dirty="0" err="1"/>
              <a:t>lcg-util</a:t>
            </a:r>
            <a:r>
              <a:rPr lang="en-US" dirty="0"/>
              <a:t> </a:t>
            </a:r>
            <a:r>
              <a:rPr lang="en-US" dirty="0" smtClean="0"/>
              <a:t>ones</a:t>
            </a:r>
          </a:p>
          <a:p>
            <a:pPr marL="1314450" lvl="2" indent="-457200"/>
            <a:r>
              <a:rPr lang="en-US" dirty="0" smtClean="0"/>
              <a:t>No progress</a:t>
            </a:r>
          </a:p>
          <a:p>
            <a:pPr marL="514350" indent="-457200"/>
            <a:r>
              <a:rPr lang="en-US" dirty="0" smtClean="0"/>
              <a:t>New version of UI &amp; WN – 3.1.0</a:t>
            </a:r>
          </a:p>
          <a:p>
            <a:pPr marL="914400" lvl="1" indent="-457200"/>
            <a:r>
              <a:rPr lang="en-US" dirty="0" smtClean="0"/>
              <a:t>Added dependency on gfal2-util</a:t>
            </a:r>
          </a:p>
          <a:p>
            <a:pPr marL="1314450" lvl="2" indent="-457200"/>
            <a:endParaRPr lang="en-US" dirty="0" smtClean="0"/>
          </a:p>
          <a:p>
            <a:pPr marL="914400" lvl="1" indent="-457200"/>
            <a:endParaRPr lang="en-US" dirty="0"/>
          </a:p>
          <a:p>
            <a:pPr marL="914400" lvl="1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01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Gfal2-util – status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References:</a:t>
            </a:r>
          </a:p>
          <a:p>
            <a:pPr lvl="1"/>
            <a:r>
              <a:rPr lang="en-US" dirty="0">
                <a:hlinkClick r:id="rId2"/>
              </a:rPr>
              <a:t>http://dmc.web.cern.ch/projects/gfal2-utils</a:t>
            </a:r>
            <a:endParaRPr lang="de-DE" dirty="0" smtClean="0">
              <a:hlinkClick r:id="rId2"/>
            </a:endParaRPr>
          </a:p>
          <a:p>
            <a:pPr lvl="1"/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://svnweb.cern.ch/trac/lcgutil/wiki/gfaltogfal2/</a:t>
            </a:r>
            <a:r>
              <a:rPr lang="de-DE" dirty="0" smtClean="0">
                <a:hlinkClick r:id="rId2"/>
              </a:rPr>
              <a:t>MediumTermProposal</a:t>
            </a:r>
            <a:endParaRPr lang="de-DE" dirty="0" smtClean="0"/>
          </a:p>
          <a:p>
            <a:pPr lvl="1"/>
            <a:r>
              <a:rPr lang="de-DE" dirty="0">
                <a:hlinkClick r:id="rId3"/>
              </a:rPr>
              <a:t>https://svnweb.cern.ch/trac/lcgutil/wiki/</a:t>
            </a:r>
            <a:r>
              <a:rPr lang="de-DE" dirty="0" smtClean="0">
                <a:hlinkClick r:id="rId3"/>
              </a:rPr>
              <a:t>gfaltogfal2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63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New products “for” UMD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059582"/>
            <a:ext cx="8075612" cy="36004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FTS 3:</a:t>
            </a:r>
          </a:p>
          <a:p>
            <a:pPr lvl="1"/>
            <a:r>
              <a:rPr lang="en-US" i="1" dirty="0"/>
              <a:t>“FTS3 is now the production FTS service for all the LHC </a:t>
            </a:r>
            <a:r>
              <a:rPr lang="en-US" i="1" dirty="0" smtClean="0"/>
              <a:t>experiments”</a:t>
            </a:r>
          </a:p>
          <a:p>
            <a:pPr lvl="1"/>
            <a:r>
              <a:rPr lang="en-US" dirty="0">
                <a:hlinkClick r:id="rId3"/>
              </a:rPr>
              <a:t>https://wiki.egi.eu/wiki/URT:UMD_products_ID_cards#</a:t>
            </a:r>
            <a:r>
              <a:rPr lang="en-US" dirty="0" smtClean="0">
                <a:hlinkClick r:id="rId3"/>
              </a:rPr>
              <a:t>FTS3</a:t>
            </a:r>
            <a:r>
              <a:rPr lang="en-US" dirty="0" smtClean="0"/>
              <a:t> </a:t>
            </a:r>
          </a:p>
          <a:p>
            <a:r>
              <a:rPr lang="en-US" dirty="0" smtClean="0"/>
              <a:t>Frontier Squid</a:t>
            </a:r>
          </a:p>
          <a:p>
            <a:pPr lvl="1"/>
            <a:r>
              <a:rPr lang="en-US" dirty="0">
                <a:hlinkClick r:id="rId4"/>
              </a:rPr>
              <a:t>https://wiki.egi.eu/wiki/URT:UMD_products_ID_cards#Frontier-</a:t>
            </a:r>
            <a:r>
              <a:rPr lang="en-US" dirty="0" smtClean="0">
                <a:hlinkClick r:id="rId4"/>
              </a:rPr>
              <a:t>Squid</a:t>
            </a:r>
            <a:r>
              <a:rPr lang="en-US" dirty="0" smtClean="0"/>
              <a:t> </a:t>
            </a:r>
          </a:p>
          <a:p>
            <a:r>
              <a:rPr lang="en-US" dirty="0" smtClean="0"/>
              <a:t>CVFMS-client</a:t>
            </a:r>
          </a:p>
          <a:p>
            <a:pPr lvl="1"/>
            <a:r>
              <a:rPr lang="de-DE" dirty="0">
                <a:hlinkClick r:id="rId5"/>
              </a:rPr>
              <a:t>http://cernvm.cern.ch/portal/filesystem</a:t>
            </a:r>
            <a:endParaRPr lang="en-US" dirty="0" smtClean="0"/>
          </a:p>
          <a:p>
            <a:r>
              <a:rPr lang="en-US" dirty="0" err="1" smtClean="0"/>
              <a:t>FedCloud</a:t>
            </a:r>
            <a:r>
              <a:rPr lang="en-US" dirty="0" smtClean="0"/>
              <a:t> middleware – </a:t>
            </a:r>
            <a:r>
              <a:rPr lang="en-US" b="1" dirty="0" smtClean="0"/>
              <a:t>wish-list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OCCI-</a:t>
            </a:r>
            <a:r>
              <a:rPr lang="en-US" dirty="0" err="1"/>
              <a:t>os</a:t>
            </a:r>
            <a:r>
              <a:rPr lang="en-US" dirty="0"/>
              <a:t> : </a:t>
            </a:r>
            <a:r>
              <a:rPr lang="en-US" dirty="0">
                <a:hlinkClick r:id="rId6"/>
              </a:rPr>
              <a:t>https://github.com/IFCA/occi-</a:t>
            </a:r>
            <a:r>
              <a:rPr lang="en-US" dirty="0" smtClean="0">
                <a:hlinkClick r:id="rId6"/>
              </a:rPr>
              <a:t>os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Keystone-VOMS : </a:t>
            </a:r>
            <a:r>
              <a:rPr lang="en-US" dirty="0">
                <a:hlinkClick r:id="rId7"/>
              </a:rPr>
              <a:t>https://github.com/IFCA/keystone-</a:t>
            </a:r>
            <a:r>
              <a:rPr lang="en-US" dirty="0" smtClean="0">
                <a:hlinkClick r:id="rId7"/>
              </a:rPr>
              <a:t>voms</a:t>
            </a:r>
            <a:r>
              <a:rPr lang="en-US" dirty="0" smtClean="0"/>
              <a:t> </a:t>
            </a:r>
          </a:p>
          <a:p>
            <a:pPr lvl="1"/>
            <a:r>
              <a:rPr lang="de-DE" dirty="0"/>
              <a:t>ceilometer2ssm: </a:t>
            </a:r>
            <a:r>
              <a:rPr lang="de-DE" dirty="0">
                <a:hlinkClick r:id="rId8"/>
              </a:rPr>
              <a:t>https://github.com/schwicke/</a:t>
            </a:r>
            <a:r>
              <a:rPr lang="de-DE" dirty="0" smtClean="0">
                <a:hlinkClick r:id="rId8"/>
              </a:rPr>
              <a:t>ceilometer2ssm</a:t>
            </a:r>
            <a:r>
              <a:rPr lang="de-DE" dirty="0" smtClean="0"/>
              <a:t> </a:t>
            </a:r>
          </a:p>
          <a:p>
            <a:pPr lvl="1"/>
            <a:r>
              <a:rPr lang="en-US" dirty="0" err="1"/>
              <a:t>rOCCI</a:t>
            </a:r>
            <a:r>
              <a:rPr lang="en-US" dirty="0"/>
              <a:t>-server: </a:t>
            </a:r>
            <a:r>
              <a:rPr lang="en-US" dirty="0">
                <a:hlinkClick r:id="rId9"/>
              </a:rPr>
              <a:t>https://github.com/EGI-FCTF/rOCCI-</a:t>
            </a:r>
            <a:r>
              <a:rPr lang="en-US" dirty="0" smtClean="0">
                <a:hlinkClick r:id="rId9"/>
              </a:rPr>
              <a:t>server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/>
              <a:t>rOCCI</a:t>
            </a:r>
            <a:r>
              <a:rPr lang="en-US" dirty="0"/>
              <a:t>-client: </a:t>
            </a:r>
            <a:r>
              <a:rPr lang="en-US" dirty="0">
                <a:hlinkClick r:id="rId10"/>
              </a:rPr>
              <a:t>https://github.com/EGI-FCTF/rOCCI-</a:t>
            </a:r>
            <a:r>
              <a:rPr lang="en-US" dirty="0" smtClean="0">
                <a:hlinkClick r:id="rId10"/>
              </a:rPr>
              <a:t>cli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/>
              <a:t>g</a:t>
            </a:r>
            <a:r>
              <a:rPr lang="en-US" dirty="0" err="1" smtClean="0"/>
              <a:t>lancepush</a:t>
            </a:r>
            <a:r>
              <a:rPr lang="en-US" dirty="0" smtClean="0"/>
              <a:t> - </a:t>
            </a:r>
            <a:r>
              <a:rPr lang="ro-RO" dirty="0">
                <a:hlinkClick r:id="rId11"/>
              </a:rPr>
              <a:t>https://github.com/EGI-FCTF/</a:t>
            </a:r>
            <a:r>
              <a:rPr lang="ro-RO" dirty="0" smtClean="0">
                <a:hlinkClick r:id="rId11"/>
              </a:rPr>
              <a:t>glancepush</a:t>
            </a:r>
            <a:r>
              <a:rPr lang="ro-RO" dirty="0" smtClean="0"/>
              <a:t> </a:t>
            </a:r>
          </a:p>
          <a:p>
            <a:pPr lvl="1"/>
            <a:r>
              <a:rPr lang="en-US" dirty="0" smtClean="0"/>
              <a:t>Vmcatcher2 - </a:t>
            </a:r>
            <a:r>
              <a:rPr lang="ro-RO" dirty="0">
                <a:hlinkClick r:id="rId12"/>
              </a:rPr>
              <a:t>https://github.com/EGI-FCTF/glancepush-</a:t>
            </a:r>
            <a:r>
              <a:rPr lang="ro-RO" dirty="0" smtClean="0">
                <a:hlinkClick r:id="rId12"/>
              </a:rPr>
              <a:t>vmcatcher2</a:t>
            </a:r>
            <a:r>
              <a:rPr lang="ro-RO" dirty="0" smtClean="0"/>
              <a:t> </a:t>
            </a:r>
          </a:p>
          <a:p>
            <a:pPr lvl="1"/>
            <a:r>
              <a:rPr lang="en-US" dirty="0" err="1"/>
              <a:t>vmcatcher_eventHndlExpl_ON</a:t>
            </a:r>
            <a:r>
              <a:rPr lang="en-US" dirty="0"/>
              <a:t>: </a:t>
            </a:r>
            <a:r>
              <a:rPr lang="en-US" dirty="0">
                <a:hlinkClick r:id="rId13"/>
              </a:rPr>
              <a:t>https://github.com/grid-admin/</a:t>
            </a:r>
            <a:r>
              <a:rPr lang="en-US" dirty="0" smtClean="0">
                <a:hlinkClick r:id="rId13"/>
              </a:rPr>
              <a:t>vmcatcher_eventHndlExpl_ON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cloud-info-provider: </a:t>
            </a:r>
            <a:r>
              <a:rPr lang="en-US" dirty="0">
                <a:hlinkClick r:id="rId14"/>
              </a:rPr>
              <a:t>https://github.com/EGI-FCTF/</a:t>
            </a:r>
            <a:r>
              <a:rPr lang="en-US" dirty="0" smtClean="0">
                <a:hlinkClick r:id="rId14"/>
              </a:rPr>
              <a:t>BDIIscripts</a:t>
            </a:r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Short summary of the UMD software provisioning process:</a:t>
            </a:r>
          </a:p>
          <a:p>
            <a:pPr lvl="1"/>
            <a:r>
              <a:rPr lang="en-US" dirty="0">
                <a:hlinkClick r:id="rId15"/>
              </a:rPr>
              <a:t>https://wiki.egi.eu/wiki/File:UMD_Software_Provisioning_Process_summary.pdf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4593941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5031</TotalTime>
  <Words>1311</Words>
  <Application>Microsoft Macintosh PowerPoint</Application>
  <PresentationFormat>On-screen Show (16:9)</PresentationFormat>
  <Paragraphs>147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EGI-InSPIRE-Slide-Template_v4</vt:lpstr>
      <vt:lpstr>News from UMD</vt:lpstr>
      <vt:lpstr>Overview</vt:lpstr>
      <vt:lpstr>UMD2 decommissioning (I)</vt:lpstr>
      <vt:lpstr>UMD2 decommissioning (II)</vt:lpstr>
      <vt:lpstr>APEL clients migration – Common Issues thanks to APEL team (J. Gordon)</vt:lpstr>
      <vt:lpstr>UMD2 decommissioning (III)</vt:lpstr>
      <vt:lpstr>Gfal2-util - status</vt:lpstr>
      <vt:lpstr>Gfal2-util – status (II)</vt:lpstr>
      <vt:lpstr>New products “for” UMD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C. Aiftimiei</dc:creator>
  <cp:keywords/>
  <dc:description/>
  <cp:lastModifiedBy>Microsoft Office User</cp:lastModifiedBy>
  <cp:revision>161</cp:revision>
  <dcterms:created xsi:type="dcterms:W3CDTF">2010-09-03T12:01:03Z</dcterms:created>
  <dcterms:modified xsi:type="dcterms:W3CDTF">2014-09-17T17:54:54Z</dcterms:modified>
  <cp:category/>
</cp:coreProperties>
</file>