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7"/>
  </p:notesMasterIdLst>
  <p:sldIdLst>
    <p:sldId id="258" r:id="rId2"/>
    <p:sldId id="259" r:id="rId3"/>
    <p:sldId id="256" r:id="rId4"/>
    <p:sldId id="257" r:id="rId5"/>
    <p:sldId id="260" r:id="rId6"/>
    <p:sldId id="261" r:id="rId7"/>
    <p:sldId id="262" r:id="rId8"/>
    <p:sldId id="269" r:id="rId9"/>
    <p:sldId id="270" r:id="rId10"/>
    <p:sldId id="273" r:id="rId11"/>
    <p:sldId id="263" r:id="rId12"/>
    <p:sldId id="266" r:id="rId13"/>
    <p:sldId id="272" r:id="rId14"/>
    <p:sldId id="267" r:id="rId15"/>
    <p:sldId id="271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88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BEC513-2AED-4EDF-B397-DCDEB593DD98}" type="datetimeFigureOut">
              <a:rPr lang="en-US"/>
              <a:pPr>
                <a:defRPr/>
              </a:pPr>
              <a:t>10/30/2014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27E7B5C-E8E9-4425-AA71-E6C146C55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29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7E7B5C-E8E9-4425-AA71-E6C146C5504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45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10/30/2014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EA63E51-250A-4CDE-8317-5D8DEDB82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92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B1639-8A1C-4419-B58F-967EBE4152DC}" type="datetimeFigureOut">
              <a:rPr lang="en-US"/>
              <a:pPr>
                <a:defRPr/>
              </a:pPr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524DB-4BAB-4FCB-91C7-C051C8EF90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43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3053-5FC2-40DC-94A4-8BB72C346B00}" type="datetimeFigureOut">
              <a:rPr lang="en-US"/>
              <a:pPr>
                <a:defRPr/>
              </a:pPr>
              <a:t>10/30/2014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610D0-F03F-4D39-8C13-E13370291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696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78E3A1C-1D4D-45F1-AAC2-A4B27A4C73A8}" type="datetimeFigureOut">
              <a:rPr lang="en-US"/>
              <a:pPr>
                <a:defRPr/>
              </a:pPr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6AFEB15-5D8B-47B5-AC45-13EEB4C7BC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gi.eu/indico/conferenceDisplay.py?confId=2282" TargetMode="External"/><Relationship Id="rId2" Type="http://schemas.openxmlformats.org/officeDocument/2006/relationships/hyperlink" Target="https://indico.egi.eu/indico/conferenceDisplay.py?confId=219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Operations@egi.e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public/ShowDocument?docid=30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PROC19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Availability_and_reliability_monthly_statistic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s.egi.eu/public/ShowDocument?docid=31" TargetMode="External"/><Relationship Id="rId2" Type="http://schemas.openxmlformats.org/officeDocument/2006/relationships/hyperlink" Target="https://wiki.egi.eu/wiki/Performanc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s://documents.egi.eu/public/ShowDocument?docid=2166" TargetMode="External"/><Relationship Id="rId4" Type="http://schemas.openxmlformats.org/officeDocument/2006/relationships/hyperlink" Target="https://documents.egi.eu/public/ShowDocument?docid=46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oc.egi.eu/portal/index.php?Page_Type=Service_Group&amp;id=118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030983"/>
            <a:ext cx="7200800" cy="1470025"/>
          </a:xfrm>
        </p:spPr>
        <p:txBody>
          <a:bodyPr/>
          <a:lstStyle/>
          <a:p>
            <a:r>
              <a:rPr lang="en-GB" b="1" dirty="0"/>
              <a:t>Operations Management </a:t>
            </a:r>
            <a:r>
              <a:rPr lang="en-GB" b="1" dirty="0" smtClean="0"/>
              <a:t>Board</a:t>
            </a:r>
            <a:r>
              <a:rPr lang="pl-PL" b="1" dirty="0" smtClean="0"/>
              <a:t> </a:t>
            </a:r>
            <a:br>
              <a:rPr lang="pl-PL" b="1" dirty="0" smtClean="0"/>
            </a:br>
            <a:r>
              <a:rPr lang="pl-PL" sz="2800" dirty="0" err="1" smtClean="0"/>
              <a:t>October</a:t>
            </a:r>
            <a:r>
              <a:rPr lang="en-GB" sz="2400" dirty="0" smtClean="0"/>
              <a:t> 3</a:t>
            </a:r>
            <a:r>
              <a:rPr lang="pl-PL" sz="2400" smtClean="0"/>
              <a:t>0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861048"/>
            <a:ext cx="7488832" cy="2448272"/>
          </a:xfrm>
        </p:spPr>
        <p:txBody>
          <a:bodyPr/>
          <a:lstStyle/>
          <a:p>
            <a:r>
              <a:rPr lang="pl-PL" sz="1800" b="1" dirty="0" smtClean="0"/>
              <a:t>Agenda: </a:t>
            </a:r>
            <a:r>
              <a:rPr lang="pl-PL" sz="1800" b="1" dirty="0" smtClean="0">
                <a:hlinkClick r:id="rId2"/>
              </a:rPr>
              <a:t> </a:t>
            </a:r>
            <a:r>
              <a:rPr lang="pl-PL" sz="1800" b="1" dirty="0">
                <a:hlinkClick r:id="rId3"/>
              </a:rPr>
              <a:t>https://</a:t>
            </a:r>
            <a:r>
              <a:rPr lang="pl-PL" sz="1800" b="1" dirty="0" smtClean="0">
                <a:hlinkClick r:id="rId3"/>
              </a:rPr>
              <a:t>indico.egi.eu/indico/conferenceDisplay.py?confId=2282</a:t>
            </a:r>
            <a:r>
              <a:rPr lang="pl-PL" sz="1800" b="1" dirty="0" smtClean="0"/>
              <a:t> </a:t>
            </a:r>
          </a:p>
          <a:p>
            <a:pPr algn="l"/>
            <a:endParaRPr lang="pl-PL" sz="1800" b="1" dirty="0" smtClean="0"/>
          </a:p>
          <a:p>
            <a:r>
              <a:rPr lang="pl-PL" sz="2400" b="1" dirty="0" smtClean="0"/>
              <a:t>Start: 1o:oo </a:t>
            </a:r>
            <a:r>
              <a:rPr lang="pl-PL" sz="2400" dirty="0" smtClean="0"/>
              <a:t>CEST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71330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Campaigns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UMD2 decommissioning</a:t>
            </a:r>
          </a:p>
          <a:p>
            <a:pPr lvl="1"/>
            <a:r>
              <a:rPr lang="en-US" b="1" dirty="0" smtClean="0"/>
              <a:t>APEL clients </a:t>
            </a:r>
            <a:endParaRPr lang="en-US" dirty="0" smtClean="0"/>
          </a:p>
          <a:p>
            <a:pPr lvl="2"/>
            <a:r>
              <a:rPr lang="de-DE" b="1" dirty="0" smtClean="0"/>
              <a:t>NGI_DE</a:t>
            </a:r>
            <a:r>
              <a:rPr lang="de-DE" dirty="0" smtClean="0"/>
              <a:t> </a:t>
            </a:r>
            <a:r>
              <a:rPr lang="en-US" dirty="0" smtClean="0"/>
              <a:t>–</a:t>
            </a:r>
            <a:r>
              <a:rPr lang="de-DE" dirty="0" smtClean="0"/>
              <a:t> </a:t>
            </a:r>
            <a:r>
              <a:rPr lang="nb-NO" dirty="0" err="1"/>
              <a:t>GoeGrid</a:t>
            </a:r>
            <a:r>
              <a:rPr lang="nb-NO" dirty="0"/>
              <a:t>, BMRZ-</a:t>
            </a:r>
            <a:r>
              <a:rPr lang="nb-NO" dirty="0" smtClean="0"/>
              <a:t>FRANKFURT, </a:t>
            </a:r>
            <a:r>
              <a:rPr lang="en-US" dirty="0"/>
              <a:t>UNI-DORTMUND</a:t>
            </a:r>
            <a:endParaRPr lang="de-DE" dirty="0" smtClean="0"/>
          </a:p>
          <a:p>
            <a:pPr lvl="2"/>
            <a:r>
              <a:rPr lang="de-DE" b="1" dirty="0" smtClean="0"/>
              <a:t>NGI_HR</a:t>
            </a:r>
            <a:r>
              <a:rPr lang="de-DE" dirty="0" smtClean="0"/>
              <a:t> </a:t>
            </a:r>
            <a:r>
              <a:rPr lang="en-US" dirty="0" smtClean="0"/>
              <a:t>–</a:t>
            </a:r>
            <a:r>
              <a:rPr lang="de-DE" dirty="0" smtClean="0"/>
              <a:t> </a:t>
            </a:r>
            <a:r>
              <a:rPr lang="nl-NL" dirty="0" err="1" smtClean="0"/>
              <a:t>egee.irb.hr</a:t>
            </a:r>
            <a:r>
              <a:rPr lang="nl-NL" dirty="0"/>
              <a:t>, </a:t>
            </a:r>
            <a:r>
              <a:rPr lang="nl-NL" dirty="0" err="1"/>
              <a:t>egee.fesb.hr</a:t>
            </a:r>
            <a:endParaRPr lang="nl-NL" dirty="0"/>
          </a:p>
          <a:p>
            <a:pPr lvl="2"/>
            <a:r>
              <a:rPr lang="de-DE" b="1" dirty="0" smtClean="0"/>
              <a:t>NGI_UA</a:t>
            </a:r>
            <a:r>
              <a:rPr lang="de-DE" dirty="0" smtClean="0"/>
              <a:t> </a:t>
            </a:r>
            <a:r>
              <a:rPr lang="en-US" dirty="0" smtClean="0"/>
              <a:t>–</a:t>
            </a:r>
            <a:r>
              <a:rPr lang="de-DE" dirty="0" smtClean="0"/>
              <a:t> </a:t>
            </a:r>
            <a:r>
              <a:rPr lang="en-US" dirty="0"/>
              <a:t>UA-</a:t>
            </a:r>
            <a:r>
              <a:rPr lang="en-US" dirty="0" smtClean="0"/>
              <a:t>ISMA, </a:t>
            </a:r>
            <a:r>
              <a:rPr lang="cs-CZ" dirty="0"/>
              <a:t>Kharkov-KIPT-</a:t>
            </a:r>
            <a:r>
              <a:rPr lang="cs-CZ" dirty="0" smtClean="0"/>
              <a:t>LCG2</a:t>
            </a:r>
            <a:endParaRPr lang="de-DE" dirty="0" smtClean="0"/>
          </a:p>
          <a:p>
            <a:pPr lvl="2"/>
            <a:r>
              <a:rPr lang="de-DE" b="1" dirty="0" err="1"/>
              <a:t>ROC_Asia</a:t>
            </a:r>
            <a:r>
              <a:rPr lang="de-DE" b="1" dirty="0"/>
              <a:t>/Pacific </a:t>
            </a:r>
            <a:r>
              <a:rPr lang="en-US" dirty="0"/>
              <a:t>–</a:t>
            </a:r>
            <a:r>
              <a:rPr lang="de-DE" dirty="0"/>
              <a:t> </a:t>
            </a:r>
            <a:r>
              <a:rPr lang="en-US" dirty="0"/>
              <a:t>TW-NCUHEP, TW-FTT, MY-UPM-BIRUNI-01</a:t>
            </a:r>
            <a:endParaRPr lang="de-DE" dirty="0"/>
          </a:p>
          <a:p>
            <a:pPr lvl="2"/>
            <a:r>
              <a:rPr lang="de-DE" b="1" dirty="0" err="1"/>
              <a:t>ROC_Canada</a:t>
            </a:r>
            <a:r>
              <a:rPr lang="de-DE" dirty="0"/>
              <a:t> </a:t>
            </a:r>
            <a:r>
              <a:rPr lang="en-US" dirty="0"/>
              <a:t>–</a:t>
            </a:r>
            <a:r>
              <a:rPr lang="de-DE" dirty="0"/>
              <a:t> </a:t>
            </a:r>
            <a:r>
              <a:rPr lang="de-DE" dirty="0" err="1"/>
              <a:t>issue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investigation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APEL </a:t>
            </a:r>
            <a:r>
              <a:rPr lang="de-DE" dirty="0" err="1"/>
              <a:t>team</a:t>
            </a:r>
            <a:endParaRPr lang="de-DE" dirty="0"/>
          </a:p>
          <a:p>
            <a:pPr lvl="2"/>
            <a:r>
              <a:rPr lang="de-DE" b="1" dirty="0"/>
              <a:t>ROC_LA</a:t>
            </a:r>
            <a:r>
              <a:rPr lang="de-DE" dirty="0"/>
              <a:t> </a:t>
            </a:r>
            <a:r>
              <a:rPr lang="en-US" dirty="0"/>
              <a:t>–</a:t>
            </a:r>
            <a:r>
              <a:rPr lang="de-DE" dirty="0"/>
              <a:t> </a:t>
            </a:r>
            <a:r>
              <a:rPr lang="en-US" dirty="0"/>
              <a:t>UCN-</a:t>
            </a:r>
            <a:r>
              <a:rPr lang="en-US" dirty="0" smtClean="0"/>
              <a:t>INAM</a:t>
            </a:r>
          </a:p>
          <a:p>
            <a:pPr lvl="1"/>
            <a:r>
              <a:rPr lang="en-US" b="1" dirty="0" err="1" smtClean="0"/>
              <a:t>dCache</a:t>
            </a:r>
            <a:r>
              <a:rPr lang="en-US" b="1" dirty="0" smtClean="0"/>
              <a:t> v.2.2</a:t>
            </a:r>
          </a:p>
          <a:p>
            <a:pPr lvl="2"/>
            <a:r>
              <a:rPr lang="nb-NO" b="1" dirty="0" smtClean="0"/>
              <a:t>NGI_DE</a:t>
            </a:r>
            <a:r>
              <a:rPr lang="nb-NO" dirty="0" smtClean="0"/>
              <a:t> </a:t>
            </a:r>
            <a:r>
              <a:rPr lang="en-US" dirty="0" smtClean="0"/>
              <a:t>–</a:t>
            </a:r>
            <a:r>
              <a:rPr lang="nb-NO" dirty="0" smtClean="0"/>
              <a:t> </a:t>
            </a:r>
            <a:r>
              <a:rPr lang="nb-NO" dirty="0" err="1" smtClean="0"/>
              <a:t>GoeGrid</a:t>
            </a:r>
            <a:r>
              <a:rPr lang="nb-NO" dirty="0" smtClean="0"/>
              <a:t> (not </a:t>
            </a:r>
            <a:r>
              <a:rPr lang="nb-NO" dirty="0" err="1" smtClean="0"/>
              <a:t>prod</a:t>
            </a:r>
            <a:r>
              <a:rPr lang="nb-NO" dirty="0" smtClean="0"/>
              <a:t>. SE, </a:t>
            </a:r>
            <a:r>
              <a:rPr lang="nb-NO" dirty="0" err="1" smtClean="0"/>
              <a:t>but</a:t>
            </a:r>
            <a:r>
              <a:rPr lang="nb-NO" dirty="0" smtClean="0"/>
              <a:t> </a:t>
            </a:r>
            <a:r>
              <a:rPr lang="nb-NO" dirty="0" err="1" smtClean="0"/>
              <a:t>monitored</a:t>
            </a:r>
            <a:r>
              <a:rPr lang="nb-NO" dirty="0" smtClean="0"/>
              <a:t>), </a:t>
            </a:r>
            <a:r>
              <a:rPr lang="nb-NO" dirty="0"/>
              <a:t>UNI-</a:t>
            </a:r>
            <a:r>
              <a:rPr lang="nb-NO" dirty="0" smtClean="0"/>
              <a:t>FREIBURG </a:t>
            </a:r>
            <a:r>
              <a:rPr lang="en-US" dirty="0" smtClean="0"/>
              <a:t>–</a:t>
            </a:r>
            <a:r>
              <a:rPr lang="nb-NO" dirty="0" smtClean="0"/>
              <a:t> alarms not </a:t>
            </a:r>
            <a:r>
              <a:rPr lang="nb-NO" dirty="0" err="1" smtClean="0"/>
              <a:t>followed</a:t>
            </a:r>
            <a:r>
              <a:rPr lang="nb-NO" dirty="0" smtClean="0"/>
              <a:t> by ROD</a:t>
            </a:r>
            <a:endParaRPr lang="nb-NO" dirty="0"/>
          </a:p>
          <a:p>
            <a:pPr lvl="2"/>
            <a:r>
              <a:rPr lang="nb-NO" b="1" dirty="0" smtClean="0"/>
              <a:t>NGI_NL</a:t>
            </a:r>
            <a:r>
              <a:rPr lang="nb-NO" dirty="0" smtClean="0"/>
              <a:t> </a:t>
            </a:r>
            <a:r>
              <a:rPr lang="nb-NO" dirty="0"/>
              <a:t>- </a:t>
            </a:r>
            <a:r>
              <a:rPr lang="nb-NO" dirty="0" err="1"/>
              <a:t>BEgrid</a:t>
            </a:r>
            <a:r>
              <a:rPr lang="nb-NO" dirty="0"/>
              <a:t>-ULB-</a:t>
            </a:r>
            <a:r>
              <a:rPr lang="nb-NO" dirty="0" smtClean="0"/>
              <a:t>VUB </a:t>
            </a:r>
            <a:r>
              <a:rPr lang="en-US" dirty="0" smtClean="0"/>
              <a:t>–</a:t>
            </a:r>
            <a:r>
              <a:rPr lang="nb-NO" dirty="0" smtClean="0"/>
              <a:t> </a:t>
            </a:r>
            <a:r>
              <a:rPr lang="nb-NO" dirty="0" err="1" smtClean="0"/>
              <a:t>upgrade</a:t>
            </a:r>
            <a:r>
              <a:rPr lang="nb-NO" dirty="0" smtClean="0"/>
              <a:t> plan: </a:t>
            </a:r>
            <a:r>
              <a:rPr lang="en-US" dirty="0"/>
              <a:t>end of the month</a:t>
            </a:r>
            <a:endParaRPr lang="nb-NO" dirty="0"/>
          </a:p>
          <a:p>
            <a:pPr lvl="2"/>
            <a:r>
              <a:rPr lang="nb-NO" b="1" dirty="0" err="1" smtClean="0"/>
              <a:t>ROC_Russia</a:t>
            </a:r>
            <a:r>
              <a:rPr lang="nb-NO" dirty="0" smtClean="0"/>
              <a:t> </a:t>
            </a:r>
            <a:r>
              <a:rPr lang="nb-NO" dirty="0"/>
              <a:t>- JINR-T1 </a:t>
            </a:r>
            <a:r>
              <a:rPr lang="en-US" dirty="0" smtClean="0"/>
              <a:t>–</a:t>
            </a:r>
            <a:r>
              <a:rPr lang="nb-NO" dirty="0" smtClean="0"/>
              <a:t> </a:t>
            </a:r>
            <a:r>
              <a:rPr lang="nb-NO" dirty="0" err="1" smtClean="0"/>
              <a:t>upgrade</a:t>
            </a:r>
            <a:r>
              <a:rPr lang="nb-NO" dirty="0" smtClean="0"/>
              <a:t> plan:</a:t>
            </a:r>
            <a:r>
              <a:rPr lang="en-US" dirty="0"/>
              <a:t>12-11-2014</a:t>
            </a:r>
          </a:p>
        </p:txBody>
      </p:sp>
    </p:spTree>
    <p:extLst>
      <p:ext uri="{BB962C8B-B14F-4D97-AF65-F5344CB8AC3E}">
        <p14:creationId xmlns:p14="http://schemas.microsoft.com/office/powerpoint/2010/main" val="4185457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Production=True + Monitored=False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r>
              <a:rPr lang="pl-PL" sz="2000" b="1" dirty="0" err="1" smtClean="0"/>
              <a:t>Goal</a:t>
            </a:r>
            <a:r>
              <a:rPr lang="pl-PL" sz="2000" b="1" dirty="0" smtClean="0"/>
              <a:t>: </a:t>
            </a:r>
            <a:r>
              <a:rPr lang="en-GB" sz="2000" dirty="0" smtClean="0">
                <a:solidFill>
                  <a:schemeClr val="accent1"/>
                </a:solidFill>
              </a:rPr>
              <a:t>All </a:t>
            </a:r>
            <a:r>
              <a:rPr lang="en-GB" sz="2000" dirty="0">
                <a:solidFill>
                  <a:schemeClr val="accent1"/>
                </a:solidFill>
              </a:rPr>
              <a:t>production resources MUST be monitored</a:t>
            </a:r>
            <a:endParaRPr lang="pl-PL" sz="2000" dirty="0" smtClean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endParaRPr lang="pl-PL" sz="2000" b="1" dirty="0" smtClean="0"/>
          </a:p>
          <a:p>
            <a:pPr marL="457200" lvl="1" indent="0">
              <a:buNone/>
            </a:pPr>
            <a:r>
              <a:rPr lang="pl-PL" sz="2000" b="1" dirty="0" smtClean="0"/>
              <a:t>Problem</a:t>
            </a:r>
            <a:r>
              <a:rPr lang="pl-PL" sz="2000" dirty="0"/>
              <a:t>: It </a:t>
            </a:r>
            <a:r>
              <a:rPr lang="pl-PL" sz="2000" dirty="0" err="1"/>
              <a:t>is</a:t>
            </a:r>
            <a:r>
              <a:rPr lang="pl-PL" sz="2000" dirty="0"/>
              <a:t> </a:t>
            </a:r>
            <a:r>
              <a:rPr lang="pl-PL" sz="2000" dirty="0" err="1"/>
              <a:t>allowed</a:t>
            </a:r>
            <a:r>
              <a:rPr lang="pl-PL" sz="2000" dirty="0"/>
              <a:t> </a:t>
            </a:r>
            <a:r>
              <a:rPr lang="pl-PL" sz="2000" dirty="0" smtClean="0"/>
              <a:t>in GOC DB to </a:t>
            </a:r>
            <a:r>
              <a:rPr lang="pl-PL" sz="2000" dirty="0"/>
              <a:t>set a service in </a:t>
            </a:r>
            <a:r>
              <a:rPr lang="en-GB" sz="2000" dirty="0">
                <a:solidFill>
                  <a:schemeClr val="accent1"/>
                </a:solidFill>
              </a:rPr>
              <a:t>Production=True + Monitored=False </a:t>
            </a:r>
            <a:r>
              <a:rPr lang="pl-PL" sz="2000" dirty="0" smtClean="0"/>
              <a:t>status.</a:t>
            </a:r>
          </a:p>
          <a:p>
            <a:pPr marL="457200" lvl="1" indent="0">
              <a:buNone/>
            </a:pPr>
            <a:endParaRPr lang="pl-PL" sz="2000" dirty="0" smtClean="0"/>
          </a:p>
          <a:p>
            <a:pPr marL="457200" lvl="1" indent="0">
              <a:buNone/>
            </a:pPr>
            <a:r>
              <a:rPr lang="pl-PL" sz="2000" b="1" dirty="0" smtClean="0"/>
              <a:t>Meeting</a:t>
            </a:r>
            <a:r>
              <a:rPr lang="pl-PL" sz="2000" dirty="0" smtClean="0"/>
              <a:t>: Emir </a:t>
            </a:r>
            <a:r>
              <a:rPr lang="pl-PL" sz="2000" dirty="0" err="1" smtClean="0"/>
              <a:t>Imamagic</a:t>
            </a:r>
            <a:r>
              <a:rPr lang="pl-PL" sz="2000" dirty="0" smtClean="0"/>
              <a:t>, </a:t>
            </a:r>
            <a:r>
              <a:rPr lang="pl-PL" sz="2000" dirty="0" err="1" smtClean="0"/>
              <a:t>Malgorzata</a:t>
            </a:r>
            <a:r>
              <a:rPr lang="pl-PL" sz="2000" dirty="0"/>
              <a:t> </a:t>
            </a:r>
            <a:r>
              <a:rPr lang="pl-PL" sz="2000" dirty="0" smtClean="0"/>
              <a:t>Krakowian, David </a:t>
            </a:r>
            <a:r>
              <a:rPr lang="pl-PL" sz="2000" dirty="0" err="1" smtClean="0"/>
              <a:t>Meredith</a:t>
            </a:r>
            <a:r>
              <a:rPr lang="pl-PL" sz="2000" dirty="0"/>
              <a:t>, </a:t>
            </a:r>
            <a:r>
              <a:rPr lang="pl-PL" sz="2000" dirty="0" smtClean="0"/>
              <a:t>Stuart </a:t>
            </a:r>
            <a:r>
              <a:rPr lang="pl-PL" sz="2000" dirty="0" err="1" smtClean="0"/>
              <a:t>Pullinger</a:t>
            </a:r>
            <a:endParaRPr lang="pl-PL" sz="2000" dirty="0" smtClean="0"/>
          </a:p>
          <a:p>
            <a:pPr marL="457200" lvl="1" indent="0">
              <a:buNone/>
            </a:pPr>
            <a:endParaRPr lang="pl-PL" dirty="0" smtClean="0"/>
          </a:p>
          <a:p>
            <a:pPr marL="457200" lvl="1" indent="0">
              <a:buNone/>
            </a:pPr>
            <a:r>
              <a:rPr lang="pl-PL" sz="2100" b="1" dirty="0" smtClean="0"/>
              <a:t>Action</a:t>
            </a:r>
            <a:r>
              <a:rPr lang="pl-PL" sz="2100" dirty="0" smtClean="0"/>
              <a:t>: </a:t>
            </a:r>
            <a:r>
              <a:rPr lang="pl-PL" sz="2100" dirty="0" err="1" smtClean="0"/>
              <a:t>NGIs</a:t>
            </a:r>
            <a:r>
              <a:rPr lang="pl-PL" sz="2100" dirty="0" smtClean="0"/>
              <a:t> </a:t>
            </a:r>
            <a:r>
              <a:rPr lang="pl-PL" sz="2100" dirty="0" err="1" smtClean="0"/>
              <a:t>should</a:t>
            </a:r>
            <a:r>
              <a:rPr lang="pl-PL" sz="2100" dirty="0" smtClean="0"/>
              <a:t> </a:t>
            </a:r>
            <a:r>
              <a:rPr lang="pl-PL" sz="2100" dirty="0" err="1" smtClean="0"/>
              <a:t>check</a:t>
            </a:r>
            <a:r>
              <a:rPr lang="pl-PL" sz="2100" dirty="0" smtClean="0"/>
              <a:t> with </a:t>
            </a:r>
            <a:r>
              <a:rPr lang="pl-PL" sz="2100" dirty="0" err="1" smtClean="0"/>
              <a:t>theirs</a:t>
            </a:r>
            <a:r>
              <a:rPr lang="pl-PL" sz="2100" dirty="0" smtClean="0"/>
              <a:t> </a:t>
            </a:r>
            <a:r>
              <a:rPr lang="pl-PL" sz="2100" dirty="0" err="1" smtClean="0"/>
              <a:t>sites</a:t>
            </a:r>
            <a:r>
              <a:rPr lang="pl-PL" sz="2100" dirty="0" smtClean="0"/>
              <a:t> </a:t>
            </a:r>
            <a:r>
              <a:rPr lang="pl-PL" sz="2100" dirty="0" err="1" smtClean="0"/>
              <a:t>if</a:t>
            </a:r>
            <a:r>
              <a:rPr lang="pl-PL" sz="2100" dirty="0" smtClean="0"/>
              <a:t> </a:t>
            </a:r>
            <a:r>
              <a:rPr lang="pl-PL" sz="2100" dirty="0" err="1" smtClean="0"/>
              <a:t>there</a:t>
            </a:r>
            <a:r>
              <a:rPr lang="pl-PL" sz="2100" dirty="0" smtClean="0"/>
              <a:t> </a:t>
            </a:r>
            <a:r>
              <a:rPr lang="pl-PL" sz="2100" dirty="0" err="1" smtClean="0"/>
              <a:t>is</a:t>
            </a:r>
            <a:r>
              <a:rPr lang="pl-PL" sz="2100" dirty="0" smtClean="0"/>
              <a:t> a </a:t>
            </a:r>
            <a:r>
              <a:rPr lang="en-GB" sz="2100" dirty="0"/>
              <a:t>genuine requirement</a:t>
            </a:r>
            <a:r>
              <a:rPr lang="pl-PL" sz="2100" dirty="0" smtClean="0"/>
              <a:t> for </a:t>
            </a:r>
            <a:r>
              <a:rPr lang="pl-PL" sz="2100" dirty="0" err="1" smtClean="0"/>
              <a:t>such</a:t>
            </a:r>
            <a:r>
              <a:rPr lang="pl-PL" sz="2100" dirty="0" smtClean="0"/>
              <a:t> </a:t>
            </a:r>
            <a:r>
              <a:rPr lang="pl-PL" sz="2100" dirty="0" err="1" smtClean="0"/>
              <a:t>configuration</a:t>
            </a:r>
            <a:r>
              <a:rPr lang="pl-PL" sz="2100" dirty="0"/>
              <a:t> </a:t>
            </a:r>
            <a:r>
              <a:rPr lang="pl-PL" sz="2100" dirty="0" smtClean="0"/>
              <a:t>and report to </a:t>
            </a:r>
            <a:r>
              <a:rPr lang="pl-PL" sz="2100" dirty="0" smtClean="0">
                <a:hlinkClick r:id="rId2"/>
              </a:rPr>
              <a:t>Operations@egi.eu</a:t>
            </a:r>
            <a:r>
              <a:rPr lang="pl-PL" sz="2100" dirty="0" smtClean="0"/>
              <a:t> </a:t>
            </a:r>
          </a:p>
          <a:p>
            <a:pPr marL="457200" lvl="1" indent="0">
              <a:buNone/>
            </a:pPr>
            <a:endParaRPr lang="pl-PL" sz="2000" dirty="0" smtClean="0"/>
          </a:p>
          <a:p>
            <a:pPr marL="457200" lvl="1" indent="0">
              <a:buNone/>
            </a:pPr>
            <a:r>
              <a:rPr lang="pl-PL" sz="2000" b="1" dirty="0" err="1" smtClean="0"/>
              <a:t>Deadline</a:t>
            </a:r>
            <a:r>
              <a:rPr lang="pl-PL" sz="2000" dirty="0" smtClean="0"/>
              <a:t>: </a:t>
            </a:r>
            <a:r>
              <a:rPr lang="pl-PL" sz="2000" b="1" dirty="0" smtClean="0">
                <a:solidFill>
                  <a:srgbClr val="FF0000"/>
                </a:solidFill>
              </a:rPr>
              <a:t>17 </a:t>
            </a:r>
            <a:r>
              <a:rPr lang="pl-PL" sz="2000" b="1" dirty="0" err="1" smtClean="0">
                <a:solidFill>
                  <a:srgbClr val="FF0000"/>
                </a:solidFill>
              </a:rPr>
              <a:t>November</a:t>
            </a:r>
            <a:endParaRPr lang="pl-PL" sz="2000" b="1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pl-PL" sz="2000" dirty="0"/>
          </a:p>
          <a:p>
            <a:pPr marL="457200" lvl="1" indent="0">
              <a:buNone/>
            </a:pPr>
            <a:r>
              <a:rPr lang="en-GB" sz="2000" b="1" dirty="0" smtClean="0"/>
              <a:t>If </a:t>
            </a:r>
            <a:r>
              <a:rPr lang="en-GB" sz="2000" b="1" dirty="0"/>
              <a:t>there is no real requirement, then</a:t>
            </a:r>
            <a:r>
              <a:rPr lang="en-GB" sz="2000" b="1" dirty="0" smtClean="0"/>
              <a:t>;</a:t>
            </a:r>
            <a:endParaRPr lang="pl-PL" sz="2000" b="1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A </a:t>
            </a:r>
            <a:r>
              <a:rPr lang="en-GB" sz="2000" dirty="0"/>
              <a:t>new GOCDB rule will be introduced that will enforce Mon=True when </a:t>
            </a:r>
            <a:r>
              <a:rPr lang="en-GB" sz="2000" dirty="0" smtClean="0"/>
              <a:t>Prod=True.</a:t>
            </a:r>
            <a:endParaRPr lang="pl-PL" sz="2000" dirty="0"/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All </a:t>
            </a:r>
            <a:r>
              <a:rPr lang="en-GB" sz="2000" dirty="0"/>
              <a:t>existing production services will be updated to conform to this rule.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76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Operations Portal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dirty="0" smtClean="0">
                <a:solidFill>
                  <a:schemeClr val="accent1"/>
                </a:solidFill>
              </a:rPr>
              <a:t>ROD </a:t>
            </a:r>
            <a:r>
              <a:rPr lang="pl-PL" sz="2400" b="1" dirty="0" err="1" smtClean="0">
                <a:solidFill>
                  <a:schemeClr val="accent1"/>
                </a:solidFill>
              </a:rPr>
              <a:t>dashboard</a:t>
            </a:r>
            <a:r>
              <a:rPr lang="pl-PL" sz="2400" b="1" dirty="0" smtClean="0">
                <a:solidFill>
                  <a:schemeClr val="accent1"/>
                </a:solidFill>
              </a:rPr>
              <a:t> </a:t>
            </a:r>
            <a:r>
              <a:rPr lang="pl-PL" sz="2400" b="1" dirty="0" err="1" smtClean="0">
                <a:solidFill>
                  <a:schemeClr val="accent1"/>
                </a:solidFill>
              </a:rPr>
              <a:t>training</a:t>
            </a:r>
            <a:endParaRPr lang="pl-PL" sz="2400" b="1" dirty="0" smtClean="0">
              <a:solidFill>
                <a:schemeClr val="accent1"/>
              </a:solidFill>
            </a:endParaRPr>
          </a:p>
          <a:p>
            <a:pPr lvl="1"/>
            <a:r>
              <a:rPr lang="pl-PL" sz="2000" dirty="0" err="1" smtClean="0"/>
              <a:t>Recording</a:t>
            </a:r>
            <a:r>
              <a:rPr lang="pl-PL" sz="2000" dirty="0" smtClean="0"/>
              <a:t> and </a:t>
            </a:r>
            <a:r>
              <a:rPr lang="pl-PL" sz="2000" dirty="0" err="1" smtClean="0"/>
              <a:t>slides</a:t>
            </a:r>
            <a:r>
              <a:rPr lang="pl-PL" sz="2000" dirty="0" smtClean="0"/>
              <a:t>: </a:t>
            </a:r>
            <a:r>
              <a:rPr lang="pl-PL" sz="2000" dirty="0">
                <a:hlinkClick r:id="rId2"/>
              </a:rPr>
              <a:t>https://</a:t>
            </a:r>
            <a:r>
              <a:rPr lang="pl-PL" sz="2000" dirty="0" smtClean="0">
                <a:hlinkClick r:id="rId2"/>
              </a:rPr>
              <a:t>documents.egi.eu/public/ShowDocument?docid=301</a:t>
            </a:r>
            <a:r>
              <a:rPr lang="pl-PL" sz="2000" dirty="0" smtClean="0"/>
              <a:t> </a:t>
            </a:r>
            <a:endParaRPr lang="pl-PL" sz="2000" b="1" dirty="0" smtClean="0">
              <a:solidFill>
                <a:schemeClr val="accent1"/>
              </a:solidFill>
            </a:endParaRPr>
          </a:p>
          <a:p>
            <a:endParaRPr lang="pl-PL" sz="2400" b="1" dirty="0">
              <a:solidFill>
                <a:schemeClr val="accent1"/>
              </a:solidFill>
            </a:endParaRPr>
          </a:p>
          <a:p>
            <a:r>
              <a:rPr lang="pl-PL" sz="2400" b="1" dirty="0" smtClean="0">
                <a:solidFill>
                  <a:schemeClr val="accent1"/>
                </a:solidFill>
              </a:rPr>
              <a:t>Ava </a:t>
            </a:r>
            <a:r>
              <a:rPr lang="pl-PL" sz="2400" b="1" dirty="0" err="1" smtClean="0">
                <a:solidFill>
                  <a:schemeClr val="accent1"/>
                </a:solidFill>
              </a:rPr>
              <a:t>Rel</a:t>
            </a:r>
            <a:r>
              <a:rPr lang="pl-PL" sz="2400" b="1" dirty="0" smtClean="0">
                <a:solidFill>
                  <a:schemeClr val="accent1"/>
                </a:solidFill>
              </a:rPr>
              <a:t> </a:t>
            </a:r>
            <a:r>
              <a:rPr lang="pl-PL" sz="2400" b="1" dirty="0" err="1" smtClean="0">
                <a:solidFill>
                  <a:schemeClr val="accent1"/>
                </a:solidFill>
              </a:rPr>
              <a:t>probe</a:t>
            </a:r>
            <a:endParaRPr lang="pl-PL" sz="2400" b="1" dirty="0" smtClean="0">
              <a:solidFill>
                <a:schemeClr val="accent1"/>
              </a:solidFill>
            </a:endParaRPr>
          </a:p>
          <a:p>
            <a:pPr lvl="1"/>
            <a:r>
              <a:rPr lang="pl-PL" sz="2000" b="1" dirty="0" smtClean="0"/>
              <a:t>Problem</a:t>
            </a:r>
            <a:r>
              <a:rPr lang="pl-PL" sz="2000" dirty="0" smtClean="0"/>
              <a:t>: </a:t>
            </a:r>
            <a:r>
              <a:rPr lang="pl-PL" sz="2000" dirty="0" err="1" smtClean="0"/>
              <a:t>Availabilty</a:t>
            </a:r>
            <a:r>
              <a:rPr lang="pl-PL" sz="2000" dirty="0" smtClean="0"/>
              <a:t> and </a:t>
            </a:r>
            <a:r>
              <a:rPr lang="pl-PL" sz="2000" dirty="0" err="1" smtClean="0"/>
              <a:t>reliability</a:t>
            </a:r>
            <a:r>
              <a:rPr lang="pl-PL" sz="2000" dirty="0" smtClean="0"/>
              <a:t> </a:t>
            </a:r>
            <a:r>
              <a:rPr lang="pl-PL" sz="2000" dirty="0" err="1" smtClean="0"/>
              <a:t>probe</a:t>
            </a:r>
            <a:r>
              <a:rPr lang="pl-PL" sz="2000" dirty="0" smtClean="0"/>
              <a:t> </a:t>
            </a:r>
            <a:r>
              <a:rPr lang="pl-PL" sz="2000" dirty="0" err="1" smtClean="0"/>
              <a:t>is</a:t>
            </a:r>
            <a:r>
              <a:rPr lang="pl-PL" sz="2000" dirty="0" smtClean="0"/>
              <a:t> </a:t>
            </a:r>
            <a:r>
              <a:rPr lang="pl-PL" sz="2000" dirty="0" err="1" smtClean="0"/>
              <a:t>taking</a:t>
            </a:r>
            <a:r>
              <a:rPr lang="pl-PL" sz="2000" dirty="0" smtClean="0"/>
              <a:t> </a:t>
            </a:r>
            <a:r>
              <a:rPr lang="pl-PL" sz="2000" dirty="0" err="1" smtClean="0"/>
              <a:t>into</a:t>
            </a:r>
            <a:r>
              <a:rPr lang="pl-PL" sz="2000" dirty="0" smtClean="0"/>
              <a:t> </a:t>
            </a:r>
            <a:r>
              <a:rPr lang="pl-PL" sz="2000" dirty="0" err="1" smtClean="0"/>
              <a:t>account</a:t>
            </a:r>
            <a:r>
              <a:rPr lang="pl-PL" sz="2000" dirty="0" smtClean="0"/>
              <a:t> </a:t>
            </a:r>
            <a:r>
              <a:rPr lang="pl-PL" sz="2000" dirty="0" err="1" smtClean="0"/>
              <a:t>last</a:t>
            </a:r>
            <a:r>
              <a:rPr lang="pl-PL" sz="2000" dirty="0" smtClean="0"/>
              <a:t> 30 </a:t>
            </a:r>
            <a:r>
              <a:rPr lang="pl-PL" sz="2000" dirty="0" err="1" smtClean="0"/>
              <a:t>days</a:t>
            </a:r>
            <a:r>
              <a:rPr lang="pl-PL" sz="2000" dirty="0" smtClean="0"/>
              <a:t>. </a:t>
            </a:r>
            <a:r>
              <a:rPr lang="pl-PL" sz="2000" dirty="0" err="1" smtClean="0"/>
              <a:t>Even</a:t>
            </a:r>
            <a:r>
              <a:rPr lang="pl-PL" sz="2000" dirty="0" smtClean="0"/>
              <a:t> </a:t>
            </a:r>
            <a:r>
              <a:rPr lang="pl-PL" sz="2000" dirty="0" err="1" smtClean="0"/>
              <a:t>if</a:t>
            </a:r>
            <a:r>
              <a:rPr lang="pl-PL" sz="2000" dirty="0" smtClean="0"/>
              <a:t> problem </a:t>
            </a:r>
            <a:r>
              <a:rPr lang="pl-PL" sz="2000" dirty="0" err="1" smtClean="0"/>
              <a:t>fixed</a:t>
            </a:r>
            <a:r>
              <a:rPr lang="pl-PL" sz="2000" dirty="0" smtClean="0"/>
              <a:t> ROD </a:t>
            </a:r>
            <a:r>
              <a:rPr lang="pl-PL" sz="2000" dirty="0" err="1" smtClean="0"/>
              <a:t>teams</a:t>
            </a:r>
            <a:r>
              <a:rPr lang="pl-PL" sz="2000" dirty="0" smtClean="0"/>
              <a:t> </a:t>
            </a:r>
            <a:r>
              <a:rPr lang="pl-PL" sz="2000" dirty="0" err="1" smtClean="0"/>
              <a:t>need</a:t>
            </a:r>
            <a:r>
              <a:rPr lang="pl-PL" sz="2000" dirty="0" smtClean="0"/>
              <a:t> to </a:t>
            </a:r>
            <a:r>
              <a:rPr lang="pl-PL" sz="2000" dirty="0" err="1" smtClean="0"/>
              <a:t>wait</a:t>
            </a:r>
            <a:r>
              <a:rPr lang="pl-PL" sz="2000" dirty="0"/>
              <a:t> </a:t>
            </a:r>
            <a:r>
              <a:rPr lang="pl-PL" sz="2000" dirty="0" smtClean="0"/>
              <a:t>„</a:t>
            </a:r>
            <a:r>
              <a:rPr lang="pl-PL" sz="2000" dirty="0" err="1" smtClean="0"/>
              <a:t>annoying</a:t>
            </a:r>
            <a:r>
              <a:rPr lang="pl-PL" sz="2000" dirty="0" smtClean="0"/>
              <a:t>” period of </a:t>
            </a:r>
            <a:r>
              <a:rPr lang="pl-PL" sz="2000" dirty="0" err="1" smtClean="0"/>
              <a:t>time</a:t>
            </a:r>
            <a:r>
              <a:rPr lang="pl-PL" sz="2000" dirty="0" smtClean="0"/>
              <a:t> to </a:t>
            </a:r>
            <a:r>
              <a:rPr lang="pl-PL" sz="2000" dirty="0" err="1" smtClean="0"/>
              <a:t>close</a:t>
            </a:r>
            <a:r>
              <a:rPr lang="pl-PL" sz="2000" dirty="0" smtClean="0"/>
              <a:t> the alarm</a:t>
            </a:r>
          </a:p>
          <a:p>
            <a:pPr lvl="1"/>
            <a:r>
              <a:rPr lang="pl-PL" sz="2000" b="1" dirty="0" smtClean="0"/>
              <a:t>Solutions</a:t>
            </a:r>
            <a:r>
              <a:rPr lang="pl-PL" sz="2000" dirty="0" smtClean="0"/>
              <a:t>:</a:t>
            </a:r>
          </a:p>
          <a:p>
            <a:pPr marL="1257300" lvl="2" indent="-342900">
              <a:buFont typeface="+mj-lt"/>
              <a:buAutoNum type="arabicPeriod"/>
            </a:pPr>
            <a:r>
              <a:rPr lang="pl-PL" sz="1600" dirty="0" err="1" smtClean="0"/>
              <a:t>Create</a:t>
            </a:r>
            <a:r>
              <a:rPr lang="pl-PL" sz="1600" dirty="0" smtClean="0"/>
              <a:t> a </a:t>
            </a:r>
            <a:r>
              <a:rPr lang="pl-PL" sz="1600" dirty="0" err="1" smtClean="0"/>
              <a:t>ticket</a:t>
            </a:r>
            <a:r>
              <a:rPr lang="pl-PL" sz="1600" dirty="0" smtClean="0"/>
              <a:t> and </a:t>
            </a:r>
            <a:r>
              <a:rPr lang="pl-PL" sz="1600" dirty="0" err="1" smtClean="0"/>
              <a:t>put</a:t>
            </a:r>
            <a:r>
              <a:rPr lang="pl-PL" sz="1600" dirty="0" smtClean="0"/>
              <a:t> </a:t>
            </a:r>
            <a:r>
              <a:rPr lang="pl-PL" sz="1600" dirty="0" err="1" smtClean="0"/>
              <a:t>expiration</a:t>
            </a:r>
            <a:r>
              <a:rPr lang="pl-PL" sz="1600" dirty="0" smtClean="0"/>
              <a:t> </a:t>
            </a:r>
            <a:r>
              <a:rPr lang="pl-PL" sz="1600" dirty="0" err="1" smtClean="0"/>
              <a:t>date</a:t>
            </a:r>
            <a:r>
              <a:rPr lang="pl-PL" sz="1600" dirty="0" smtClean="0"/>
              <a:t>  </a:t>
            </a:r>
            <a:r>
              <a:rPr lang="pl-PL" sz="1600" dirty="0" err="1" smtClean="0"/>
              <a:t>till</a:t>
            </a:r>
            <a:r>
              <a:rPr lang="pl-PL" sz="1600" dirty="0" smtClean="0"/>
              <a:t> the end of the </a:t>
            </a:r>
            <a:r>
              <a:rPr lang="pl-PL" sz="1600" dirty="0" err="1" smtClean="0"/>
              <a:t>month</a:t>
            </a:r>
            <a:endParaRPr lang="pl-PL" sz="1600" dirty="0" smtClean="0"/>
          </a:p>
          <a:p>
            <a:pPr marL="1257300" lvl="2" indent="-342900">
              <a:buFont typeface="+mj-lt"/>
              <a:buAutoNum type="arabicPeriod"/>
            </a:pPr>
            <a:r>
              <a:rPr lang="pl-PL" sz="1600" dirty="0" err="1"/>
              <a:t>S</a:t>
            </a:r>
            <a:r>
              <a:rPr lang="pl-PL" sz="1600" dirty="0" err="1" smtClean="0"/>
              <a:t>horten</a:t>
            </a:r>
            <a:r>
              <a:rPr lang="pl-PL" sz="1600" dirty="0" smtClean="0"/>
              <a:t> the period to </a:t>
            </a:r>
            <a:r>
              <a:rPr lang="pl-PL" sz="1600" dirty="0" err="1" smtClean="0"/>
              <a:t>last</a:t>
            </a:r>
            <a:r>
              <a:rPr lang="pl-PL" sz="1600" dirty="0" smtClean="0"/>
              <a:t> 2 </a:t>
            </a:r>
            <a:r>
              <a:rPr lang="pl-PL" sz="1600" dirty="0" err="1" smtClean="0"/>
              <a:t>weeks</a:t>
            </a:r>
            <a:r>
              <a:rPr lang="pl-PL" sz="1600" dirty="0" smtClean="0"/>
              <a:t> </a:t>
            </a:r>
            <a:endParaRPr lang="pl-PL" sz="1600" b="1" dirty="0" smtClean="0">
              <a:solidFill>
                <a:schemeClr val="accent1"/>
              </a:solidFill>
            </a:endParaRPr>
          </a:p>
          <a:p>
            <a:endParaRPr lang="pl-PL" sz="2400" b="1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25778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Optimize communications to sites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68052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Problem</a:t>
            </a:r>
            <a:r>
              <a:rPr lang="en-US" dirty="0" smtClean="0"/>
              <a:t>: broadcasts are sometime ignored by site administrators</a:t>
            </a:r>
          </a:p>
          <a:p>
            <a:pPr lvl="1"/>
            <a:r>
              <a:rPr lang="en-US" dirty="0" smtClean="0"/>
              <a:t>One of the causes of this is the excessive amount of communications distributed to site administrators, from different sources: </a:t>
            </a:r>
            <a:endParaRPr lang="pl-PL" dirty="0" smtClean="0"/>
          </a:p>
          <a:p>
            <a:pPr lvl="2"/>
            <a:r>
              <a:rPr lang="en-US" dirty="0" smtClean="0"/>
              <a:t>EGI central operations, VOs, NGIs, …</a:t>
            </a:r>
          </a:p>
          <a:p>
            <a:pPr lvl="2"/>
            <a:r>
              <a:rPr lang="en-US" dirty="0" smtClean="0"/>
              <a:t>About 30 Broadcasts in the last 6 months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rgbClr val="558ED5"/>
                </a:solidFill>
              </a:rPr>
              <a:t>Mitigation</a:t>
            </a:r>
            <a:r>
              <a:rPr lang="en-US" dirty="0" smtClean="0"/>
              <a:t>: reduce all the broadcasts about operational issues to</a:t>
            </a:r>
            <a:r>
              <a:rPr lang="pl-PL" dirty="0" smtClean="0"/>
              <a:t> one</a:t>
            </a:r>
            <a:r>
              <a:rPr lang="en-US" dirty="0" smtClean="0"/>
              <a:t> every month with a summary of:</a:t>
            </a:r>
          </a:p>
          <a:p>
            <a:pPr lvl="1"/>
            <a:r>
              <a:rPr lang="en-US" dirty="0" smtClean="0"/>
              <a:t>Important actions to be performed clearly listed</a:t>
            </a:r>
          </a:p>
          <a:p>
            <a:pPr lvl="1"/>
            <a:r>
              <a:rPr lang="en-US" dirty="0" smtClean="0"/>
              <a:t>Information about UMD releases/Ops tools changes</a:t>
            </a:r>
          </a:p>
          <a:p>
            <a:pPr lvl="1"/>
            <a:r>
              <a:rPr lang="en-US" dirty="0" smtClean="0"/>
              <a:t>Keep unscheduled broadcast for urgent actions/communications</a:t>
            </a:r>
          </a:p>
          <a:p>
            <a:pPr lvl="1"/>
            <a:endParaRPr lang="pl-PL" b="1" dirty="0" smtClean="0"/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Pros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pl-PL" dirty="0" smtClean="0"/>
              <a:t>L</a:t>
            </a:r>
            <a:r>
              <a:rPr lang="en-US" dirty="0" err="1" smtClean="0"/>
              <a:t>ess</a:t>
            </a:r>
            <a:r>
              <a:rPr lang="en-US" dirty="0" smtClean="0"/>
              <a:t> broadcast, site admins will need to follow up with only one communication from EGI every month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Cons</a:t>
            </a:r>
            <a:r>
              <a:rPr lang="en-US" b="1" dirty="0" smtClean="0"/>
              <a:t>:</a:t>
            </a:r>
            <a:r>
              <a:rPr lang="en-US" dirty="0" smtClean="0"/>
              <a:t> Messages could </a:t>
            </a:r>
            <a:r>
              <a:rPr lang="pl-PL" dirty="0" smtClean="0"/>
              <a:t>be </a:t>
            </a:r>
            <a:r>
              <a:rPr lang="pl-PL" dirty="0" err="1" smtClean="0"/>
              <a:t>overloaded</a:t>
            </a:r>
            <a:r>
              <a:rPr lang="en-US" dirty="0" smtClean="0"/>
              <a:t>. Some broadcasts must remain (e.g. the release of new CAs)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21406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Federated </a:t>
            </a:r>
            <a:r>
              <a:rPr lang="pl-PL" dirty="0" err="1" smtClean="0"/>
              <a:t>Cloud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752528"/>
          </a:xfrm>
        </p:spPr>
        <p:txBody>
          <a:bodyPr/>
          <a:lstStyle/>
          <a:p>
            <a:r>
              <a:rPr lang="pl-PL" sz="2400" b="1" dirty="0" smtClean="0">
                <a:solidFill>
                  <a:schemeClr val="accent1"/>
                </a:solidFill>
              </a:rPr>
              <a:t>Update of </a:t>
            </a:r>
            <a:r>
              <a:rPr lang="pl-PL" sz="2400" b="1" dirty="0" err="1" smtClean="0">
                <a:solidFill>
                  <a:schemeClr val="accent1"/>
                </a:solidFill>
              </a:rPr>
              <a:t>Procedures</a:t>
            </a:r>
            <a:endParaRPr lang="pl-PL" sz="2400" b="1" dirty="0">
              <a:solidFill>
                <a:schemeClr val="accent1"/>
              </a:solidFill>
            </a:endParaRPr>
          </a:p>
          <a:p>
            <a:pPr lvl="1"/>
            <a:r>
              <a:rPr lang="pl-PL" sz="1800" i="1" dirty="0" smtClean="0">
                <a:solidFill>
                  <a:schemeClr val="accent1"/>
                </a:solidFill>
              </a:rPr>
              <a:t>Resource </a:t>
            </a:r>
            <a:r>
              <a:rPr lang="pl-PL" sz="1800" i="1" dirty="0">
                <a:solidFill>
                  <a:schemeClr val="accent1"/>
                </a:solidFill>
              </a:rPr>
              <a:t>Centre </a:t>
            </a:r>
            <a:r>
              <a:rPr lang="pl-PL" sz="1800" i="1" dirty="0" err="1">
                <a:solidFill>
                  <a:schemeClr val="accent1"/>
                </a:solidFill>
              </a:rPr>
              <a:t>Registration</a:t>
            </a:r>
            <a:r>
              <a:rPr lang="pl-PL" sz="1800" i="1" dirty="0">
                <a:solidFill>
                  <a:schemeClr val="accent1"/>
                </a:solidFill>
              </a:rPr>
              <a:t> and </a:t>
            </a:r>
            <a:r>
              <a:rPr lang="pl-PL" sz="1800" i="1" dirty="0" err="1">
                <a:solidFill>
                  <a:schemeClr val="accent1"/>
                </a:solidFill>
              </a:rPr>
              <a:t>Certification</a:t>
            </a:r>
            <a:r>
              <a:rPr lang="pl-PL" sz="1800" i="1" dirty="0">
                <a:solidFill>
                  <a:schemeClr val="accent1"/>
                </a:solidFill>
              </a:rPr>
              <a:t> (PROC09)</a:t>
            </a:r>
            <a:r>
              <a:rPr lang="pl-PL" sz="1800" dirty="0">
                <a:solidFill>
                  <a:schemeClr val="accent1"/>
                </a:solidFill>
              </a:rPr>
              <a:t> </a:t>
            </a:r>
            <a:r>
              <a:rPr lang="pl-PL" sz="1800" dirty="0"/>
              <a:t>and </a:t>
            </a:r>
            <a:r>
              <a:rPr lang="pl-PL" sz="1800" i="1" dirty="0" err="1">
                <a:solidFill>
                  <a:schemeClr val="accent1"/>
                </a:solidFill>
              </a:rPr>
              <a:t>Temporary</a:t>
            </a:r>
            <a:r>
              <a:rPr lang="pl-PL" sz="1800" i="1" dirty="0">
                <a:solidFill>
                  <a:schemeClr val="accent1"/>
                </a:solidFill>
              </a:rPr>
              <a:t> </a:t>
            </a:r>
            <a:r>
              <a:rPr lang="pl-PL" sz="1800" i="1" dirty="0" err="1">
                <a:solidFill>
                  <a:schemeClr val="accent1"/>
                </a:solidFill>
              </a:rPr>
              <a:t>Cloud</a:t>
            </a:r>
            <a:r>
              <a:rPr lang="pl-PL" sz="1800" i="1" dirty="0">
                <a:solidFill>
                  <a:schemeClr val="accent1"/>
                </a:solidFill>
              </a:rPr>
              <a:t> Resource Centre </a:t>
            </a:r>
            <a:r>
              <a:rPr lang="pl-PL" sz="1800" i="1" dirty="0" err="1">
                <a:solidFill>
                  <a:schemeClr val="accent1"/>
                </a:solidFill>
              </a:rPr>
              <a:t>Registration</a:t>
            </a:r>
            <a:r>
              <a:rPr lang="pl-PL" sz="1800" i="1" dirty="0">
                <a:solidFill>
                  <a:schemeClr val="accent1"/>
                </a:solidFill>
              </a:rPr>
              <a:t> and </a:t>
            </a:r>
            <a:r>
              <a:rPr lang="pl-PL" sz="1800" i="1" dirty="0" err="1">
                <a:solidFill>
                  <a:schemeClr val="accent1"/>
                </a:solidFill>
              </a:rPr>
              <a:t>Certification</a:t>
            </a:r>
            <a:r>
              <a:rPr lang="pl-PL" sz="1800" i="1" dirty="0">
                <a:solidFill>
                  <a:schemeClr val="accent1"/>
                </a:solidFill>
              </a:rPr>
              <a:t> (PROC18</a:t>
            </a:r>
            <a:r>
              <a:rPr lang="pl-PL" sz="1800" i="1" dirty="0" smtClean="0">
                <a:solidFill>
                  <a:schemeClr val="accent1"/>
                </a:solidFill>
              </a:rPr>
              <a:t>)</a:t>
            </a:r>
            <a:r>
              <a:rPr lang="pl-PL" sz="1800" dirty="0" smtClean="0"/>
              <a:t> </a:t>
            </a:r>
            <a:r>
              <a:rPr lang="pl-PL" sz="1800" dirty="0" err="1" smtClean="0"/>
              <a:t>have</a:t>
            </a:r>
            <a:r>
              <a:rPr lang="pl-PL" sz="1800" dirty="0" smtClean="0"/>
              <a:t> </a:t>
            </a:r>
            <a:r>
              <a:rPr lang="pl-PL" sz="1800" dirty="0" err="1" smtClean="0"/>
              <a:t>been</a:t>
            </a:r>
            <a:r>
              <a:rPr lang="pl-PL" sz="1800" dirty="0" smtClean="0"/>
              <a:t> </a:t>
            </a:r>
            <a:r>
              <a:rPr lang="pl-PL" sz="1800" dirty="0" err="1" smtClean="0"/>
              <a:t>merged</a:t>
            </a:r>
            <a:endParaRPr lang="pl-PL" sz="1800" dirty="0" smtClean="0"/>
          </a:p>
          <a:p>
            <a:pPr lvl="1"/>
            <a:r>
              <a:rPr lang="pl-PL" sz="1800" dirty="0"/>
              <a:t>Operations and Operations </a:t>
            </a:r>
            <a:r>
              <a:rPr lang="pl-PL" sz="1800" dirty="0" err="1"/>
              <a:t>Support</a:t>
            </a:r>
            <a:r>
              <a:rPr lang="pl-PL" sz="1800" dirty="0"/>
              <a:t> </a:t>
            </a:r>
            <a:r>
              <a:rPr lang="pl-PL" sz="1800" dirty="0" err="1"/>
              <a:t>is</a:t>
            </a:r>
            <a:r>
              <a:rPr lang="pl-PL" sz="1800" dirty="0"/>
              <a:t> </a:t>
            </a:r>
            <a:r>
              <a:rPr lang="pl-PL" sz="1800" dirty="0" err="1"/>
              <a:t>working</a:t>
            </a:r>
            <a:r>
              <a:rPr lang="pl-PL" sz="1800" dirty="0"/>
              <a:t> on </a:t>
            </a:r>
            <a:r>
              <a:rPr lang="en-GB" sz="1800" i="1" dirty="0">
                <a:hlinkClick r:id="rId2" tooltip="PROC19"/>
              </a:rPr>
              <a:t>Introducing new cloud stack and grid middleware in EGI Production </a:t>
            </a:r>
            <a:r>
              <a:rPr lang="en-GB" sz="1800" i="1" dirty="0" smtClean="0">
                <a:hlinkClick r:id="rId2" tooltip="PROC19"/>
              </a:rPr>
              <a:t>Infrastructure</a:t>
            </a:r>
            <a:r>
              <a:rPr lang="pl-PL" sz="1800" i="1" dirty="0" smtClean="0">
                <a:hlinkClick r:id="rId2" tooltip="PROC19"/>
              </a:rPr>
              <a:t> </a:t>
            </a:r>
            <a:r>
              <a:rPr lang="pl-PL" sz="1800" dirty="0" err="1" smtClean="0"/>
              <a:t>procedure</a:t>
            </a:r>
            <a:endParaRPr lang="pl-PL" sz="1800" dirty="0" smtClean="0"/>
          </a:p>
          <a:p>
            <a:pPr lvl="1"/>
            <a:endParaRPr lang="pl-PL" sz="1800" dirty="0"/>
          </a:p>
          <a:p>
            <a:pPr lvl="1"/>
            <a:endParaRPr lang="pl-PL" sz="1800" dirty="0"/>
          </a:p>
          <a:p>
            <a:r>
              <a:rPr lang="pl-PL" sz="2400" b="1" dirty="0" err="1" smtClean="0">
                <a:solidFill>
                  <a:schemeClr val="accent1"/>
                </a:solidFill>
              </a:rPr>
              <a:t>Documentation</a:t>
            </a:r>
            <a:r>
              <a:rPr lang="pl-PL" sz="2400" b="1" dirty="0" smtClean="0">
                <a:solidFill>
                  <a:schemeClr val="accent1"/>
                </a:solidFill>
              </a:rPr>
              <a:t> for Site </a:t>
            </a:r>
            <a:r>
              <a:rPr lang="pl-PL" sz="2400" b="1" dirty="0" err="1" smtClean="0">
                <a:solidFill>
                  <a:schemeClr val="accent1"/>
                </a:solidFill>
              </a:rPr>
              <a:t>admins</a:t>
            </a:r>
            <a:endParaRPr lang="pl-PL" sz="2400" b="1" dirty="0" smtClean="0">
              <a:solidFill>
                <a:schemeClr val="accent1"/>
              </a:solidFill>
            </a:endParaRPr>
          </a:p>
          <a:p>
            <a:pPr lvl="1"/>
            <a:r>
              <a:rPr lang="pl-PL" sz="1800" dirty="0" err="1" smtClean="0"/>
              <a:t>Plans</a:t>
            </a:r>
            <a:r>
              <a:rPr lang="pl-PL" sz="1800" dirty="0" smtClean="0"/>
              <a:t>: Manual for Site </a:t>
            </a:r>
            <a:r>
              <a:rPr lang="pl-PL" sz="1800" dirty="0" err="1" smtClean="0"/>
              <a:t>Admins</a:t>
            </a:r>
            <a:r>
              <a:rPr lang="pl-PL" sz="1800" dirty="0" smtClean="0"/>
              <a:t> </a:t>
            </a:r>
            <a:r>
              <a:rPr lang="pl-PL" sz="1800" dirty="0" err="1" smtClean="0"/>
              <a:t>how</a:t>
            </a:r>
            <a:r>
              <a:rPr lang="pl-PL" sz="1800" dirty="0" smtClean="0"/>
              <a:t> to set </a:t>
            </a:r>
            <a:r>
              <a:rPr lang="pl-PL" sz="1800" dirty="0" err="1" smtClean="0"/>
              <a:t>up</a:t>
            </a:r>
            <a:r>
              <a:rPr lang="pl-PL" sz="1800" dirty="0" smtClean="0"/>
              <a:t> </a:t>
            </a:r>
            <a:r>
              <a:rPr lang="pl-PL" sz="1800" dirty="0" err="1" smtClean="0"/>
              <a:t>Cloud</a:t>
            </a:r>
            <a:r>
              <a:rPr lang="pl-PL" sz="1800" dirty="0" smtClean="0"/>
              <a:t> </a:t>
            </a:r>
            <a:r>
              <a:rPr lang="pl-PL" sz="1800" dirty="0" err="1" smtClean="0"/>
              <a:t>site</a:t>
            </a:r>
            <a:endParaRPr lang="pl-PL" sz="1800" dirty="0" smtClean="0"/>
          </a:p>
          <a:p>
            <a:pPr lvl="2"/>
            <a:r>
              <a:rPr lang="pl-PL" sz="1600" dirty="0" smtClean="0"/>
              <a:t>Help from: Alvaro </a:t>
            </a:r>
            <a:r>
              <a:rPr lang="pl-PL" sz="1600" dirty="0"/>
              <a:t>Lopez and Pablo </a:t>
            </a:r>
            <a:r>
              <a:rPr lang="pl-PL" sz="1600" dirty="0" err="1" smtClean="0"/>
              <a:t>Orviz</a:t>
            </a:r>
            <a:r>
              <a:rPr lang="pl-PL" sz="1600" dirty="0" smtClean="0"/>
              <a:t>, NGI </a:t>
            </a:r>
            <a:r>
              <a:rPr lang="pl-PL" sz="1600" dirty="0" err="1" smtClean="0"/>
              <a:t>Ibergrid</a:t>
            </a:r>
            <a:r>
              <a:rPr lang="pl-PL" sz="1600" dirty="0" smtClean="0"/>
              <a:t> (</a:t>
            </a:r>
            <a:r>
              <a:rPr lang="pl-PL" sz="1600" dirty="0" err="1" smtClean="0"/>
              <a:t>Thank</a:t>
            </a:r>
            <a:r>
              <a:rPr lang="pl-PL" sz="1600" dirty="0" smtClean="0"/>
              <a:t> </a:t>
            </a:r>
            <a:r>
              <a:rPr lang="pl-PL" sz="1600" dirty="0" err="1" smtClean="0"/>
              <a:t>you</a:t>
            </a:r>
            <a:r>
              <a:rPr lang="pl-PL" sz="1600" dirty="0" smtClean="0"/>
              <a:t>!)</a:t>
            </a:r>
            <a:endParaRPr lang="pl-PL" sz="1600" dirty="0"/>
          </a:p>
          <a:p>
            <a:pPr lvl="1"/>
            <a:endParaRPr lang="pl-PL" sz="1800" dirty="0" smtClean="0"/>
          </a:p>
          <a:p>
            <a:pPr lvl="1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247386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Federated </a:t>
            </a:r>
            <a:r>
              <a:rPr lang="pl-PL" dirty="0" err="1" smtClean="0"/>
              <a:t>Cloud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752528"/>
          </a:xfrm>
        </p:spPr>
        <p:txBody>
          <a:bodyPr/>
          <a:lstStyle/>
          <a:p>
            <a:r>
              <a:rPr lang="pl-PL" sz="2800" b="1" dirty="0" err="1" smtClean="0">
                <a:solidFill>
                  <a:schemeClr val="accent1"/>
                </a:solidFill>
              </a:rPr>
              <a:t>Availability</a:t>
            </a:r>
            <a:r>
              <a:rPr lang="pl-PL" sz="2800" b="1" dirty="0" smtClean="0">
                <a:solidFill>
                  <a:schemeClr val="accent1"/>
                </a:solidFill>
              </a:rPr>
              <a:t> and </a:t>
            </a:r>
            <a:r>
              <a:rPr lang="pl-PL" sz="2800" b="1" dirty="0" err="1" smtClean="0">
                <a:solidFill>
                  <a:schemeClr val="accent1"/>
                </a:solidFill>
              </a:rPr>
              <a:t>Reliability</a:t>
            </a:r>
            <a:r>
              <a:rPr lang="pl-PL" sz="2800" b="1" dirty="0" smtClean="0">
                <a:solidFill>
                  <a:schemeClr val="accent1"/>
                </a:solidFill>
              </a:rPr>
              <a:t> </a:t>
            </a:r>
            <a:r>
              <a:rPr lang="pl-PL" sz="2800" b="1" dirty="0" err="1" smtClean="0">
                <a:solidFill>
                  <a:schemeClr val="accent1"/>
                </a:solidFill>
              </a:rPr>
              <a:t>reporting</a:t>
            </a:r>
            <a:endParaRPr lang="pl-PL" sz="2800" b="1" dirty="0" smtClean="0">
              <a:solidFill>
                <a:schemeClr val="accent1"/>
              </a:solidFill>
            </a:endParaRPr>
          </a:p>
          <a:p>
            <a:pPr lvl="1"/>
            <a:r>
              <a:rPr lang="pl-PL" sz="2000" dirty="0"/>
              <a:t>Data </a:t>
            </a:r>
            <a:r>
              <a:rPr lang="pl-PL" sz="2000" dirty="0" err="1" smtClean="0"/>
              <a:t>since</a:t>
            </a:r>
            <a:r>
              <a:rPr lang="pl-PL" sz="2000" dirty="0" smtClean="0"/>
              <a:t> May 2014 in place</a:t>
            </a:r>
          </a:p>
          <a:p>
            <a:pPr lvl="1"/>
            <a:r>
              <a:rPr lang="pl-PL" sz="2000" dirty="0">
                <a:hlinkClick r:id="rId2"/>
              </a:rPr>
              <a:t>https://wiki.egi.eu/wiki/Availability_and_reliability_monthly_statistics</a:t>
            </a:r>
            <a:r>
              <a:rPr lang="pl-PL" sz="2000" dirty="0"/>
              <a:t> </a:t>
            </a:r>
            <a:endParaRPr lang="pl-PL" sz="2000" dirty="0" smtClean="0"/>
          </a:p>
          <a:p>
            <a:pPr lvl="1"/>
            <a:endParaRPr lang="pl-PL" sz="2000" dirty="0" smtClean="0"/>
          </a:p>
          <a:p>
            <a:pPr lvl="1"/>
            <a:r>
              <a:rPr lang="pl-PL" sz="2000" b="1" dirty="0" smtClean="0">
                <a:solidFill>
                  <a:schemeClr val="accent1"/>
                </a:solidFill>
              </a:rPr>
              <a:t>Phase1</a:t>
            </a:r>
            <a:r>
              <a:rPr lang="pl-PL" sz="2000" dirty="0" smtClean="0"/>
              <a:t>: </a:t>
            </a:r>
            <a:r>
              <a:rPr lang="pl-PL" sz="2000" dirty="0" err="1" smtClean="0"/>
              <a:t>Investigating</a:t>
            </a:r>
            <a:r>
              <a:rPr lang="pl-PL" sz="2000" dirty="0" smtClean="0"/>
              <a:t> with Monitoring team </a:t>
            </a:r>
            <a:r>
              <a:rPr lang="pl-PL" sz="2000" dirty="0" err="1" smtClean="0"/>
              <a:t>if</a:t>
            </a:r>
            <a:r>
              <a:rPr lang="pl-PL" sz="2000" dirty="0" smtClean="0"/>
              <a:t> </a:t>
            </a:r>
            <a:r>
              <a:rPr lang="pl-PL" sz="2000" dirty="0" err="1" smtClean="0"/>
              <a:t>probes</a:t>
            </a:r>
            <a:r>
              <a:rPr lang="pl-PL" sz="2000" dirty="0" smtClean="0"/>
              <a:t> </a:t>
            </a:r>
            <a:r>
              <a:rPr lang="pl-PL" sz="2000" dirty="0" err="1" smtClean="0"/>
              <a:t>are</a:t>
            </a:r>
            <a:r>
              <a:rPr lang="pl-PL" sz="2000" dirty="0" smtClean="0"/>
              <a:t> </a:t>
            </a:r>
            <a:r>
              <a:rPr lang="pl-PL" sz="2000" dirty="0" err="1" smtClean="0"/>
              <a:t>wroking</a:t>
            </a:r>
            <a:r>
              <a:rPr lang="pl-PL" sz="2000" dirty="0" smtClean="0"/>
              <a:t> ok</a:t>
            </a:r>
          </a:p>
          <a:p>
            <a:pPr lvl="1"/>
            <a:r>
              <a:rPr lang="pl-PL" sz="2000" b="1" dirty="0" smtClean="0">
                <a:solidFill>
                  <a:schemeClr val="accent1"/>
                </a:solidFill>
              </a:rPr>
              <a:t>Phase2</a:t>
            </a:r>
            <a:r>
              <a:rPr lang="pl-PL" sz="2000" dirty="0" smtClean="0"/>
              <a:t>: </a:t>
            </a:r>
            <a:r>
              <a:rPr lang="pl-PL" sz="2000" dirty="0" err="1" smtClean="0"/>
              <a:t>Since</a:t>
            </a:r>
            <a:r>
              <a:rPr lang="pl-PL" sz="2000" dirty="0" smtClean="0"/>
              <a:t> </a:t>
            </a:r>
            <a:r>
              <a:rPr lang="pl-PL" sz="2000" dirty="0" err="1" smtClean="0"/>
              <a:t>December</a:t>
            </a:r>
            <a:r>
              <a:rPr lang="pl-PL" sz="2000" dirty="0" smtClean="0"/>
              <a:t> </a:t>
            </a:r>
            <a:r>
              <a:rPr lang="pl-PL" sz="2000" dirty="0" err="1" smtClean="0"/>
              <a:t>cover</a:t>
            </a:r>
            <a:r>
              <a:rPr lang="pl-PL" sz="2000" dirty="0" smtClean="0"/>
              <a:t> </a:t>
            </a:r>
            <a:r>
              <a:rPr lang="pl-PL" sz="2000" dirty="0" err="1" smtClean="0"/>
              <a:t>cloud</a:t>
            </a:r>
            <a:r>
              <a:rPr lang="pl-PL" sz="2000" dirty="0" smtClean="0"/>
              <a:t> </a:t>
            </a:r>
            <a:r>
              <a:rPr lang="pl-PL" sz="2000" dirty="0" err="1" smtClean="0"/>
              <a:t>sites</a:t>
            </a:r>
            <a:r>
              <a:rPr lang="pl-PL" sz="2000" dirty="0" smtClean="0"/>
              <a:t> with </a:t>
            </a:r>
            <a:r>
              <a:rPr lang="en-GB" sz="2000" i="1" dirty="0" smtClean="0">
                <a:solidFill>
                  <a:schemeClr val="accent1"/>
                </a:solidFill>
              </a:rPr>
              <a:t>Quality </a:t>
            </a:r>
            <a:r>
              <a:rPr lang="en-GB" sz="2000" i="1" dirty="0">
                <a:solidFill>
                  <a:schemeClr val="accent1"/>
                </a:solidFill>
              </a:rPr>
              <a:t>verification of monthly availability and reliability </a:t>
            </a:r>
            <a:r>
              <a:rPr lang="en-GB" sz="2000" i="1" dirty="0" smtClean="0">
                <a:solidFill>
                  <a:schemeClr val="accent1"/>
                </a:solidFill>
              </a:rPr>
              <a:t>statistics</a:t>
            </a:r>
            <a:r>
              <a:rPr lang="pl-PL" sz="2000" dirty="0" smtClean="0">
                <a:solidFill>
                  <a:schemeClr val="accent1"/>
                </a:solidFill>
              </a:rPr>
              <a:t> (PROC04)</a:t>
            </a:r>
            <a:endParaRPr lang="pl-PL" sz="2000" dirty="0">
              <a:solidFill>
                <a:schemeClr val="accent1"/>
              </a:solidFill>
            </a:endParaRPr>
          </a:p>
          <a:p>
            <a:pPr lvl="1"/>
            <a:endParaRPr lang="pl-PL" sz="1800" dirty="0" smtClean="0"/>
          </a:p>
          <a:p>
            <a:pPr lvl="1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396087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en-GB" dirty="0"/>
          </a:p>
        </p:txBody>
      </p:sp>
      <p:pic>
        <p:nvPicPr>
          <p:cNvPr id="5" name="Content Placeholder 4" descr="Operations Management Board (30 October 2014) - Mozilla Firefox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28" t="17311" r="20087" b="13541"/>
          <a:stretch/>
        </p:blipFill>
        <p:spPr>
          <a:xfrm>
            <a:off x="1043608" y="1196752"/>
            <a:ext cx="7872810" cy="4631065"/>
          </a:xfrm>
        </p:spPr>
      </p:pic>
    </p:spTree>
    <p:extLst>
      <p:ext uri="{BB962C8B-B14F-4D97-AF65-F5344CB8AC3E}">
        <p14:creationId xmlns:p14="http://schemas.microsoft.com/office/powerpoint/2010/main" val="4166771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pPr eaLnBrk="1" hangingPunct="1"/>
            <a:r>
              <a:rPr lang="pl-PL" altLang="en-US" dirty="0" smtClean="0">
                <a:latin typeface="Arial" charset="0"/>
                <a:cs typeface="Arial" charset="0"/>
              </a:rPr>
              <a:t>Operations Update</a:t>
            </a:r>
            <a:br>
              <a:rPr lang="pl-PL" altLang="en-US" dirty="0" smtClean="0">
                <a:latin typeface="Arial" charset="0"/>
                <a:cs typeface="Arial" charset="0"/>
              </a:rPr>
            </a:br>
            <a:r>
              <a:rPr lang="pl-PL" altLang="en-US" dirty="0" err="1" smtClean="0">
                <a:latin typeface="Arial" charset="0"/>
                <a:cs typeface="Arial" charset="0"/>
              </a:rPr>
              <a:t>October</a:t>
            </a:r>
            <a:endParaRPr lang="en-GB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195736" y="4509120"/>
            <a:ext cx="5832475" cy="1343025"/>
          </a:xfrm>
        </p:spPr>
        <p:txBody>
          <a:bodyPr/>
          <a:lstStyle/>
          <a:p>
            <a:r>
              <a:rPr lang="pl-PL" altLang="en-US" sz="1800" dirty="0">
                <a:latin typeface="Arial" charset="0"/>
                <a:cs typeface="Arial" charset="0"/>
              </a:rPr>
              <a:t>Cristina </a:t>
            </a:r>
            <a:r>
              <a:rPr lang="pl-PL" altLang="en-US" sz="1800" dirty="0" err="1" smtClean="0">
                <a:latin typeface="Arial" charset="0"/>
                <a:cs typeface="Arial" charset="0"/>
              </a:rPr>
              <a:t>Aiftimiei</a:t>
            </a:r>
            <a:r>
              <a:rPr lang="pl-PL" altLang="en-US" sz="1800" dirty="0" smtClean="0">
                <a:latin typeface="Arial" charset="0"/>
                <a:cs typeface="Arial" charset="0"/>
              </a:rPr>
              <a:t>, Małgorzata Krakowian, Peter </a:t>
            </a:r>
            <a:r>
              <a:rPr lang="pl-PL" altLang="en-US" sz="1800" dirty="0" err="1" smtClean="0">
                <a:latin typeface="Arial" charset="0"/>
                <a:cs typeface="Arial" charset="0"/>
              </a:rPr>
              <a:t>Solagna</a:t>
            </a:r>
            <a:endParaRPr lang="pl-PL" altLang="en-US" sz="1800" dirty="0" smtClean="0">
              <a:latin typeface="Arial" charset="0"/>
              <a:cs typeface="Arial" charset="0"/>
            </a:endParaRPr>
          </a:p>
          <a:p>
            <a:endParaRPr lang="en-GB" altLang="en-US" sz="2000" dirty="0" smtClean="0">
              <a:latin typeface="Arial" charset="0"/>
              <a:cs typeface="Arial" charset="0"/>
            </a:endParaRP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6FD6911-85D8-4DA2-AD58-9414A192269A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30/10/2014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2AB68C3-9553-4A75-8BB0-EB247862B620}" type="slidenum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dirty="0" err="1" smtClean="0">
                <a:latin typeface="Arial" charset="0"/>
                <a:cs typeface="Arial" charset="0"/>
              </a:rPr>
              <a:t>Actions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9EDD129-3946-4518-AE89-98847E2ED4AC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30/10/2014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F7FA7D3-C61A-4A15-9DDD-3688C628944B}" type="slidenum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4" name="Content Placeholder 3" descr="Operations Management Board - EGIWiki - Mozilla Firefox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06" t="16734" r="25205" b="8355"/>
          <a:stretch/>
        </p:blipFill>
        <p:spPr>
          <a:xfrm>
            <a:off x="539552" y="1052736"/>
            <a:ext cx="7998520" cy="521206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OLA/SLA </a:t>
            </a:r>
            <a:r>
              <a:rPr lang="pl-PL" dirty="0" err="1" smtClean="0"/>
              <a:t>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752528"/>
          </a:xfrm>
        </p:spPr>
        <p:txBody>
          <a:bodyPr/>
          <a:lstStyle/>
          <a:p>
            <a:r>
              <a:rPr lang="pl-PL" sz="1600" b="1" dirty="0">
                <a:solidFill>
                  <a:schemeClr val="accent1"/>
                </a:solidFill>
                <a:hlinkClick r:id="rId2"/>
              </a:rPr>
              <a:t>https://</a:t>
            </a:r>
            <a:r>
              <a:rPr lang="pl-PL" sz="1600" b="1" dirty="0" smtClean="0">
                <a:solidFill>
                  <a:schemeClr val="accent1"/>
                </a:solidFill>
                <a:hlinkClick r:id="rId2"/>
              </a:rPr>
              <a:t>wiki.egi.eu/wiki/Performance</a:t>
            </a:r>
            <a:r>
              <a:rPr lang="pl-PL" sz="1600" b="1" dirty="0" smtClean="0">
                <a:solidFill>
                  <a:schemeClr val="accent1"/>
                </a:solidFill>
              </a:rPr>
              <a:t> </a:t>
            </a:r>
          </a:p>
          <a:p>
            <a:endParaRPr lang="pl-PL" sz="2000" b="1" dirty="0">
              <a:solidFill>
                <a:schemeClr val="accent1"/>
              </a:solidFill>
            </a:endParaRPr>
          </a:p>
          <a:p>
            <a:endParaRPr lang="pl-PL" sz="2000" b="1" dirty="0" smtClean="0">
              <a:solidFill>
                <a:schemeClr val="accent1"/>
              </a:solidFill>
            </a:endParaRPr>
          </a:p>
          <a:p>
            <a:endParaRPr lang="pl-PL" sz="2000" b="1" dirty="0">
              <a:solidFill>
                <a:schemeClr val="accent1"/>
              </a:solidFill>
            </a:endParaRPr>
          </a:p>
          <a:p>
            <a:r>
              <a:rPr lang="pl-PL" sz="2000" b="1" dirty="0" smtClean="0">
                <a:solidFill>
                  <a:schemeClr val="accent1"/>
                </a:solidFill>
              </a:rPr>
              <a:t>RP and RC OLA </a:t>
            </a:r>
          </a:p>
          <a:p>
            <a:pPr lvl="1"/>
            <a:r>
              <a:rPr lang="pl-PL" sz="1200" b="1" dirty="0">
                <a:solidFill>
                  <a:schemeClr val="accent1"/>
                </a:solidFill>
                <a:hlinkClick r:id="rId3"/>
              </a:rPr>
              <a:t>https://</a:t>
            </a:r>
            <a:r>
              <a:rPr lang="pl-PL" sz="1200" b="1" dirty="0" smtClean="0">
                <a:solidFill>
                  <a:schemeClr val="accent1"/>
                </a:solidFill>
                <a:hlinkClick r:id="rId3"/>
              </a:rPr>
              <a:t>documents.egi.eu/public/ShowDocument?docid=31</a:t>
            </a:r>
            <a:endParaRPr lang="pl-PL" sz="1200" b="1" dirty="0" smtClean="0">
              <a:solidFill>
                <a:schemeClr val="accent1"/>
              </a:solidFill>
            </a:endParaRPr>
          </a:p>
          <a:p>
            <a:pPr lvl="1"/>
            <a:r>
              <a:rPr lang="pl-PL" sz="1200" b="1" dirty="0">
                <a:solidFill>
                  <a:schemeClr val="accent1"/>
                </a:solidFill>
                <a:hlinkClick r:id="rId4"/>
              </a:rPr>
              <a:t>https://</a:t>
            </a:r>
            <a:r>
              <a:rPr lang="pl-PL" sz="1200" b="1" dirty="0" smtClean="0">
                <a:solidFill>
                  <a:schemeClr val="accent1"/>
                </a:solidFill>
                <a:hlinkClick r:id="rId4"/>
              </a:rPr>
              <a:t>documents.egi.eu/public/ShowDocument?docid=463</a:t>
            </a:r>
            <a:r>
              <a:rPr lang="pl-PL" sz="1200" b="1" dirty="0" smtClean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pl-PL" sz="1800" b="1" dirty="0" err="1" smtClean="0"/>
              <a:t>Approval</a:t>
            </a:r>
            <a:r>
              <a:rPr lang="pl-PL" sz="1800" b="1" dirty="0" smtClean="0"/>
              <a:t>: </a:t>
            </a:r>
            <a:r>
              <a:rPr lang="pl-PL" sz="1800" dirty="0" smtClean="0"/>
              <a:t>29 </a:t>
            </a:r>
            <a:r>
              <a:rPr lang="pl-PL" sz="1800" dirty="0" err="1" smtClean="0"/>
              <a:t>September</a:t>
            </a:r>
            <a:endParaRPr lang="pl-PL" sz="1800" dirty="0" smtClean="0"/>
          </a:p>
          <a:p>
            <a:pPr lvl="1"/>
            <a:endParaRPr lang="pl-PL" sz="1800" dirty="0"/>
          </a:p>
          <a:p>
            <a:r>
              <a:rPr lang="pl-PL" sz="2000" b="1" dirty="0">
                <a:solidFill>
                  <a:schemeClr val="accent1"/>
                </a:solidFill>
              </a:rPr>
              <a:t>EGI.eu </a:t>
            </a:r>
            <a:r>
              <a:rPr lang="pl-PL" sz="2000" b="1" dirty="0" smtClean="0">
                <a:solidFill>
                  <a:schemeClr val="accent1"/>
                </a:solidFill>
              </a:rPr>
              <a:t>SLA</a:t>
            </a:r>
          </a:p>
          <a:p>
            <a:pPr lvl="1"/>
            <a:r>
              <a:rPr lang="pl-PL" sz="1200" b="1" dirty="0">
                <a:solidFill>
                  <a:schemeClr val="accent1"/>
                </a:solidFill>
                <a:hlinkClick r:id="rId5"/>
              </a:rPr>
              <a:t>https://documents.egi.eu/public/ShowDocument?docid=2166</a:t>
            </a:r>
            <a:r>
              <a:rPr lang="pl-PL" sz="1200" b="1" dirty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pl-PL" sz="1800" b="1" dirty="0" err="1"/>
              <a:t>Approval</a:t>
            </a:r>
            <a:r>
              <a:rPr lang="pl-PL" sz="1800" b="1" dirty="0"/>
              <a:t>: </a:t>
            </a:r>
            <a:r>
              <a:rPr lang="pl-PL" sz="1800" dirty="0" err="1"/>
              <a:t>October</a:t>
            </a:r>
            <a:r>
              <a:rPr lang="pl-PL" sz="1800" dirty="0"/>
              <a:t> OMB </a:t>
            </a:r>
          </a:p>
          <a:p>
            <a:pPr lvl="1"/>
            <a:endParaRPr lang="pl-PL" sz="1800" dirty="0" smtClean="0"/>
          </a:p>
          <a:p>
            <a:endParaRPr lang="en-GB" sz="2000" dirty="0"/>
          </a:p>
        </p:txBody>
      </p:sp>
      <p:pic>
        <p:nvPicPr>
          <p:cNvPr id="1026" name="Picture 2" descr="C:\Users\Krakowian\Desktop\600px-OLA_SLA_framework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400" y="836712"/>
            <a:ext cx="4358461" cy="31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437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OLA/SLA </a:t>
            </a:r>
            <a:r>
              <a:rPr lang="pl-PL" dirty="0" err="1" smtClean="0"/>
              <a:t>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dirty="0" smtClean="0">
                <a:solidFill>
                  <a:schemeClr val="accent1"/>
                </a:solidFill>
              </a:rPr>
              <a:t>RC and RP OLA </a:t>
            </a:r>
            <a:r>
              <a:rPr lang="pl-PL" sz="2400" b="1" dirty="0" err="1" smtClean="0">
                <a:solidFill>
                  <a:schemeClr val="accent1"/>
                </a:solidFill>
              </a:rPr>
              <a:t>reporting</a:t>
            </a:r>
            <a:r>
              <a:rPr lang="pl-PL" sz="2400" b="1" dirty="0" smtClean="0">
                <a:solidFill>
                  <a:schemeClr val="accent1"/>
                </a:solidFill>
              </a:rPr>
              <a:t> </a:t>
            </a:r>
            <a:r>
              <a:rPr lang="pl-PL" sz="2400" b="1" dirty="0" err="1" smtClean="0">
                <a:solidFill>
                  <a:schemeClr val="accent1"/>
                </a:solidFill>
              </a:rPr>
              <a:t>since</a:t>
            </a:r>
            <a:r>
              <a:rPr lang="pl-PL" sz="2400" b="1" dirty="0" smtClean="0">
                <a:solidFill>
                  <a:schemeClr val="accent1"/>
                </a:solidFill>
              </a:rPr>
              <a:t> </a:t>
            </a:r>
            <a:r>
              <a:rPr lang="pl-PL" sz="2400" b="1" dirty="0" err="1" smtClean="0">
                <a:solidFill>
                  <a:schemeClr val="accent1"/>
                </a:solidFill>
              </a:rPr>
              <a:t>November</a:t>
            </a:r>
            <a:endParaRPr lang="pl-PL" sz="2400" b="1" dirty="0" smtClean="0">
              <a:solidFill>
                <a:schemeClr val="accent1"/>
              </a:solidFill>
            </a:endParaRPr>
          </a:p>
          <a:p>
            <a:pPr lvl="1"/>
            <a:r>
              <a:rPr lang="pl-PL" sz="1600" b="1" dirty="0" smtClean="0">
                <a:solidFill>
                  <a:schemeClr val="accent1"/>
                </a:solidFill>
              </a:rPr>
              <a:t>RP</a:t>
            </a:r>
          </a:p>
          <a:p>
            <a:pPr lvl="2"/>
            <a:r>
              <a:rPr lang="pl-PL" sz="1600" b="1" u="sng" dirty="0" err="1"/>
              <a:t>Availability</a:t>
            </a:r>
            <a:r>
              <a:rPr lang="pl-PL" sz="1600" b="1" u="sng" dirty="0"/>
              <a:t>/</a:t>
            </a:r>
            <a:r>
              <a:rPr lang="pl-PL" sz="1600" b="1" u="sng" dirty="0" err="1"/>
              <a:t>Reliability</a:t>
            </a:r>
            <a:endParaRPr lang="pl-PL" sz="1600" b="1" u="sng" dirty="0"/>
          </a:p>
          <a:p>
            <a:pPr lvl="2"/>
            <a:r>
              <a:rPr lang="pl-PL" sz="1600" b="1" u="sng" dirty="0" err="1"/>
              <a:t>Unknown</a:t>
            </a:r>
            <a:endParaRPr lang="pl-PL" sz="1600" b="1" u="sng" dirty="0"/>
          </a:p>
          <a:p>
            <a:pPr lvl="1"/>
            <a:r>
              <a:rPr lang="pl-PL" sz="1600" b="1" dirty="0" smtClean="0">
                <a:solidFill>
                  <a:schemeClr val="accent1"/>
                </a:solidFill>
              </a:rPr>
              <a:t>NGI</a:t>
            </a:r>
          </a:p>
          <a:p>
            <a:pPr lvl="2"/>
            <a:r>
              <a:rPr lang="pl-PL" sz="1600" dirty="0" err="1"/>
              <a:t>Availability</a:t>
            </a:r>
            <a:r>
              <a:rPr lang="pl-PL" sz="1600" dirty="0"/>
              <a:t>/</a:t>
            </a:r>
            <a:r>
              <a:rPr lang="pl-PL" sz="1600" dirty="0" err="1"/>
              <a:t>Reliability</a:t>
            </a:r>
            <a:endParaRPr lang="pl-PL" sz="1600" dirty="0"/>
          </a:p>
          <a:p>
            <a:pPr lvl="2"/>
            <a:r>
              <a:rPr lang="pl-PL" sz="1600" b="1" u="sng" dirty="0" smtClean="0"/>
              <a:t>Top BDII</a:t>
            </a:r>
          </a:p>
          <a:p>
            <a:pPr lvl="2"/>
            <a:r>
              <a:rPr lang="pl-PL" sz="1600" dirty="0" smtClean="0"/>
              <a:t>SAM</a:t>
            </a:r>
          </a:p>
          <a:p>
            <a:pPr lvl="2"/>
            <a:r>
              <a:rPr lang="pl-PL" sz="1600" dirty="0" err="1" smtClean="0"/>
              <a:t>Quality</a:t>
            </a:r>
            <a:r>
              <a:rPr lang="pl-PL" sz="1600" dirty="0" smtClean="0"/>
              <a:t> of </a:t>
            </a:r>
            <a:r>
              <a:rPr lang="pl-PL" sz="1600" dirty="0" err="1" smtClean="0"/>
              <a:t>Support</a:t>
            </a:r>
            <a:endParaRPr lang="pl-PL" sz="1600" dirty="0" smtClean="0"/>
          </a:p>
          <a:p>
            <a:pPr lvl="2"/>
            <a:r>
              <a:rPr lang="pl-PL" sz="1600" dirty="0" smtClean="0"/>
              <a:t>ROD performance </a:t>
            </a:r>
            <a:r>
              <a:rPr lang="pl-PL" sz="1600" dirty="0" err="1" smtClean="0"/>
              <a:t>index</a:t>
            </a:r>
            <a:endParaRPr lang="pl-PL" sz="1600" dirty="0" smtClean="0"/>
          </a:p>
          <a:p>
            <a:pPr lvl="2"/>
            <a:endParaRPr lang="pl-PL" sz="1600" dirty="0"/>
          </a:p>
          <a:p>
            <a:r>
              <a:rPr lang="pl-PL" sz="2400" b="1" dirty="0" err="1" smtClean="0">
                <a:solidFill>
                  <a:schemeClr val="accent1"/>
                </a:solidFill>
              </a:rPr>
              <a:t>Proposal</a:t>
            </a:r>
            <a:r>
              <a:rPr lang="pl-PL" sz="2400" dirty="0" smtClean="0"/>
              <a:t>: </a:t>
            </a:r>
            <a:r>
              <a:rPr lang="pl-PL" sz="2000" dirty="0" smtClean="0"/>
              <a:t>One </a:t>
            </a:r>
            <a:r>
              <a:rPr lang="pl-PL" sz="2000" dirty="0" err="1" smtClean="0"/>
              <a:t>ticket</a:t>
            </a:r>
            <a:r>
              <a:rPr lang="pl-PL" sz="2000" dirty="0" smtClean="0"/>
              <a:t> per NGI </a:t>
            </a:r>
            <a:r>
              <a:rPr lang="pl-PL" sz="2000" dirty="0" err="1" smtClean="0"/>
              <a:t>about</a:t>
            </a:r>
            <a:r>
              <a:rPr lang="pl-PL" sz="2000" dirty="0" smtClean="0"/>
              <a:t> </a:t>
            </a:r>
            <a:r>
              <a:rPr lang="pl-PL" sz="2000" dirty="0" err="1" smtClean="0"/>
              <a:t>all</a:t>
            </a:r>
            <a:r>
              <a:rPr lang="pl-PL" sz="2000" dirty="0" smtClean="0"/>
              <a:t> </a:t>
            </a:r>
            <a:r>
              <a:rPr lang="pl-PL" sz="2000" dirty="0" err="1" smtClean="0"/>
              <a:t>issues</a:t>
            </a:r>
            <a:endParaRPr lang="pl-PL" sz="2000" dirty="0" smtClean="0"/>
          </a:p>
          <a:p>
            <a:pPr lvl="2"/>
            <a:endParaRPr lang="pl-PL" sz="1100" dirty="0"/>
          </a:p>
          <a:p>
            <a:pPr lvl="1"/>
            <a:endParaRPr lang="pl-PL" sz="18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3697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QR18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>
                <a:solidFill>
                  <a:schemeClr val="accent1"/>
                </a:solidFill>
              </a:rPr>
              <a:t>Period: </a:t>
            </a:r>
            <a:r>
              <a:rPr lang="pl-PL" dirty="0"/>
              <a:t>August, </a:t>
            </a:r>
            <a:r>
              <a:rPr lang="pl-PL" dirty="0" err="1"/>
              <a:t>September</a:t>
            </a:r>
            <a:r>
              <a:rPr lang="pl-PL" dirty="0"/>
              <a:t>, </a:t>
            </a:r>
            <a:r>
              <a:rPr lang="pl-PL" dirty="0" err="1"/>
              <a:t>October</a:t>
            </a:r>
            <a:endParaRPr lang="pl-PL" dirty="0"/>
          </a:p>
          <a:p>
            <a:pPr marL="0" indent="0">
              <a:buNone/>
            </a:pPr>
            <a:r>
              <a:rPr lang="pl-PL" b="1" dirty="0" smtClean="0">
                <a:solidFill>
                  <a:schemeClr val="accent1"/>
                </a:solidFill>
              </a:rPr>
              <a:t>http</a:t>
            </a:r>
            <a:r>
              <a:rPr lang="pl-PL" b="1" dirty="0">
                <a:solidFill>
                  <a:schemeClr val="accent1"/>
                </a:solidFill>
              </a:rPr>
              <a:t>://metrics.egi.eu</a:t>
            </a:r>
            <a:r>
              <a:rPr lang="pl-PL" b="1" dirty="0" smtClean="0">
                <a:solidFill>
                  <a:schemeClr val="accent1"/>
                </a:solidFill>
              </a:rPr>
              <a:t>/ </a:t>
            </a:r>
          </a:p>
          <a:p>
            <a:endParaRPr lang="pl-PL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59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/>
              <a:t>Operations Centre </a:t>
            </a:r>
            <a:r>
              <a:rPr lang="pl-PL" sz="3200" dirty="0" err="1" smtClean="0"/>
              <a:t>Decommission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NGI AL (Albania) </a:t>
            </a:r>
          </a:p>
          <a:p>
            <a:pPr lvl="1"/>
            <a:r>
              <a:rPr lang="pl-PL" dirty="0" smtClean="0"/>
              <a:t>Start: 13.10.2014</a:t>
            </a:r>
          </a:p>
          <a:p>
            <a:pPr lvl="1"/>
            <a:r>
              <a:rPr lang="pl-PL" dirty="0" err="1" smtClean="0"/>
              <a:t>Never</a:t>
            </a:r>
            <a:r>
              <a:rPr lang="pl-PL" dirty="0" smtClean="0"/>
              <a:t> in </a:t>
            </a:r>
            <a:r>
              <a:rPr lang="pl-PL" dirty="0" err="1" smtClean="0"/>
              <a:t>production</a:t>
            </a:r>
            <a:endParaRPr lang="pl-PL" dirty="0" smtClean="0"/>
          </a:p>
          <a:p>
            <a:pPr lvl="2"/>
            <a:r>
              <a:rPr lang="pl-PL" dirty="0" err="1" smtClean="0"/>
              <a:t>removing</a:t>
            </a:r>
            <a:r>
              <a:rPr lang="pl-PL" dirty="0" smtClean="0"/>
              <a:t> </a:t>
            </a:r>
            <a:r>
              <a:rPr lang="pl-PL" dirty="0" err="1" smtClean="0"/>
              <a:t>entries</a:t>
            </a:r>
            <a:r>
              <a:rPr lang="pl-PL" dirty="0" smtClean="0"/>
              <a:t> from the </a:t>
            </a:r>
            <a:r>
              <a:rPr lang="pl-PL" dirty="0" err="1" smtClean="0"/>
              <a:t>operations</a:t>
            </a:r>
            <a:r>
              <a:rPr lang="pl-PL" dirty="0" smtClean="0"/>
              <a:t> </a:t>
            </a:r>
            <a:r>
              <a:rPr lang="pl-PL" dirty="0" err="1" smtClean="0"/>
              <a:t>tools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985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Argus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b="1" dirty="0" smtClean="0">
                <a:solidFill>
                  <a:schemeClr val="accent1"/>
                </a:solidFill>
              </a:rPr>
              <a:t>Problem</a:t>
            </a:r>
            <a:r>
              <a:rPr lang="pl-PL" sz="2800" b="1" dirty="0" smtClean="0"/>
              <a:t>:</a:t>
            </a:r>
            <a:r>
              <a:rPr lang="pl-PL" sz="2800" dirty="0" smtClean="0"/>
              <a:t> </a:t>
            </a:r>
            <a:r>
              <a:rPr lang="pl-PL" sz="2800" dirty="0" err="1" smtClean="0"/>
              <a:t>how</a:t>
            </a:r>
            <a:r>
              <a:rPr lang="pl-PL" sz="2800" dirty="0" smtClean="0"/>
              <a:t> to list </a:t>
            </a:r>
            <a:r>
              <a:rPr lang="pl-PL" sz="2800" dirty="0" err="1" smtClean="0"/>
              <a:t>all</a:t>
            </a:r>
            <a:r>
              <a:rPr lang="pl-PL" sz="2800" dirty="0" smtClean="0"/>
              <a:t> NGI Argus </a:t>
            </a:r>
            <a:r>
              <a:rPr lang="pl-PL" sz="2800" dirty="0" err="1" smtClean="0"/>
              <a:t>instances</a:t>
            </a:r>
            <a:r>
              <a:rPr lang="pl-PL" sz="2800" dirty="0" smtClean="0"/>
              <a:t>? </a:t>
            </a:r>
            <a:r>
              <a:rPr lang="pl-PL" sz="2800" dirty="0" err="1" smtClean="0"/>
              <a:t>Separate</a:t>
            </a:r>
            <a:r>
              <a:rPr lang="pl-PL" sz="2800" dirty="0" smtClean="0"/>
              <a:t> service </a:t>
            </a:r>
            <a:r>
              <a:rPr lang="pl-PL" sz="2800" dirty="0" err="1" smtClean="0"/>
              <a:t>type</a:t>
            </a:r>
            <a:r>
              <a:rPr lang="pl-PL" sz="2800" dirty="0" smtClean="0"/>
              <a:t>?</a:t>
            </a:r>
          </a:p>
          <a:p>
            <a:endParaRPr lang="pl-PL" sz="2800" dirty="0" smtClean="0"/>
          </a:p>
          <a:p>
            <a:r>
              <a:rPr lang="pl-PL" sz="2800" b="1" dirty="0" smtClean="0">
                <a:solidFill>
                  <a:schemeClr val="accent1"/>
                </a:solidFill>
              </a:rPr>
              <a:t>Solution</a:t>
            </a:r>
            <a:r>
              <a:rPr lang="pl-PL" sz="2800" b="1" dirty="0" smtClean="0"/>
              <a:t>: </a:t>
            </a:r>
            <a:r>
              <a:rPr lang="pl-PL" sz="2800" dirty="0" smtClean="0"/>
              <a:t>service </a:t>
            </a:r>
            <a:r>
              <a:rPr lang="pl-PL" sz="2800" dirty="0" err="1" smtClean="0"/>
              <a:t>group</a:t>
            </a:r>
            <a:endParaRPr lang="pl-PL" sz="2800" dirty="0" smtClean="0"/>
          </a:p>
          <a:p>
            <a:pPr lvl="1"/>
            <a:r>
              <a:rPr lang="pl-PL" sz="2400" dirty="0" err="1" smtClean="0"/>
              <a:t>Authoritative</a:t>
            </a:r>
            <a:r>
              <a:rPr lang="pl-PL" sz="2400" dirty="0" smtClean="0"/>
              <a:t> </a:t>
            </a:r>
            <a:r>
              <a:rPr lang="pl-PL" sz="2400" dirty="0" err="1"/>
              <a:t>source</a:t>
            </a:r>
            <a:r>
              <a:rPr lang="pl-PL" sz="2400" dirty="0"/>
              <a:t> </a:t>
            </a:r>
            <a:r>
              <a:rPr lang="pl-PL" sz="2400" dirty="0" smtClean="0"/>
              <a:t>of NGI argus </a:t>
            </a:r>
            <a:r>
              <a:rPr lang="pl-PL" sz="2400" dirty="0" err="1" smtClean="0"/>
              <a:t>instances</a:t>
            </a:r>
            <a:endParaRPr lang="pl-PL" sz="2400" dirty="0" smtClean="0"/>
          </a:p>
          <a:p>
            <a:pPr lvl="2"/>
            <a:r>
              <a:rPr lang="pl-PL" sz="2000" dirty="0">
                <a:hlinkClick r:id="rId2"/>
              </a:rPr>
              <a:t>https://</a:t>
            </a:r>
            <a:r>
              <a:rPr lang="pl-PL" sz="2000" dirty="0" smtClean="0">
                <a:hlinkClick r:id="rId2"/>
              </a:rPr>
              <a:t>goc.egi.eu/portal/index.php?Page_Type=Service_Group&amp;id=1184</a:t>
            </a:r>
            <a:r>
              <a:rPr lang="pl-PL" sz="2000" dirty="0" smtClean="0"/>
              <a:t> </a:t>
            </a:r>
          </a:p>
          <a:p>
            <a:pPr lvl="1"/>
            <a:r>
              <a:rPr lang="pl-PL" sz="2400" dirty="0" err="1" smtClean="0"/>
              <a:t>Managed</a:t>
            </a:r>
            <a:r>
              <a:rPr lang="pl-PL" sz="2400" dirty="0" smtClean="0"/>
              <a:t> by EGI Operations</a:t>
            </a:r>
          </a:p>
          <a:p>
            <a:pPr lvl="2"/>
            <a:r>
              <a:rPr lang="pl-PL" sz="2000" dirty="0" err="1" smtClean="0"/>
              <a:t>Contact</a:t>
            </a:r>
            <a:r>
              <a:rPr lang="pl-PL" sz="2000" dirty="0" smtClean="0"/>
              <a:t> EGI Operations </a:t>
            </a:r>
            <a:r>
              <a:rPr lang="pl-PL" sz="2000" dirty="0" err="1" smtClean="0"/>
              <a:t>if</a:t>
            </a:r>
            <a:r>
              <a:rPr lang="pl-PL" sz="2000" dirty="0" smtClean="0"/>
              <a:t> </a:t>
            </a:r>
            <a:r>
              <a:rPr lang="pl-PL" sz="2000" dirty="0" err="1" smtClean="0"/>
              <a:t>you</a:t>
            </a:r>
            <a:r>
              <a:rPr lang="pl-PL" sz="2000" dirty="0" smtClean="0"/>
              <a:t> want to </a:t>
            </a:r>
            <a:r>
              <a:rPr lang="pl-PL" sz="2000" dirty="0" err="1" smtClean="0"/>
              <a:t>change</a:t>
            </a:r>
            <a:r>
              <a:rPr lang="pl-PL" sz="2000" dirty="0" smtClean="0"/>
              <a:t> </a:t>
            </a:r>
            <a:r>
              <a:rPr lang="pl-PL" sz="2000" dirty="0" err="1" smtClean="0"/>
              <a:t>it</a:t>
            </a:r>
            <a:endParaRPr lang="pl-PL" sz="2000" dirty="0" smtClean="0"/>
          </a:p>
          <a:p>
            <a:pPr marL="914400" lvl="2" indent="0">
              <a:buNone/>
            </a:pPr>
            <a:endParaRPr lang="pl-PL" sz="1600" dirty="0"/>
          </a:p>
          <a:p>
            <a:pPr marL="457200" lvl="1" indent="0">
              <a:buNone/>
            </a:pPr>
            <a:r>
              <a:rPr lang="pl-PL" sz="2000" dirty="0" smtClean="0"/>
              <a:t>Service </a:t>
            </a:r>
            <a:r>
              <a:rPr lang="pl-PL" sz="2000" dirty="0" err="1" smtClean="0"/>
              <a:t>group</a:t>
            </a:r>
            <a:r>
              <a:rPr lang="pl-PL" sz="2000" dirty="0" smtClean="0"/>
              <a:t> </a:t>
            </a:r>
            <a:r>
              <a:rPr lang="pl-PL" sz="2000" dirty="0" err="1" smtClean="0"/>
              <a:t>will</a:t>
            </a:r>
            <a:r>
              <a:rPr lang="pl-PL" sz="2000" dirty="0" smtClean="0"/>
              <a:t> be </a:t>
            </a:r>
            <a:r>
              <a:rPr lang="pl-PL" sz="2000" dirty="0" err="1" smtClean="0"/>
              <a:t>also</a:t>
            </a:r>
            <a:r>
              <a:rPr lang="pl-PL" sz="2000" dirty="0" smtClean="0"/>
              <a:t> </a:t>
            </a:r>
            <a:r>
              <a:rPr lang="pl-PL" sz="2000" dirty="0" err="1" smtClean="0"/>
              <a:t>used</a:t>
            </a:r>
            <a:r>
              <a:rPr lang="pl-PL" sz="2000" dirty="0" smtClean="0"/>
              <a:t> for SAM and Top BDII </a:t>
            </a:r>
            <a:r>
              <a:rPr lang="pl-PL" sz="2000" dirty="0" err="1" smtClean="0"/>
              <a:t>instances</a:t>
            </a:r>
            <a:endParaRPr lang="pl-PL" sz="2000" dirty="0" smtClean="0"/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6307010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392</TotalTime>
  <Words>600</Words>
  <Application>Microsoft Office PowerPoint</Application>
  <PresentationFormat>On-screen Show (4:3)</PresentationFormat>
  <Paragraphs>122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EGI-InSPIRE-Slide-Template_v4</vt:lpstr>
      <vt:lpstr>Operations Management Board  October 30 </vt:lpstr>
      <vt:lpstr>Agenda</vt:lpstr>
      <vt:lpstr>Operations Update October</vt:lpstr>
      <vt:lpstr>Actions</vt:lpstr>
      <vt:lpstr>OLA/SLA framework</vt:lpstr>
      <vt:lpstr>OLA/SLA framework</vt:lpstr>
      <vt:lpstr>QR18</vt:lpstr>
      <vt:lpstr>Operations Centre Decommission</vt:lpstr>
      <vt:lpstr>Argus</vt:lpstr>
      <vt:lpstr>Operations Campaigns</vt:lpstr>
      <vt:lpstr>Production=True + Monitored=False</vt:lpstr>
      <vt:lpstr>Operations Portal</vt:lpstr>
      <vt:lpstr>Optimize communications to sites</vt:lpstr>
      <vt:lpstr>Federated Cloud</vt:lpstr>
      <vt:lpstr>Federated Cloud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Update August</dc:title>
  <dc:creator>Krakowian</dc:creator>
  <cp:lastModifiedBy>Krakowian</cp:lastModifiedBy>
  <cp:revision>100</cp:revision>
  <dcterms:created xsi:type="dcterms:W3CDTF">2014-08-26T10:49:45Z</dcterms:created>
  <dcterms:modified xsi:type="dcterms:W3CDTF">2014-10-30T07:30:03Z</dcterms:modified>
</cp:coreProperties>
</file>