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335" r:id="rId2"/>
    <p:sldId id="386" r:id="rId3"/>
    <p:sldId id="381" r:id="rId4"/>
    <p:sldId id="387" r:id="rId5"/>
    <p:sldId id="388" r:id="rId6"/>
    <p:sldId id="378" r:id="rId7"/>
    <p:sldId id="389" r:id="rId8"/>
    <p:sldId id="391" r:id="rId9"/>
    <p:sldId id="380" r:id="rId10"/>
    <p:sldId id="393" r:id="rId11"/>
    <p:sldId id="382" r:id="rId12"/>
    <p:sldId id="372" r:id="rId13"/>
    <p:sldId id="383" r:id="rId14"/>
    <p:sldId id="396" r:id="rId15"/>
    <p:sldId id="397" r:id="rId16"/>
    <p:sldId id="395" r:id="rId17"/>
    <p:sldId id="39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64C83-C5BC-42AC-B6A9-625E257751D2}">
          <p14:sldIdLst>
            <p14:sldId id="335"/>
            <p14:sldId id="386"/>
            <p14:sldId id="381"/>
            <p14:sldId id="387"/>
            <p14:sldId id="388"/>
            <p14:sldId id="378"/>
            <p14:sldId id="389"/>
            <p14:sldId id="391"/>
            <p14:sldId id="380"/>
            <p14:sldId id="393"/>
            <p14:sldId id="382"/>
            <p14:sldId id="372"/>
            <p14:sldId id="383"/>
            <p14:sldId id="396"/>
            <p14:sldId id="397"/>
            <p14:sldId id="395"/>
            <p14:sldId id="3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299" autoAdjust="0"/>
  </p:normalViewPr>
  <p:slideViewPr>
    <p:cSldViewPr>
      <p:cViewPr varScale="1">
        <p:scale>
          <a:sx n="39" d="100"/>
          <a:sy n="39" d="100"/>
        </p:scale>
        <p:origin x="-19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example request sent from a</a:t>
            </a:r>
            <a:r>
              <a:rPr lang="en-GB" baseline="0" dirty="0" smtClean="0"/>
              <a:t> gateway to the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service: </a:t>
            </a:r>
            <a:r>
              <a:rPr lang="en-GB" dirty="0" smtClean="0"/>
              <a:t>https://etokenserver2.ct.infn.it:8082/eTokenServer/eToken/bc779e33367eaad7882b9dfaa83a432c?voms=gridit:/gridit&amp;proxy-renewal=true&amp;disable-voms-proxy=false&amp;rfc-proxy=true&amp;cn-label=eToken:ScienceGatewayID-UserID-SessionID</a:t>
            </a:r>
          </a:p>
          <a:p>
            <a:endParaRPr lang="en-GB" dirty="0" smtClean="0"/>
          </a:p>
          <a:p>
            <a:r>
              <a:rPr lang="en-GB" dirty="0" smtClean="0"/>
              <a:t>The last part of the request includes the strings that will</a:t>
            </a:r>
            <a:r>
              <a:rPr lang="en-GB" baseline="0" dirty="0" smtClean="0"/>
              <a:t> be included in the CN part of the proxy DN. This identifies: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gateway (unique per gateway – wired into the gateway)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user (unique per user and comes from the User DB)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session (unique for every proxy)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Such requests can be sent to the </a:t>
            </a:r>
            <a:r>
              <a:rPr lang="en-GB" baseline="0" dirty="0" err="1" smtClean="0"/>
              <a:t>eTiken</a:t>
            </a:r>
            <a:r>
              <a:rPr lang="en-GB" baseline="0" dirty="0" smtClean="0"/>
              <a:t> Server only from trusted ID addresses where the approved gateways of the platform run. The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 can perform further checks,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gateway ID is valid (based on a list of approved gateway IDs)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user ID is valid (based on the User DB)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session ID is in the right format (given that we agree on a fixed format)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This platform becomes also a ‘playground’ for gateway developers who can easily enable new gateways relying on the User DB and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Service. 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DCH-RP: 1-3 Machine: Standard Ubuntu LTS with 1 CPU &amp; </a:t>
            </a:r>
            <a:r>
              <a:rPr lang="en-GB" dirty="0" err="1" smtClean="0"/>
              <a:t>Diskspace</a:t>
            </a:r>
            <a:r>
              <a:rPr lang="en-GB" dirty="0" smtClean="0"/>
              <a:t>. 1 TB (min) - 3 TB (max);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Calibration, Analysis and Modelling of Radio-Astronomy Data (LOFAR):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1: 1VM for each instance - 1CPU, up to 8GB RAM, 50GB of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2: 3VM - 2CPU, up to 64GB RAM. Storage: 3TB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CHIPSTER: 2 VMs with 4/8 GB of RAM and 2 Cores. About 300 GB of storage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RSAT: 1 VM with 1 CPU, 2 GB of RAM and 12GB of storage.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DCH-RP: 1-3 Machine: Standard Ubuntu LTS with 1 CPU &amp; </a:t>
            </a:r>
            <a:r>
              <a:rPr lang="en-GB" dirty="0" err="1" smtClean="0"/>
              <a:t>Diskspace</a:t>
            </a:r>
            <a:r>
              <a:rPr lang="en-GB" dirty="0" smtClean="0"/>
              <a:t>. 1 TB (min) - 3 TB (max);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Calibration, Analysis and Modelling of Radio-Astronomy Data (LOFAR):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1: 1VM for each instance - 1CPU, up to 8GB RAM, 50GB of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2: 3VM - 2CPU, up to 64GB RAM. Storage: 3TB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CHIPSTER: 2 VMs with 4/8 GB of RAM and 2 Cores. About 300 GB of storage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RSAT: 1 VM with 1 CPU, 2 GB of RAM and 12GB of storage.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https://documents.egi.eu/document/207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egi.eu/document/d/1TAEu25ww-z2SoHUELvm5mPygVDDuGYmTuF7gjTVrgLI/ed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consultations/science-2.0/consultation_e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clou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projects/result_en?q=/result/relations/categories/resultCategory/code%3D'brief'+AND+language%3D'en'&amp;srt=contentUpdateDate:decreasing&amp;num=10" TargetMode="External"/><Relationship Id="rId2" Type="http://schemas.openxmlformats.org/officeDocument/2006/relationships/hyperlink" Target="https://wiki.egi.eu/wiki/VT_GAP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708920"/>
            <a:ext cx="7200800" cy="1470025"/>
          </a:xfrm>
        </p:spPr>
        <p:txBody>
          <a:bodyPr/>
          <a:lstStyle/>
          <a:p>
            <a:r>
              <a:rPr lang="en-GB" dirty="0" smtClean="0"/>
              <a:t>EGI Engagement</a:t>
            </a:r>
            <a:br>
              <a:rPr lang="en-GB" dirty="0" smtClean="0"/>
            </a:br>
            <a:r>
              <a:rPr lang="en-GB" dirty="0" smtClean="0"/>
              <a:t>Report to OMB</a:t>
            </a:r>
            <a:br>
              <a:rPr lang="en-GB" dirty="0" smtClean="0"/>
            </a:br>
            <a:r>
              <a:rPr lang="en-GB" sz="3200" dirty="0" smtClean="0"/>
              <a:t>2014. October</a:t>
            </a:r>
            <a:br>
              <a:rPr lang="en-GB" sz="32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Engagement Strategy</a:t>
            </a:r>
            <a:br>
              <a:rPr lang="en-GB" sz="3200" dirty="0" smtClean="0"/>
            </a:br>
            <a:r>
              <a:rPr lang="nl-NL" sz="2000" u="sng" dirty="0" smtClean="0">
                <a:hlinkClick r:id="rId2"/>
              </a:rPr>
              <a:t>https://go.egi.eu/engagementstrategy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894312"/>
            <a:ext cx="5832648" cy="1343000"/>
          </a:xfrm>
        </p:spPr>
        <p:txBody>
          <a:bodyPr/>
          <a:lstStyle/>
          <a:p>
            <a:r>
              <a:rPr lang="en-GB" sz="2400" dirty="0" err="1" smtClean="0"/>
              <a:t>Gergely</a:t>
            </a:r>
            <a:r>
              <a:rPr lang="en-GB" sz="2400" dirty="0" smtClean="0"/>
              <a:t> </a:t>
            </a:r>
            <a:r>
              <a:rPr lang="en-GB" sz="2400" dirty="0" err="1" smtClean="0"/>
              <a:t>Sipos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gergely.sipos@egi.eu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Long-tail platform</a:t>
            </a:r>
            <a:br>
              <a:rPr lang="en-GB" sz="3200" dirty="0" smtClean="0"/>
            </a:br>
            <a:r>
              <a:rPr lang="en-GB" sz="3200" dirty="0" smtClean="0"/>
              <a:t>Architecture plan (29/Oct)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395536" y="4005064"/>
            <a:ext cx="8136904" cy="12241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Long-tail VO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(grid + cloud sites)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5589240"/>
            <a:ext cx="43204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Certified EGI resource providers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6285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7984" y="5281463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Join voluntarily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23528" y="2204864"/>
            <a:ext cx="1296144" cy="72008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User management portal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2204864"/>
            <a:ext cx="3456384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National/domain/app. </a:t>
            </a:r>
            <a:r>
              <a:rPr lang="en-GB" sz="1400" dirty="0">
                <a:solidFill>
                  <a:schemeClr val="tx1"/>
                </a:solidFill>
              </a:rPr>
              <a:t>s</a:t>
            </a:r>
            <a:r>
              <a:rPr lang="en-GB" sz="1400" dirty="0" smtClean="0">
                <a:solidFill>
                  <a:schemeClr val="tx1"/>
                </a:solidFill>
              </a:rPr>
              <a:t>pecific gateways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(e.g. SCI-BUS, DIRAC, CSGF, etc.)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23928" y="292494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4"/>
            <a:endCxn id="8" idx="0"/>
          </p:cNvCxnSpPr>
          <p:nvPr/>
        </p:nvCxnSpPr>
        <p:spPr>
          <a:xfrm>
            <a:off x="971600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/>
          <p:cNvSpPr/>
          <p:nvPr/>
        </p:nvSpPr>
        <p:spPr>
          <a:xfrm>
            <a:off x="683568" y="1196752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stCxn id="13" idx="5"/>
            <a:endCxn id="9" idx="1"/>
          </p:cNvCxnSpPr>
          <p:nvPr/>
        </p:nvCxnSpPr>
        <p:spPr>
          <a:xfrm>
            <a:off x="1175269" y="1688453"/>
            <a:ext cx="1164483" cy="876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5656" y="1681063"/>
            <a:ext cx="2314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3. Access granted capacity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2076328" y="3218454"/>
            <a:ext cx="697287" cy="498578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User DB (LDAP)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endCxn id="24" idx="0"/>
          </p:cNvCxnSpPr>
          <p:nvPr/>
        </p:nvCxnSpPr>
        <p:spPr>
          <a:xfrm flipH="1">
            <a:off x="2424972" y="2924944"/>
            <a:ext cx="130806" cy="293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8460432" y="5013176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388424" y="5642084"/>
            <a:ext cx="739305" cy="46166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Security</a:t>
            </a:r>
            <a:br>
              <a:rPr lang="en-GB" sz="1200" dirty="0" smtClean="0"/>
            </a:br>
            <a:r>
              <a:rPr lang="en-GB" sz="1200" dirty="0" smtClean="0"/>
              <a:t>team</a:t>
            </a:r>
            <a:endParaRPr lang="en-GB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884368" y="4941168"/>
            <a:ext cx="576065" cy="2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2280" y="511392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Monitor</a:t>
            </a:r>
            <a:br>
              <a:rPr lang="en-GB" sz="1100" dirty="0" smtClean="0"/>
            </a:br>
            <a:r>
              <a:rPr lang="en-GB" sz="1100" dirty="0" smtClean="0"/>
              <a:t>activity &amp; Suspend users</a:t>
            </a:r>
            <a:endParaRPr lang="en-GB" sz="1100" dirty="0"/>
          </a:p>
        </p:txBody>
      </p:sp>
      <p:cxnSp>
        <p:nvCxnSpPr>
          <p:cNvPr id="42" name="Straight Arrow Connector 41"/>
          <p:cNvCxnSpPr>
            <a:stCxn id="8" idx="2"/>
            <a:endCxn id="24" idx="1"/>
          </p:cNvCxnSpPr>
          <p:nvPr/>
        </p:nvCxnSpPr>
        <p:spPr>
          <a:xfrm>
            <a:off x="971600" y="2924944"/>
            <a:ext cx="1104728" cy="542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24328" y="2132856"/>
            <a:ext cx="1512168" cy="72008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err="1" smtClean="0">
                <a:solidFill>
                  <a:schemeClr val="tx1"/>
                </a:solidFill>
              </a:rPr>
              <a:t>eToken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Service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8424" y="2276872"/>
            <a:ext cx="495672" cy="36004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Robot cert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796136" y="2276872"/>
            <a:ext cx="172819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796136" y="270892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6126" y="1556792"/>
            <a:ext cx="936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Gateway ID</a:t>
            </a:r>
          </a:p>
          <a:p>
            <a:pPr algn="ctr"/>
            <a:r>
              <a:rPr lang="en-GB" sz="1400" dirty="0" smtClean="0"/>
              <a:t>+</a:t>
            </a:r>
            <a:br>
              <a:rPr lang="en-GB" sz="1400" dirty="0" smtClean="0"/>
            </a:br>
            <a:r>
              <a:rPr lang="en-GB" sz="1400" dirty="0" smtClean="0"/>
              <a:t>User ID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12160" y="2854677"/>
            <a:ext cx="14122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Proxy with </a:t>
            </a:r>
            <a:br>
              <a:rPr lang="en-GB" sz="1400" dirty="0" smtClean="0"/>
            </a:br>
            <a:r>
              <a:rPr lang="en-GB" sz="1400" dirty="0" smtClean="0"/>
              <a:t>gateway and user</a:t>
            </a:r>
            <a:br>
              <a:rPr lang="en-GB" sz="1400" dirty="0" smtClean="0"/>
            </a:br>
            <a:r>
              <a:rPr lang="en-GB" sz="1400" dirty="0" smtClean="0"/>
              <a:t>specific CN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211960" y="3070701"/>
            <a:ext cx="11795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 smtClean="0"/>
              <a:t>Grid/cloud operation</a:t>
            </a:r>
            <a:br>
              <a:rPr lang="en-GB" sz="1400" dirty="0" smtClean="0"/>
            </a:br>
            <a:r>
              <a:rPr lang="en-GB" sz="1400" dirty="0" smtClean="0"/>
              <a:t>with proxy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-36512" y="170080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1. Request</a:t>
            </a:r>
            <a:br>
              <a:rPr lang="en-GB" sz="1400" dirty="0" smtClean="0"/>
            </a:br>
            <a:r>
              <a:rPr lang="en-GB" sz="1400" dirty="0" smtClean="0"/>
              <a:t>access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79512" y="312122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2. Grant access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555776" y="2924944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4. Login user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894438" y="168106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5.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5750422" y="297720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6.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923928" y="319323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7.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5590401"/>
            <a:ext cx="2059998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Offer grid/cloud resources into the new VO</a:t>
            </a:r>
            <a:endParaRPr lang="en-GB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496" y="3404900"/>
            <a:ext cx="1722014" cy="6001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Have your say about preferred allocation policies</a:t>
            </a:r>
            <a:endParaRPr lang="en-GB" sz="1100" b="1" dirty="0"/>
          </a:p>
        </p:txBody>
      </p:sp>
      <p:sp>
        <p:nvSpPr>
          <p:cNvPr id="11" name="Rectangular Callout 10"/>
          <p:cNvSpPr/>
          <p:nvPr/>
        </p:nvSpPr>
        <p:spPr>
          <a:xfrm>
            <a:off x="7776356" y="3212976"/>
            <a:ext cx="1260140" cy="504056"/>
          </a:xfrm>
          <a:prstGeom prst="wedgeRectCallout">
            <a:avLst>
              <a:gd name="adj1" fmla="val -19937"/>
              <a:gd name="adj2" fmla="val -13346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INFN Catania</a:t>
            </a:r>
            <a:endParaRPr lang="en-GB" sz="1600" dirty="0"/>
          </a:p>
        </p:txBody>
      </p:sp>
      <p:sp>
        <p:nvSpPr>
          <p:cNvPr id="38" name="Rectangular Callout 37"/>
          <p:cNvSpPr/>
          <p:nvPr/>
        </p:nvSpPr>
        <p:spPr>
          <a:xfrm>
            <a:off x="1979712" y="4077072"/>
            <a:ext cx="1260140" cy="504056"/>
          </a:xfrm>
          <a:prstGeom prst="wedgeRectCallout">
            <a:avLst>
              <a:gd name="adj1" fmla="val -19937"/>
              <a:gd name="adj2" fmla="val -13346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INFN Catania OR </a:t>
            </a:r>
            <a:r>
              <a:rPr lang="en-GB" sz="1600" dirty="0" err="1" smtClean="0"/>
              <a:t>Cyfronet</a:t>
            </a:r>
            <a:endParaRPr lang="en-GB" sz="1600" dirty="0"/>
          </a:p>
        </p:txBody>
      </p:sp>
      <p:sp>
        <p:nvSpPr>
          <p:cNvPr id="39" name="Rectangular Callout 38"/>
          <p:cNvSpPr/>
          <p:nvPr/>
        </p:nvSpPr>
        <p:spPr>
          <a:xfrm>
            <a:off x="251520" y="1124744"/>
            <a:ext cx="1260140" cy="504056"/>
          </a:xfrm>
          <a:prstGeom prst="wedgeRectCallout">
            <a:avLst>
              <a:gd name="adj1" fmla="val -21729"/>
              <a:gd name="adj2" fmla="val 186798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/>
              <a:t>Cyfronet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635896" y="1916832"/>
            <a:ext cx="2059998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Configure national gateways as access points</a:t>
            </a:r>
            <a:endParaRPr lang="en-GB" sz="1100" b="1" dirty="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/>
      <p:bldP spid="34" grpId="0" animBg="1"/>
      <p:bldP spid="35" grpId="0" animBg="1"/>
      <p:bldP spid="11" grpId="0" animBg="1"/>
      <p:bldP spid="38" grpId="0" animBg="1"/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SMEs and industry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28" y="1495325"/>
            <a:ext cx="8075612" cy="4525963"/>
          </a:xfrm>
        </p:spPr>
        <p:txBody>
          <a:bodyPr/>
          <a:lstStyle/>
          <a:p>
            <a:r>
              <a:rPr lang="en-GB" sz="2800" dirty="0" smtClean="0"/>
              <a:t>Dedicated VT since May 2014</a:t>
            </a:r>
          </a:p>
          <a:p>
            <a:r>
              <a:rPr lang="en-GB" sz="2800" dirty="0" smtClean="0"/>
              <a:t>Coordinator: Javier Jimenez</a:t>
            </a:r>
          </a:p>
          <a:p>
            <a:r>
              <a:rPr lang="en-GB" sz="2800" dirty="0" smtClean="0"/>
              <a:t>Report almost final: </a:t>
            </a:r>
          </a:p>
          <a:p>
            <a:pPr lvl="1"/>
            <a:r>
              <a:rPr lang="en-GB" sz="2400" dirty="0" smtClean="0"/>
              <a:t>Value proposition for SMEs and Industry</a:t>
            </a:r>
          </a:p>
          <a:p>
            <a:pPr lvl="1"/>
            <a:r>
              <a:rPr lang="en-GB" sz="2400" dirty="0" smtClean="0"/>
              <a:t>Database of industry partners (not a CRM!)</a:t>
            </a:r>
          </a:p>
          <a:p>
            <a:pPr lvl="1"/>
            <a:r>
              <a:rPr lang="en-GB" sz="2400" dirty="0" smtClean="0"/>
              <a:t>Report to be submitted for approval to senior management</a:t>
            </a:r>
          </a:p>
          <a:p>
            <a:pPr lvl="2"/>
            <a:r>
              <a:rPr lang="en-GB" sz="2000" dirty="0" smtClean="0"/>
              <a:t>Add your comments at </a:t>
            </a:r>
            <a:r>
              <a:rPr lang="en-GB" sz="2000" u="sng" dirty="0" smtClean="0">
                <a:hlinkClick r:id="rId2"/>
              </a:rPr>
              <a:t>https</a:t>
            </a:r>
            <a:r>
              <a:rPr lang="en-GB" sz="2000" u="sng" dirty="0">
                <a:hlinkClick r:id="rId2"/>
              </a:rPr>
              <a:t>://docs.google.com/a/egi.eu/document/d/1TAEu25ww-z2SoHUELvm5mPygVDDuGYmTuF7gjTVrgLI/edit#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makers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72" y="1207293"/>
            <a:ext cx="83533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EGI submitted input to the following Consultations</a:t>
            </a:r>
          </a:p>
          <a:p>
            <a:pPr indent="-163513"/>
            <a:r>
              <a:rPr lang="en-GB" sz="2000" dirty="0"/>
              <a:t>On  ‘Science 2.0’: Science in </a:t>
            </a:r>
            <a:r>
              <a:rPr lang="en-GB" sz="2000" dirty="0" smtClean="0"/>
              <a:t>Transition</a:t>
            </a:r>
          </a:p>
          <a:p>
            <a:pPr lvl="1"/>
            <a:r>
              <a:rPr lang="en-GB" sz="1800" dirty="0" smtClean="0"/>
              <a:t>July 3 until Sep 30</a:t>
            </a:r>
          </a:p>
          <a:p>
            <a:pPr lvl="1"/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ec.europa.eu/research/consultations/science-2.0/consultation_en.htm</a:t>
            </a:r>
            <a:r>
              <a:rPr lang="en-GB" sz="1800" dirty="0" smtClean="0"/>
              <a:t> </a:t>
            </a:r>
          </a:p>
          <a:p>
            <a:pPr indent="-163513"/>
            <a:r>
              <a:rPr lang="en-GB" sz="2000" dirty="0" smtClean="0"/>
              <a:t>On Cloud </a:t>
            </a:r>
            <a:r>
              <a:rPr lang="en-GB" sz="2000" dirty="0"/>
              <a:t>Computing and Software, </a:t>
            </a:r>
            <a:r>
              <a:rPr lang="en-GB" sz="2000" dirty="0" smtClean="0"/>
              <a:t>for Work </a:t>
            </a:r>
            <a:r>
              <a:rPr lang="en-GB" sz="2000" dirty="0"/>
              <a:t>Programme 2016-17</a:t>
            </a:r>
            <a:r>
              <a:rPr lang="en-GB" sz="2000" dirty="0" smtClean="0"/>
              <a:t>.</a:t>
            </a:r>
          </a:p>
          <a:p>
            <a:pPr lvl="1"/>
            <a:r>
              <a:rPr lang="en-GB" sz="1800" dirty="0" smtClean="0"/>
              <a:t>October 17 (extended deadline)</a:t>
            </a:r>
          </a:p>
          <a:p>
            <a:pPr lvl="1"/>
            <a:r>
              <a:rPr lang="en-GB" sz="1800" dirty="0" smtClean="0"/>
              <a:t>A </a:t>
            </a:r>
            <a:r>
              <a:rPr lang="en-GB" sz="1800" dirty="0"/>
              <a:t>post-consultation Workshop </a:t>
            </a:r>
            <a:r>
              <a:rPr lang="en-GB" sz="1800" dirty="0" smtClean="0"/>
              <a:t>to validate responses (Brussels, </a:t>
            </a:r>
            <a:r>
              <a:rPr lang="en-GB" sz="1800" dirty="0"/>
              <a:t>4th </a:t>
            </a:r>
            <a:r>
              <a:rPr lang="en-GB" sz="1800" dirty="0" smtClean="0"/>
              <a:t>November)</a:t>
            </a:r>
          </a:p>
          <a:p>
            <a:pPr indent="-163513"/>
            <a:r>
              <a:rPr lang="en-GB" sz="2200" dirty="0" smtClean="0"/>
              <a:t>2016-2017 work programme on e-infrastructures</a:t>
            </a:r>
          </a:p>
          <a:p>
            <a:pPr lvl="1"/>
            <a:endParaRPr lang="en-GB" sz="1800" dirty="0" smtClean="0"/>
          </a:p>
          <a:p>
            <a:r>
              <a:rPr lang="en-GB" sz="2200" dirty="0" smtClean="0"/>
              <a:t>Next opportunities (in Brussels, invitation only): </a:t>
            </a:r>
          </a:p>
          <a:p>
            <a:pPr lvl="1"/>
            <a:r>
              <a:rPr lang="en-GB" sz="1800" dirty="0" smtClean="0"/>
              <a:t>Nov 4: Consultation on Cloud Computing and Software</a:t>
            </a:r>
          </a:p>
          <a:p>
            <a:pPr lvl="1"/>
            <a:r>
              <a:rPr lang="en-GB" sz="1800" dirty="0" smtClean="0"/>
              <a:t>Nov 6: Consultation workshop: Mathematics for Digital Science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913131" y="2704565"/>
            <a:ext cx="374441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You can get the submitted EGI input from me if you want to read it.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5522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Cross-cutting:</a:t>
            </a:r>
            <a:br>
              <a:rPr lang="en-GB" sz="3600" dirty="0" smtClean="0"/>
            </a:br>
            <a:r>
              <a:rPr lang="en-GB" sz="3600" dirty="0" smtClean="0"/>
              <a:t>Federated Cloud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9301"/>
            <a:ext cx="8424936" cy="4525963"/>
          </a:xfrm>
        </p:spPr>
        <p:txBody>
          <a:bodyPr/>
          <a:lstStyle/>
          <a:p>
            <a:r>
              <a:rPr lang="en-GB" sz="2400" dirty="0" smtClean="0"/>
              <a:t>User support processes</a:t>
            </a:r>
            <a:r>
              <a:rPr lang="en-GB" sz="2400" dirty="0"/>
              <a:t> </a:t>
            </a:r>
            <a:r>
              <a:rPr lang="en-GB" sz="2400" dirty="0" smtClean="0"/>
              <a:t>and tools established</a:t>
            </a:r>
          </a:p>
          <a:p>
            <a:pPr lvl="1"/>
            <a:r>
              <a:rPr lang="en-GB" sz="2000" dirty="0" smtClean="0"/>
              <a:t>Fedcloud.egi.eu catch-all VO </a:t>
            </a:r>
            <a:r>
              <a:rPr lang="en-GB" sz="2000" dirty="0" smtClean="0">
                <a:sym typeface="Wingdings" panose="05000000000000000000" pitchFamily="2" charset="2"/>
              </a:rPr>
              <a:t> Migrate to own VO after 6 months</a:t>
            </a:r>
            <a:endParaRPr lang="en-GB" sz="2000" dirty="0" smtClean="0"/>
          </a:p>
          <a:p>
            <a:pPr lvl="1"/>
            <a:r>
              <a:rPr lang="en-GB" sz="2000" dirty="0" err="1" smtClean="0"/>
              <a:t>rOCCI</a:t>
            </a:r>
            <a:r>
              <a:rPr lang="en-GB" sz="2000" dirty="0" smtClean="0"/>
              <a:t> client, 4+1 high level tools</a:t>
            </a:r>
          </a:p>
          <a:p>
            <a:pPr lvl="1"/>
            <a:r>
              <a:rPr lang="en-GB" sz="2000" dirty="0" smtClean="0"/>
              <a:t>VMI Marketplace in </a:t>
            </a:r>
            <a:r>
              <a:rPr lang="en-GB" sz="2000" dirty="0" err="1" smtClean="0"/>
              <a:t>AppDB</a:t>
            </a:r>
            <a:endParaRPr lang="en-GB" sz="2000" dirty="0" smtClean="0"/>
          </a:p>
          <a:p>
            <a:pPr lvl="1"/>
            <a:r>
              <a:rPr lang="en-GB" sz="2000" dirty="0" smtClean="0"/>
              <a:t>Guides, tips, FAQ, etc.</a:t>
            </a:r>
          </a:p>
          <a:p>
            <a:r>
              <a:rPr lang="en-GB" sz="2400" dirty="0" smtClean="0"/>
              <a:t>Growing number of support teams</a:t>
            </a:r>
          </a:p>
          <a:p>
            <a:pPr lvl="1"/>
            <a:r>
              <a:rPr lang="en-GB" sz="2000" dirty="0" smtClean="0"/>
              <a:t>From production cloud sites and beyond!</a:t>
            </a:r>
          </a:p>
          <a:p>
            <a:pPr lvl="1"/>
            <a:r>
              <a:rPr lang="en-GB" sz="2000" dirty="0" smtClean="0"/>
              <a:t>Bi-weekly meetings (Wednesday, 11:00)</a:t>
            </a:r>
          </a:p>
          <a:p>
            <a:r>
              <a:rPr lang="en-GB" sz="2400" dirty="0" smtClean="0"/>
              <a:t>Restructured, improved table in the Wiki about use cases</a:t>
            </a:r>
          </a:p>
          <a:p>
            <a:pPr lvl="1"/>
            <a:r>
              <a:rPr lang="en-GB" sz="2000" dirty="0" smtClean="0"/>
              <a:t>New table about requirements and solutions to come</a:t>
            </a:r>
          </a:p>
          <a:p>
            <a:pPr lvl="1"/>
            <a:r>
              <a:rPr lang="en-GB" sz="2000" dirty="0" smtClean="0"/>
              <a:t>Some of these need resources (next slide)</a:t>
            </a:r>
          </a:p>
          <a:p>
            <a:r>
              <a:rPr lang="en-GB" sz="2400" dirty="0" smtClean="0"/>
              <a:t>Try it at </a:t>
            </a:r>
            <a:r>
              <a:rPr lang="en-GB" sz="2400" dirty="0" smtClean="0">
                <a:hlinkClick r:id="rId3"/>
              </a:rPr>
              <a:t>http://go.egi.eu/cloud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662409"/>
            <a:ext cx="2952328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Try the cloud and provide feedback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2132856"/>
            <a:ext cx="3600400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Suggest /integrate additional high level tools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962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Federated Cloud resource requests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844824"/>
            <a:ext cx="8438174" cy="3416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Humanities - DCH-RP</a:t>
            </a:r>
            <a:r>
              <a:rPr lang="en-GB" b="1" dirty="0"/>
              <a:t>: </a:t>
            </a:r>
            <a:endParaRPr lang="en-GB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1-3 </a:t>
            </a:r>
            <a:r>
              <a:rPr lang="en-GB" b="1" dirty="0"/>
              <a:t>Machine: Standard Ubuntu LTS with 1 CPU &amp; </a:t>
            </a:r>
            <a:r>
              <a:rPr lang="en-GB" b="1" dirty="0" err="1"/>
              <a:t>Diskspace</a:t>
            </a:r>
            <a:r>
              <a:rPr lang="en-GB" b="1" dirty="0"/>
              <a:t>. 1 TB (min) - 3 TB (max); 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Radio-Astronomy - LOFAR Calibration</a:t>
            </a:r>
            <a:r>
              <a:rPr lang="en-GB" b="1" dirty="0"/>
              <a:t>, Analysis and Modelling of Radio-Astronomy </a:t>
            </a:r>
            <a:r>
              <a:rPr lang="en-GB" b="1" dirty="0" smtClean="0"/>
              <a:t>Data: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Use </a:t>
            </a:r>
            <a:r>
              <a:rPr lang="en-GB" b="1" dirty="0"/>
              <a:t>case 1: 1VM for each instance - 1CPU, up to 8GB RAM, 50GB of </a:t>
            </a:r>
            <a:r>
              <a:rPr lang="en-GB" b="1" dirty="0" smtClean="0"/>
              <a:t>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Use </a:t>
            </a:r>
            <a:r>
              <a:rPr lang="en-GB" b="1" dirty="0"/>
              <a:t>case 2: 3VM - 2CPU, up to 64GB RAM. Storage: </a:t>
            </a:r>
            <a:r>
              <a:rPr lang="en-GB" b="1" dirty="0" smtClean="0"/>
              <a:t>3TB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Genome Sequencing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CHIPSTER</a:t>
            </a:r>
            <a:r>
              <a:rPr lang="en-GB" b="1" dirty="0"/>
              <a:t>: 2 VMs with 4/8 GB of RAM and 2 Cores. About 300 GB of </a:t>
            </a:r>
            <a:r>
              <a:rPr lang="en-GB" b="1" dirty="0" smtClean="0"/>
              <a:t>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RSAT</a:t>
            </a:r>
            <a:r>
              <a:rPr lang="en-GB" b="1" dirty="0"/>
              <a:t>: 1 VM with 1 CPU, 2 GB of RAM and 12GB of storage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367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</a:t>
            </a:r>
            <a:r>
              <a:rPr lang="en-US" sz="3200" dirty="0" smtClean="0"/>
              <a:t>PoC:</a:t>
            </a:r>
            <a:br>
              <a:rPr lang="en-US" sz="3200" dirty="0" smtClean="0"/>
            </a:br>
            <a:r>
              <a:rPr lang="en-US" sz="3200" dirty="0" smtClean="0"/>
              <a:t>Current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4680520" cy="5256584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/>
                </a:solidFill>
              </a:rPr>
              <a:t>Processes</a:t>
            </a:r>
            <a:r>
              <a:rPr lang="en-US" sz="2000" dirty="0" smtClean="0"/>
              <a:t> in business scenario for phase 1 </a:t>
            </a:r>
            <a:r>
              <a:rPr lang="en-US" sz="2000" dirty="0" smtClean="0">
                <a:solidFill>
                  <a:srgbClr val="4F81BD"/>
                </a:solidFill>
              </a:rPr>
              <a:t>defined</a:t>
            </a:r>
            <a:endParaRPr lang="en-US" sz="1800" dirty="0" smtClean="0">
              <a:solidFill>
                <a:srgbClr val="4F81BD"/>
              </a:solidFill>
            </a:endParaRPr>
          </a:p>
          <a:p>
            <a:r>
              <a:rPr lang="en-US" sz="2000" dirty="0" smtClean="0"/>
              <a:t>Tools adaptation</a:t>
            </a:r>
          </a:p>
          <a:p>
            <a:pPr lvl="1"/>
            <a:r>
              <a:rPr lang="en-US" sz="1800" dirty="0" smtClean="0">
                <a:solidFill>
                  <a:srgbClr val="4F81BD"/>
                </a:solidFill>
              </a:rPr>
              <a:t>GOCDB</a:t>
            </a:r>
            <a:r>
              <a:rPr lang="en-US" sz="1800" dirty="0" smtClean="0"/>
              <a:t> extensions added to set prices</a:t>
            </a:r>
            <a:endParaRPr lang="en-US" sz="1800" dirty="0"/>
          </a:p>
          <a:p>
            <a:pPr lvl="1"/>
            <a:r>
              <a:rPr lang="en-US" sz="1800" dirty="0" smtClean="0">
                <a:solidFill>
                  <a:srgbClr val="4F81BD"/>
                </a:solidFill>
              </a:rPr>
              <a:t>Accounting Portal </a:t>
            </a:r>
            <a:r>
              <a:rPr lang="en-US" sz="1800" dirty="0" smtClean="0"/>
              <a:t>accounting information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/>
              <a:t>Providers</a:t>
            </a:r>
          </a:p>
          <a:p>
            <a:pPr lvl="1"/>
            <a:r>
              <a:rPr lang="en-US" sz="1800" dirty="0" smtClean="0"/>
              <a:t>29 </a:t>
            </a:r>
            <a:r>
              <a:rPr lang="en-US" sz="1800" dirty="0"/>
              <a:t>Sites publishing pricing </a:t>
            </a:r>
            <a:r>
              <a:rPr lang="en-US" sz="1800" dirty="0" smtClean="0"/>
              <a:t>information (20 Grid, </a:t>
            </a:r>
            <a:r>
              <a:rPr lang="en-US" sz="1800" dirty="0"/>
              <a:t>9</a:t>
            </a:r>
            <a:r>
              <a:rPr lang="en-US" sz="1800" dirty="0" smtClean="0"/>
              <a:t> Cloud)</a:t>
            </a:r>
          </a:p>
          <a:p>
            <a:r>
              <a:rPr lang="en-US" sz="2000" dirty="0" smtClean="0">
                <a:solidFill>
                  <a:srgbClr val="4F81BD"/>
                </a:solidFill>
              </a:rPr>
              <a:t>Legal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4F81BD"/>
                </a:solidFill>
              </a:rPr>
              <a:t>Policy</a:t>
            </a:r>
            <a:r>
              <a:rPr lang="en-US" sz="2000" dirty="0" smtClean="0"/>
              <a:t> solutions emerging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.g. research-only purpose statements; joint collaborations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8379"/>
          <a:stretch/>
        </p:blipFill>
        <p:spPr>
          <a:xfrm>
            <a:off x="4644008" y="3625899"/>
            <a:ext cx="4392488" cy="117125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 descr="EGI-PayForUse-GOCDB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9" t="71001" r="42429"/>
          <a:stretch/>
        </p:blipFill>
        <p:spPr>
          <a:xfrm>
            <a:off x="5364088" y="1196751"/>
            <a:ext cx="3672408" cy="2376943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4283968" y="21328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95936" y="2996952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5496" y="5229200"/>
            <a:ext cx="90364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Business Cases being explored</a:t>
            </a:r>
          </a:p>
          <a:p>
            <a:pPr lvl="1"/>
            <a:r>
              <a:rPr lang="en-US" sz="1800" dirty="0" smtClean="0"/>
              <a:t>Helix Nebula, ESA, Cloud for Europe, Charity Engine, </a:t>
            </a:r>
            <a:r>
              <a:rPr lang="en-US" sz="1800" dirty="0" err="1" smtClean="0"/>
              <a:t>Arctur</a:t>
            </a:r>
            <a:r>
              <a:rPr lang="en-US" sz="1800" dirty="0" smtClean="0"/>
              <a:t>, Engineering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1680" y="3356992"/>
            <a:ext cx="1476164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Join with your site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37181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525963"/>
          </a:xfrm>
        </p:spPr>
        <p:txBody>
          <a:bodyPr/>
          <a:lstStyle/>
          <a:p>
            <a:r>
              <a:rPr lang="en-GB" sz="2800" dirty="0" smtClean="0"/>
              <a:t>Outreach and engagement by user/partner segment</a:t>
            </a:r>
          </a:p>
          <a:p>
            <a:r>
              <a:rPr lang="en-GB" sz="2800" dirty="0" smtClean="0"/>
              <a:t>Initiatives for novel and more flexible infrastructure use</a:t>
            </a:r>
          </a:p>
          <a:p>
            <a:pPr lvl="1"/>
            <a:r>
              <a:rPr lang="en-GB" sz="2000" dirty="0" smtClean="0"/>
              <a:t>Cloud </a:t>
            </a:r>
            <a:r>
              <a:rPr lang="en-GB" sz="2000" dirty="0" smtClean="0">
                <a:sym typeface="Wingdings" panose="05000000000000000000" pitchFamily="2" charset="2"/>
              </a:rPr>
              <a:t> Technology freedom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Pay-for-use  SLA guarantees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Long-tail platform  Zero-barrier access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ELIXIR dataset replication  Data infrastructure</a:t>
            </a:r>
          </a:p>
          <a:p>
            <a:r>
              <a:rPr lang="en-GB" sz="2800" dirty="0" smtClean="0"/>
              <a:t>Several opportunities for you to be involved</a:t>
            </a:r>
          </a:p>
          <a:p>
            <a:pPr lvl="1"/>
            <a:r>
              <a:rPr lang="en-GB" sz="2400" dirty="0" smtClean="0"/>
              <a:t>Please respond to resource requests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NO is a valid answer too </a:t>
            </a:r>
            <a:r>
              <a:rPr lang="en-GB" sz="2400" dirty="0" smtClean="0">
                <a:sym typeface="Wingdings" panose="05000000000000000000" pitchFamily="2" charset="2"/>
              </a:rPr>
              <a:t>;-)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567333"/>
            <a:ext cx="8075612" cy="4525963"/>
          </a:xfrm>
        </p:spPr>
        <p:txBody>
          <a:bodyPr/>
          <a:lstStyle/>
          <a:p>
            <a:r>
              <a:rPr lang="en-GB" sz="2800" dirty="0" smtClean="0"/>
              <a:t>Research Infrastructures</a:t>
            </a:r>
          </a:p>
          <a:p>
            <a:r>
              <a:rPr lang="en-GB" sz="2800" dirty="0" smtClean="0"/>
              <a:t>International </a:t>
            </a:r>
            <a:r>
              <a:rPr lang="en-GB" sz="2800" dirty="0"/>
              <a:t>research </a:t>
            </a:r>
            <a:r>
              <a:rPr lang="en-GB" sz="2800" dirty="0" smtClean="0"/>
              <a:t>communities</a:t>
            </a:r>
          </a:p>
          <a:p>
            <a:r>
              <a:rPr lang="en-GB" sz="2800" dirty="0" smtClean="0"/>
              <a:t>National/local </a:t>
            </a:r>
            <a:r>
              <a:rPr lang="en-GB" sz="2800" dirty="0"/>
              <a:t>groups: RI nodes, </a:t>
            </a:r>
            <a:r>
              <a:rPr lang="en-GB" sz="2800" dirty="0" smtClean="0"/>
              <a:t>projects 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long </a:t>
            </a:r>
            <a:r>
              <a:rPr lang="en-GB" sz="2800" dirty="0" smtClean="0"/>
              <a:t>tail</a:t>
            </a:r>
            <a:endParaRPr lang="en-GB" sz="2800" dirty="0"/>
          </a:p>
          <a:p>
            <a:r>
              <a:rPr lang="en-GB" sz="2800" dirty="0" smtClean="0"/>
              <a:t>SMEs and Industry</a:t>
            </a:r>
            <a:endParaRPr lang="en-GB" sz="2800" dirty="0"/>
          </a:p>
          <a:p>
            <a:r>
              <a:rPr lang="en-GB" sz="2800" dirty="0" smtClean="0"/>
              <a:t>Policy </a:t>
            </a:r>
            <a:r>
              <a:rPr lang="en-GB" sz="2800" dirty="0"/>
              <a:t>makers</a:t>
            </a:r>
          </a:p>
          <a:p>
            <a:r>
              <a:rPr lang="en-GB" sz="2800" dirty="0" smtClean="0"/>
              <a:t>Cross-cutting topics</a:t>
            </a:r>
          </a:p>
          <a:p>
            <a:pPr lvl="2"/>
            <a:r>
              <a:rPr lang="en-GB" sz="1800" dirty="0" smtClean="0"/>
              <a:t>Federated Cloud </a:t>
            </a:r>
          </a:p>
          <a:p>
            <a:pPr lvl="2"/>
            <a:r>
              <a:rPr lang="en-GB" sz="1800" dirty="0" smtClean="0"/>
              <a:t>Pay-for-use </a:t>
            </a:r>
            <a:r>
              <a:rPr lang="en-GB" sz="1800" dirty="0" err="1" smtClean="0"/>
              <a:t>PoC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175247"/>
            <a:ext cx="627011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Opportunity for You to support an activity</a:t>
            </a:r>
            <a:endParaRPr lang="en-GB" sz="2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576064"/>
          </a:xfrm>
        </p:spPr>
        <p:txBody>
          <a:bodyPr/>
          <a:lstStyle/>
          <a:p>
            <a:r>
              <a:rPr lang="en-GB" dirty="0" smtClean="0"/>
              <a:t>Text in red box: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9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1800200"/>
          </a:xfrm>
        </p:spPr>
        <p:txBody>
          <a:bodyPr/>
          <a:lstStyle/>
          <a:p>
            <a:r>
              <a:rPr lang="en-GB" dirty="0" smtClean="0"/>
              <a:t>EGI-Engage</a:t>
            </a:r>
          </a:p>
          <a:p>
            <a:pPr lvl="1"/>
            <a:r>
              <a:rPr lang="en-GB" dirty="0" smtClean="0"/>
              <a:t>43 partners (35 funded), 1161 PMs, 30 months</a:t>
            </a:r>
          </a:p>
          <a:p>
            <a:pPr lvl="1"/>
            <a:r>
              <a:rPr lang="en-GB" dirty="0" smtClean="0"/>
              <a:t>Request for 8m Euro </a:t>
            </a:r>
            <a:r>
              <a:rPr lang="en-GB" sz="2000" dirty="0" smtClean="0"/>
              <a:t>(100%+overhead funding)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70" y="3212976"/>
            <a:ext cx="4320480" cy="247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76464" y="3342471"/>
            <a:ext cx="4788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Knowledge Common includes Competence </a:t>
            </a:r>
            <a:r>
              <a:rPr lang="en-GB" sz="2000" dirty="0"/>
              <a:t>Centres </a:t>
            </a:r>
            <a:r>
              <a:rPr lang="en-GB" sz="2000" dirty="0" smtClean="0"/>
              <a:t>to link </a:t>
            </a:r>
            <a:r>
              <a:rPr lang="en-GB" sz="2000" dirty="0"/>
              <a:t>EGI and RIs: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ELIXIR, BBMRI, INSTRUCT and VPH (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MoBrain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), DARIAH (&amp;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CLARIN), 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LifeWatch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, EISCAT_3D, EPOS + Disaster mitigation (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AsiaPacific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573325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 smtClean="0"/>
              <a:t>Proposal evaluation</a:t>
            </a:r>
            <a:r>
              <a:rPr lang="en-GB" sz="2400" dirty="0"/>
              <a:t>: 2</a:t>
            </a:r>
            <a:r>
              <a:rPr lang="en-GB" sz="2400" baseline="30000" dirty="0"/>
              <a:t>nd</a:t>
            </a:r>
            <a:r>
              <a:rPr lang="en-GB" sz="2400" dirty="0"/>
              <a:t> of Sep </a:t>
            </a:r>
            <a:r>
              <a:rPr lang="en-GB" sz="2400" dirty="0">
                <a:sym typeface="Wingdings" panose="05000000000000000000" pitchFamily="2" charset="2"/>
              </a:rPr>
              <a:t> Max. 2</a:t>
            </a:r>
            <a:r>
              <a:rPr lang="en-GB" sz="2400" baseline="30000" dirty="0">
                <a:sym typeface="Wingdings" panose="05000000000000000000" pitchFamily="2" charset="2"/>
              </a:rPr>
              <a:t>nd</a:t>
            </a:r>
            <a:r>
              <a:rPr lang="en-GB" sz="2400" dirty="0">
                <a:sym typeface="Wingdings" panose="05000000000000000000" pitchFamily="2" charset="2"/>
              </a:rPr>
              <a:t> of Feb</a:t>
            </a:r>
          </a:p>
        </p:txBody>
      </p:sp>
    </p:spTree>
    <p:extLst>
      <p:ext uri="{BB962C8B-B14F-4D97-AF65-F5344CB8AC3E}">
        <p14:creationId xmlns:p14="http://schemas.microsoft.com/office/powerpoint/2010/main" val="1882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 deliverables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4536504" cy="492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29" y="1296549"/>
            <a:ext cx="4478767" cy="352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4941168"/>
            <a:ext cx="4346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Application/tool 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Cloud (for compute AND storage)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GPGPUs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Simulation portals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8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525963"/>
          </a:xfrm>
        </p:spPr>
        <p:txBody>
          <a:bodyPr/>
          <a:lstStyle/>
          <a:p>
            <a:r>
              <a:rPr lang="en-GB" sz="2400" dirty="0" smtClean="0"/>
              <a:t>Still this year</a:t>
            </a:r>
          </a:p>
          <a:p>
            <a:pPr lvl="1"/>
            <a:r>
              <a:rPr lang="en-GB" sz="2000" dirty="0" smtClean="0"/>
              <a:t>EGI-</a:t>
            </a:r>
            <a:r>
              <a:rPr lang="en-GB" sz="2000" dirty="0" err="1" smtClean="0"/>
              <a:t>InSPIRE</a:t>
            </a:r>
            <a:r>
              <a:rPr lang="en-GB" sz="2000" dirty="0" smtClean="0"/>
              <a:t> PY5 TNA4.3:</a:t>
            </a:r>
          </a:p>
          <a:p>
            <a:pPr lvl="2"/>
            <a:r>
              <a:rPr lang="en-GB" sz="1600" dirty="0" smtClean="0"/>
              <a:t>CLARIN and DARIAH – Bulgaria, Poland</a:t>
            </a:r>
          </a:p>
          <a:p>
            <a:pPr lvl="1"/>
            <a:r>
              <a:rPr lang="en-GB" sz="2000" dirty="0" smtClean="0"/>
              <a:t>SKA contact from Portugal – yet to explore</a:t>
            </a:r>
          </a:p>
          <a:p>
            <a:pPr lvl="1"/>
            <a:r>
              <a:rPr lang="en-GB" sz="2000" dirty="0" smtClean="0"/>
              <a:t>INFRADEV-3: Top two levels of priority ESFRIs to bid</a:t>
            </a:r>
          </a:p>
          <a:p>
            <a:pPr lvl="2"/>
            <a:r>
              <a:rPr lang="en-GB" sz="1600" dirty="0"/>
              <a:t>EPOS, </a:t>
            </a:r>
            <a:r>
              <a:rPr lang="en-GB" sz="1600" dirty="0" smtClean="0"/>
              <a:t>ELIXIR, ESS</a:t>
            </a:r>
          </a:p>
          <a:p>
            <a:pPr lvl="2"/>
            <a:r>
              <a:rPr lang="en-GB" sz="1600" dirty="0" smtClean="0"/>
              <a:t>ECCSEL</a:t>
            </a:r>
            <a:r>
              <a:rPr lang="en-GB" sz="1600" dirty="0"/>
              <a:t>, EISCAT-3D, EMSO, BBMRI, ELI, CTA, SKA, </a:t>
            </a:r>
            <a:r>
              <a:rPr lang="en-GB" sz="1600" dirty="0" smtClean="0"/>
              <a:t>CLARIN, DARIAH </a:t>
            </a:r>
          </a:p>
          <a:p>
            <a:pPr lvl="1"/>
            <a:r>
              <a:rPr lang="en-GB" sz="2000" dirty="0" smtClean="0"/>
              <a:t>EINFRA-5</a:t>
            </a:r>
            <a:r>
              <a:rPr lang="en-GB" sz="2000" dirty="0"/>
              <a:t>: Centres of Excellence for computing </a:t>
            </a:r>
            <a:r>
              <a:rPr lang="en-GB" sz="2000" dirty="0" smtClean="0"/>
              <a:t>applications</a:t>
            </a:r>
          </a:p>
          <a:p>
            <a:pPr lvl="2"/>
            <a:r>
              <a:rPr lang="en-GB" sz="1600" dirty="0" smtClean="0"/>
              <a:t>January 14, HPC, SME engagement, building communities around specific codes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Integrating ELIXIR reference datasets into EGI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7561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Identify existing life science datasets on EGI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Identify life science datasets for replication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Extend </a:t>
            </a:r>
            <a:r>
              <a:rPr lang="en-GB" sz="2400" dirty="0" err="1" smtClean="0"/>
              <a:t>AppDB</a:t>
            </a:r>
            <a:r>
              <a:rPr lang="en-GB" sz="2400" dirty="0" smtClean="0"/>
              <a:t> with dataset registry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Identify ‘best’ tools and configurations for dataset replication and replica maintenance</a:t>
            </a:r>
          </a:p>
          <a:p>
            <a:pPr marL="1077913" lvl="2" indent="-277813">
              <a:buFont typeface="+mj-lt"/>
              <a:buAutoNum type="arabicPeriod"/>
            </a:pPr>
            <a:r>
              <a:rPr lang="en-GB" sz="1800" dirty="0" smtClean="0"/>
              <a:t>For complete replication </a:t>
            </a:r>
            <a:r>
              <a:rPr lang="en-GB" sz="1800" dirty="0" smtClean="0">
                <a:sym typeface="Wingdings" panose="05000000000000000000" pitchFamily="2" charset="2"/>
              </a:rPr>
              <a:t> Resource providers</a:t>
            </a:r>
          </a:p>
          <a:p>
            <a:pPr marL="1077913" lvl="2" indent="-277813">
              <a:buFont typeface="+mj-lt"/>
              <a:buAutoNum type="arabicPeriod"/>
            </a:pPr>
            <a:r>
              <a:rPr lang="en-GB" sz="1800" dirty="0" smtClean="0">
                <a:sym typeface="Wingdings" panose="05000000000000000000" pitchFamily="2" charset="2"/>
              </a:rPr>
              <a:t>For custom replication  Researchers</a:t>
            </a:r>
          </a:p>
          <a:p>
            <a:pPr marL="1077913" lvl="2" indent="-277813">
              <a:buFont typeface="+mj-lt"/>
              <a:buAutoNum type="arabicPeriod"/>
            </a:pPr>
            <a:r>
              <a:rPr lang="en-GB" sz="1800" dirty="0" err="1" smtClean="0">
                <a:sym typeface="Wingdings" panose="05000000000000000000" pitchFamily="2" charset="2"/>
              </a:rPr>
              <a:t>Testbed</a:t>
            </a:r>
            <a:r>
              <a:rPr lang="en-GB" sz="1800" dirty="0" smtClean="0">
                <a:sym typeface="Wingdings" panose="05000000000000000000" pitchFamily="2" charset="2"/>
              </a:rPr>
              <a:t> infrastructure for testing and demonstration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ym typeface="Wingdings" panose="05000000000000000000" pitchFamily="2" charset="2"/>
              </a:rPr>
              <a:t>Identify life science analysis tools to work with replicas hosted on EGI  </a:t>
            </a:r>
            <a:r>
              <a:rPr lang="en-GB" sz="2000" dirty="0" smtClean="0">
                <a:sym typeface="Wingdings" panose="05000000000000000000" pitchFamily="2" charset="2"/>
              </a:rPr>
              <a:t>(For researchers)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ym typeface="Wingdings" panose="05000000000000000000" pitchFamily="2" charset="2"/>
              </a:rPr>
              <a:t>Integrate </a:t>
            </a:r>
            <a:r>
              <a:rPr lang="en-GB" sz="2400" dirty="0" err="1" smtClean="0">
                <a:sym typeface="Wingdings" panose="05000000000000000000" pitchFamily="2" charset="2"/>
              </a:rPr>
              <a:t>AppDB</a:t>
            </a:r>
            <a:r>
              <a:rPr lang="en-GB" sz="2400" dirty="0" smtClean="0">
                <a:sym typeface="Wingdings" panose="05000000000000000000" pitchFamily="2" charset="2"/>
              </a:rPr>
              <a:t> dataset registry with ELIXIR registry</a:t>
            </a:r>
          </a:p>
          <a:p>
            <a:pPr marL="1314450" lvl="2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6669" y="1412776"/>
            <a:ext cx="1763687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Do you already host datasets?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4660" y="3284984"/>
            <a:ext cx="183569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Experience in dataset replication and maintenance?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4660" y="3789040"/>
            <a:ext cx="1835696" cy="2308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Offer resources (grid/cloud)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4288" y="4149080"/>
            <a:ext cx="1835696" cy="2308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Join as a tester</a:t>
            </a:r>
          </a:p>
        </p:txBody>
      </p:sp>
    </p:spTree>
    <p:extLst>
      <p:ext uri="{BB962C8B-B14F-4D97-AF65-F5344CB8AC3E}">
        <p14:creationId xmlns:p14="http://schemas.microsoft.com/office/powerpoint/2010/main" val="26120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International communities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525963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Support </a:t>
            </a:r>
            <a:r>
              <a:rPr lang="en-US" sz="2000" dirty="0">
                <a:solidFill>
                  <a:srgbClr val="C00000"/>
                </a:solidFill>
              </a:rPr>
              <a:t>for genome analysis and protein </a:t>
            </a:r>
            <a:r>
              <a:rPr lang="en-US" sz="2000" dirty="0" smtClean="0">
                <a:solidFill>
                  <a:srgbClr val="C00000"/>
                </a:solidFill>
              </a:rPr>
              <a:t>folding VT</a:t>
            </a:r>
          </a:p>
          <a:p>
            <a:pPr lvl="1"/>
            <a:r>
              <a:rPr lang="en-GB" sz="1600" dirty="0" smtClean="0"/>
              <a:t>Started in May 2014, Coordinator: </a:t>
            </a:r>
            <a:r>
              <a:rPr lang="en-GB" sz="1600" dirty="0" err="1" smtClean="0"/>
              <a:t>Afonso</a:t>
            </a:r>
            <a:r>
              <a:rPr lang="en-GB" sz="1600" dirty="0" smtClean="0"/>
              <a:t> </a:t>
            </a:r>
            <a:r>
              <a:rPr lang="en-GB" sz="1600" dirty="0" err="1" smtClean="0"/>
              <a:t>Duerte</a:t>
            </a:r>
            <a:endParaRPr lang="en-GB" sz="1600" dirty="0"/>
          </a:p>
          <a:p>
            <a:pPr lvl="1"/>
            <a:r>
              <a:rPr lang="en-GB" sz="2000" dirty="0" smtClean="0"/>
              <a:t>Identify relevant, reusable tools </a:t>
            </a:r>
            <a:r>
              <a:rPr lang="en-GB" sz="2000" dirty="0"/>
              <a:t>already available </a:t>
            </a:r>
            <a:r>
              <a:rPr lang="en-GB" sz="2000" dirty="0" smtClean="0"/>
              <a:t>in EGI </a:t>
            </a:r>
            <a:r>
              <a:rPr lang="en-GB" sz="2000" dirty="0"/>
              <a:t>(</a:t>
            </a:r>
            <a:r>
              <a:rPr lang="en-GB" sz="2000" dirty="0" smtClean="0"/>
              <a:t>Applications Database, NGIs)</a:t>
            </a:r>
            <a:endParaRPr lang="en-GB" sz="2000" dirty="0"/>
          </a:p>
          <a:p>
            <a:pPr lvl="1"/>
            <a:r>
              <a:rPr lang="en-GB" sz="1600" dirty="0"/>
              <a:t>Identify </a:t>
            </a:r>
            <a:r>
              <a:rPr lang="en-GB" sz="1600" dirty="0" smtClean="0"/>
              <a:t>relevant tools not </a:t>
            </a:r>
            <a:r>
              <a:rPr lang="en-GB" sz="1600" dirty="0"/>
              <a:t>yet supported by </a:t>
            </a:r>
            <a:r>
              <a:rPr lang="en-GB" sz="1600" dirty="0" smtClean="0"/>
              <a:t>EGI </a:t>
            </a:r>
            <a:endParaRPr lang="en-GB" sz="1600" dirty="0"/>
          </a:p>
          <a:p>
            <a:pPr lvl="2"/>
            <a:r>
              <a:rPr lang="en-GB" sz="1400" dirty="0" smtClean="0"/>
              <a:t>Make </a:t>
            </a:r>
            <a:r>
              <a:rPr lang="en-GB" sz="1400" dirty="0"/>
              <a:t>these available on </a:t>
            </a:r>
            <a:r>
              <a:rPr lang="en-GB" sz="1400" dirty="0" smtClean="0"/>
              <a:t>EGI (cloud/grid)</a:t>
            </a:r>
          </a:p>
          <a:p>
            <a:pPr lvl="2"/>
            <a:r>
              <a:rPr lang="en-GB" sz="1400" dirty="0" smtClean="0"/>
              <a:t>Work ongoing: TRAPL, </a:t>
            </a:r>
            <a:r>
              <a:rPr lang="en-GB" sz="1400" dirty="0" err="1" smtClean="0"/>
              <a:t>READemption</a:t>
            </a:r>
            <a:r>
              <a:rPr lang="en-GB" sz="1400" dirty="0" smtClean="0"/>
              <a:t>, </a:t>
            </a:r>
            <a:r>
              <a:rPr lang="en-GB" sz="1400" dirty="0" err="1"/>
              <a:t>Chipster</a:t>
            </a:r>
            <a:r>
              <a:rPr lang="en-GB" sz="1400" dirty="0"/>
              <a:t>, RSAT</a:t>
            </a:r>
          </a:p>
          <a:p>
            <a:pPr lvl="1"/>
            <a:r>
              <a:rPr lang="en-GB" sz="1600" dirty="0" smtClean="0"/>
              <a:t>Develop materials </a:t>
            </a:r>
            <a:r>
              <a:rPr lang="en-GB" sz="1600" dirty="0"/>
              <a:t>to disseminate relevant </a:t>
            </a:r>
            <a:r>
              <a:rPr lang="en-GB" sz="1600" dirty="0" smtClean="0"/>
              <a:t>applications &amp; </a:t>
            </a:r>
            <a:r>
              <a:rPr lang="en-GB" sz="1600" dirty="0"/>
              <a:t>services </a:t>
            </a:r>
            <a:r>
              <a:rPr lang="en-GB" sz="1600" dirty="0" smtClean="0"/>
              <a:t>for domain researchers </a:t>
            </a:r>
            <a:endParaRPr lang="en-GB" sz="1600" dirty="0"/>
          </a:p>
          <a:p>
            <a:pPr lvl="2"/>
            <a:r>
              <a:rPr lang="en-GB" sz="1400" dirty="0" smtClean="0"/>
              <a:t>Through “knowledge networks” </a:t>
            </a:r>
            <a:r>
              <a:rPr lang="en-GB" sz="1400" dirty="0"/>
              <a:t>within </a:t>
            </a:r>
            <a:r>
              <a:rPr lang="en-GB" sz="1400" dirty="0" smtClean="0"/>
              <a:t>the ERA</a:t>
            </a:r>
            <a:endParaRPr lang="en-GB" sz="1600" dirty="0"/>
          </a:p>
          <a:p>
            <a:pPr lvl="1"/>
            <a:r>
              <a:rPr lang="en-GB" sz="1600" b="1" i="1" dirty="0">
                <a:ea typeface="Times New Roman" pitchFamily="18" charset="0"/>
                <a:hlinkClick r:id="rId2"/>
              </a:rPr>
              <a:t>https://</a:t>
            </a:r>
            <a:r>
              <a:rPr lang="en-GB" sz="1600" b="1" i="1" dirty="0" smtClean="0">
                <a:ea typeface="Times New Roman" pitchFamily="18" charset="0"/>
                <a:hlinkClick r:id="rId2"/>
              </a:rPr>
              <a:t>wiki.egi.eu/wiki/VT_GAPF</a:t>
            </a:r>
            <a:endParaRPr lang="en-GB" sz="2000" dirty="0" smtClean="0"/>
          </a:p>
          <a:p>
            <a:r>
              <a:rPr lang="en-GB" sz="2000" dirty="0" smtClean="0"/>
              <a:t>Earth Science workshop (GEANT Association , EGI, possibly more)</a:t>
            </a:r>
          </a:p>
          <a:p>
            <a:pPr lvl="1"/>
            <a:r>
              <a:rPr lang="en-GB" sz="1600" dirty="0" smtClean="0"/>
              <a:t>Amsterdam, January 22-23</a:t>
            </a:r>
          </a:p>
          <a:p>
            <a:r>
              <a:rPr lang="en-GB" sz="2000" dirty="0" err="1" smtClean="0"/>
              <a:t>eNanoMapper</a:t>
            </a:r>
            <a:r>
              <a:rPr lang="en-GB" sz="2000" dirty="0" smtClean="0"/>
              <a:t> </a:t>
            </a:r>
            <a:r>
              <a:rPr lang="en-GB" sz="2000" dirty="0"/>
              <a:t>project</a:t>
            </a:r>
          </a:p>
          <a:p>
            <a:pPr lvl="1"/>
            <a:r>
              <a:rPr lang="en-GB" sz="1800" dirty="0"/>
              <a:t>EGI webinar on Nov 20.</a:t>
            </a:r>
          </a:p>
          <a:p>
            <a:pPr lvl="1"/>
            <a:r>
              <a:rPr lang="en-GB" sz="1800" dirty="0"/>
              <a:t>One of the recently started FP7 projects. From </a:t>
            </a:r>
            <a:r>
              <a:rPr lang="en-GB" sz="900" dirty="0">
                <a:hlinkClick r:id="rId3"/>
              </a:rPr>
              <a:t>http://cordis.europa.eu/projects/result_en?q=%2Fresult%2Frelations%2Fcategories%2FresultCategory%2F</a:t>
            </a:r>
            <a:br>
              <a:rPr lang="en-GB" sz="900" dirty="0">
                <a:hlinkClick r:id="rId3"/>
              </a:rPr>
            </a:br>
            <a:r>
              <a:rPr lang="en-GB" sz="900" dirty="0">
                <a:hlinkClick r:id="rId3"/>
              </a:rPr>
              <a:t>code%3D%27brief%27+AND+language%3D%27en%27&amp;srt=contentUpdateDate%3Adecreasing&amp;num=10</a:t>
            </a:r>
            <a:endParaRPr lang="en-GB" sz="1800" dirty="0"/>
          </a:p>
          <a:p>
            <a:endParaRPr lang="en-GB" sz="2000" i="1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5637148"/>
            <a:ext cx="2088232" cy="6001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Find recently started EC projects that are relevant for your NGI/community</a:t>
            </a:r>
            <a:endParaRPr lang="en-GB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2780928"/>
            <a:ext cx="2088232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Offer cloud resources for these applications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8809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RI nodes, national activities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51309"/>
            <a:ext cx="8281292" cy="4525963"/>
          </a:xfrm>
        </p:spPr>
        <p:txBody>
          <a:bodyPr/>
          <a:lstStyle/>
          <a:p>
            <a:r>
              <a:rPr lang="en-GB" sz="2000" dirty="0" smtClean="0"/>
              <a:t>EGI-</a:t>
            </a:r>
            <a:r>
              <a:rPr lang="en-GB" sz="2000" dirty="0" err="1" smtClean="0"/>
              <a:t>InSPIRE</a:t>
            </a:r>
            <a:r>
              <a:rPr lang="en-GB" sz="2000" dirty="0" smtClean="0"/>
              <a:t> PY5:</a:t>
            </a:r>
          </a:p>
          <a:p>
            <a:pPr lvl="1"/>
            <a:r>
              <a:rPr lang="en-GB" sz="1800" dirty="0" smtClean="0"/>
              <a:t>Nanotechnology – Slovakia</a:t>
            </a:r>
          </a:p>
          <a:p>
            <a:pPr lvl="1"/>
            <a:r>
              <a:rPr lang="en-GB" sz="1800" dirty="0" smtClean="0"/>
              <a:t>Molecular dynamics with GROMACS &amp; GPUs – Armenia</a:t>
            </a:r>
          </a:p>
          <a:p>
            <a:pPr lvl="1"/>
            <a:r>
              <a:rPr lang="en-GB" sz="1800" dirty="0" err="1" smtClean="0"/>
              <a:t>SuperNemo</a:t>
            </a:r>
            <a:r>
              <a:rPr lang="en-GB" sz="1800" dirty="0" smtClean="0"/>
              <a:t> – Czech Republic</a:t>
            </a:r>
          </a:p>
          <a:p>
            <a:pPr lvl="1"/>
            <a:r>
              <a:rPr lang="en-GB" sz="1800" dirty="0" smtClean="0"/>
              <a:t>LOFAR - Poland</a:t>
            </a:r>
          </a:p>
          <a:p>
            <a:pPr lvl="1"/>
            <a:r>
              <a:rPr lang="en-GB" sz="1800" dirty="0" smtClean="0"/>
              <a:t>Agriculture, </a:t>
            </a:r>
            <a:r>
              <a:rPr lang="en-GB" sz="1800" dirty="0"/>
              <a:t>condensed matter </a:t>
            </a:r>
            <a:r>
              <a:rPr lang="en-GB" sz="1800" dirty="0" smtClean="0"/>
              <a:t>physics, comp chemistry - Serbia</a:t>
            </a:r>
          </a:p>
          <a:p>
            <a:endParaRPr lang="en-GB" sz="2000" dirty="0" smtClean="0"/>
          </a:p>
          <a:p>
            <a:r>
              <a:rPr lang="en-GB" sz="2000" dirty="0" smtClean="0"/>
              <a:t>New VTs?</a:t>
            </a:r>
          </a:p>
          <a:p>
            <a:pPr lvl="1"/>
            <a:r>
              <a:rPr lang="en-GB" sz="1800" dirty="0" smtClean="0"/>
              <a:t>Environmental sciences – GR</a:t>
            </a:r>
          </a:p>
          <a:p>
            <a:pPr lvl="1"/>
            <a:r>
              <a:rPr lang="en-GB" sz="1800" dirty="0" smtClean="0"/>
              <a:t>Agro sciences – HU</a:t>
            </a:r>
          </a:p>
          <a:p>
            <a:endParaRPr lang="en-GB" sz="2000" dirty="0" smtClean="0"/>
          </a:p>
          <a:p>
            <a:r>
              <a:rPr lang="en-GB" sz="2000" dirty="0" smtClean="0"/>
              <a:t>New VRE proposals (EINFRA-9, Jan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3073</TotalTime>
  <Words>1513</Words>
  <Application>Microsoft Office PowerPoint</Application>
  <PresentationFormat>On-screen Show (4:3)</PresentationFormat>
  <Paragraphs>236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EGI-InSPIRE-Slide-Template_v4-1</vt:lpstr>
      <vt:lpstr>EGI Engagement Report to OMB 2014. October  Engagement Strategy https://go.egi.eu/engagementstrategy </vt:lpstr>
      <vt:lpstr>Outline</vt:lpstr>
      <vt:lpstr>Notation</vt:lpstr>
      <vt:lpstr>Research Infrastructures</vt:lpstr>
      <vt:lpstr>CC deliverables</vt:lpstr>
      <vt:lpstr>Research Infrastructures</vt:lpstr>
      <vt:lpstr>Integrating ELIXIR reference datasets into EGI</vt:lpstr>
      <vt:lpstr>International communities</vt:lpstr>
      <vt:lpstr>RI nodes, national activities</vt:lpstr>
      <vt:lpstr>Long-tail platform Architecture plan (29/Oct)</vt:lpstr>
      <vt:lpstr>SMEs and industry</vt:lpstr>
      <vt:lpstr>Policy makers</vt:lpstr>
      <vt:lpstr>Cross-cutting: Federated Cloud</vt:lpstr>
      <vt:lpstr>Federated Cloud resource requests</vt:lpstr>
      <vt:lpstr>Pay-for-Use PoC: Current results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922</cp:revision>
  <dcterms:created xsi:type="dcterms:W3CDTF">2013-10-15T23:33:54Z</dcterms:created>
  <dcterms:modified xsi:type="dcterms:W3CDTF">2014-10-30T10:36:19Z</dcterms:modified>
</cp:coreProperties>
</file>