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sldIdLst>
    <p:sldId id="302" r:id="rId2"/>
    <p:sldId id="328" r:id="rId3"/>
    <p:sldId id="329" r:id="rId4"/>
    <p:sldId id="330" r:id="rId5"/>
    <p:sldId id="331" r:id="rId6"/>
    <p:sldId id="303" r:id="rId7"/>
    <p:sldId id="332" r:id="rId8"/>
    <p:sldId id="334" r:id="rId9"/>
    <p:sldId id="333" r:id="rId10"/>
    <p:sldId id="320" r:id="rId11"/>
    <p:sldId id="323" r:id="rId12"/>
    <p:sldId id="32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4" autoAdjust="0"/>
  </p:normalViewPr>
  <p:slideViewPr>
    <p:cSldViewPr>
      <p:cViewPr varScale="1">
        <p:scale>
          <a:sx n="88" d="100"/>
          <a:sy n="88" d="100"/>
        </p:scale>
        <p:origin x="-106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7/30/2014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7/30/2014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7/30/2014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7/30/2014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7/30/2014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Fedcloud-tf:Users:ApplicationPortingHowTo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Fedcloud-tf:User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cloudinit.readthedocs.org/en/latest/topics/examples.html" TargetMode="External"/><Relationship Id="rId5" Type="http://schemas.openxmlformats.org/officeDocument/2006/relationships/hyperlink" Target="https://wiki.egi.eu/wiki/Fedcloud-tf:ROCCI-Client_Usage" TargetMode="External"/><Relationship Id="rId4" Type="http://schemas.openxmlformats.org/officeDocument/2006/relationships/hyperlink" Target="https://wiki.egi.eu/wiki/Fedcloud-tf:Users:ApplicationPortingHowT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egi.e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Fedcloud-tf:Users:Communitie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391023"/>
            <a:ext cx="7200800" cy="1470025"/>
          </a:xfrm>
        </p:spPr>
        <p:txBody>
          <a:bodyPr/>
          <a:lstStyle/>
          <a:p>
            <a:r>
              <a:rPr lang="en-GB" sz="2800" b="1" dirty="0" smtClean="0"/>
              <a:t>EGI </a:t>
            </a:r>
            <a:r>
              <a:rPr lang="en-GB" sz="2800" b="1" dirty="0" err="1" smtClean="0"/>
              <a:t>FedCloud</a:t>
            </a:r>
            <a:r>
              <a:rPr lang="en-GB" sz="2800" b="1" dirty="0" smtClean="0"/>
              <a:t> User Support</a:t>
            </a:r>
            <a:br>
              <a:rPr lang="en-GB" sz="2800" b="1" dirty="0" smtClean="0"/>
            </a:br>
            <a:r>
              <a:rPr lang="en-GB" sz="2800" b="1" dirty="0" smtClean="0"/>
              <a:t>coordination meeting</a:t>
            </a:r>
            <a:br>
              <a:rPr lang="en-GB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US" sz="2800" b="1" dirty="0" smtClean="0"/>
              <a:t>Support process for use cases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717032"/>
            <a:ext cx="5832648" cy="1343000"/>
          </a:xfrm>
        </p:spPr>
        <p:txBody>
          <a:bodyPr/>
          <a:lstStyle/>
          <a:p>
            <a:endParaRPr lang="en-GB" sz="2800" dirty="0" smtClean="0"/>
          </a:p>
          <a:p>
            <a:r>
              <a:rPr lang="en-GB" sz="2800" dirty="0" smtClean="0"/>
              <a:t>30 </a:t>
            </a:r>
            <a:r>
              <a:rPr lang="en-GB" sz="2800" dirty="0" smtClean="0"/>
              <a:t>July 2014</a:t>
            </a:r>
            <a:endParaRPr lang="en-GB" sz="2800" dirty="0" smtClean="0"/>
          </a:p>
          <a:p>
            <a:endParaRPr lang="en-GB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7/30/2014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7/30/2014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Existing VOs</a:t>
            </a:r>
            <a:endParaRPr lang="en-GB" sz="4000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827584" y="1285014"/>
          <a:ext cx="7380312" cy="3650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7609"/>
                <a:gridCol w="3812703"/>
              </a:tblGrid>
              <a:tr h="7879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Open Actions</a:t>
                      </a:r>
                      <a:endParaRPr lang="en-US" dirty="0"/>
                    </a:p>
                  </a:txBody>
                  <a:tcPr/>
                </a:tc>
              </a:tr>
              <a:tr h="456527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fedcloud.egi.eu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Catch-all VO accepted by all cloud sites</a:t>
                      </a:r>
                    </a:p>
                  </a:txBody>
                  <a:tcPr anchor="ctr"/>
                </a:tc>
              </a:tr>
              <a:tr h="456527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demo.fedcloud.egi.eu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 reserved to the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FedCloud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TF member for demo and test</a:t>
                      </a:r>
                    </a:p>
                  </a:txBody>
                  <a:tcPr anchor="ctr"/>
                </a:tc>
              </a:tr>
              <a:tr h="456527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eiscat.se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https://wiki.egi.eu/wiki/EGI_ENVRI</a:t>
                      </a:r>
                    </a:p>
                  </a:txBody>
                  <a:tcPr anchor="ctr"/>
                </a:tc>
              </a:tr>
              <a:tr h="456527"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highthroughputseq.egi.eu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Adopted by next generation sequencing analysis use case</a:t>
                      </a:r>
                    </a:p>
                  </a:txBody>
                  <a:tcPr anchor="ctr"/>
                </a:tc>
              </a:tr>
              <a:tr h="456527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peachnote.com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https://wiki.egi.eu/wiki/FedCloudPeachnote</a:t>
                      </a:r>
                    </a:p>
                  </a:txBody>
                  <a:tcPr anchor="ctr"/>
                </a:tc>
              </a:tr>
              <a:tr h="456527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physiome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.lf1.cuni.cz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https://wiki.egi.eu/wiki/FedCloudPhysiome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323528" y="5085184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Vos</a:t>
            </a:r>
            <a:r>
              <a:rPr lang="it-IT" dirty="0" smtClean="0"/>
              <a:t> </a:t>
            </a:r>
            <a:r>
              <a:rPr lang="it-IT" dirty="0" err="1" smtClean="0"/>
              <a:t>managed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Perun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dirty="0" err="1" smtClean="0"/>
              <a:t>Grid</a:t>
            </a:r>
            <a:r>
              <a:rPr lang="it-IT" dirty="0" smtClean="0"/>
              <a:t> </a:t>
            </a:r>
            <a:r>
              <a:rPr lang="it-IT" dirty="0" err="1" smtClean="0"/>
              <a:t>VOs</a:t>
            </a:r>
            <a:r>
              <a:rPr lang="it-IT" dirty="0" smtClean="0"/>
              <a:t> can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extended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cloud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Perun</a:t>
            </a:r>
            <a:r>
              <a:rPr lang="it-IT" dirty="0" smtClean="0"/>
              <a:t>:</a:t>
            </a:r>
          </a:p>
          <a:p>
            <a:pPr lvl="1">
              <a:buFont typeface="Arial" pitchFamily="34" charset="0"/>
              <a:buChar char="‒"/>
            </a:pPr>
            <a:r>
              <a:rPr lang="it-IT" dirty="0" smtClean="0"/>
              <a:t> </a:t>
            </a:r>
            <a:r>
              <a:rPr lang="it-IT" dirty="0" err="1" smtClean="0"/>
              <a:t>trasparent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VOMS </a:t>
            </a:r>
            <a:r>
              <a:rPr lang="it-IT" dirty="0" err="1" smtClean="0"/>
              <a:t>admins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7/30/2014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sz="3600" dirty="0" smtClean="0"/>
              <a:t>Higher level tools</a:t>
            </a:r>
            <a:endParaRPr lang="en-GB" sz="3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1124744"/>
            <a:ext cx="8784976" cy="504055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Full list available at</a:t>
            </a:r>
            <a:r>
              <a:rPr lang="en-GB" sz="2400" dirty="0" smtClean="0">
                <a:cs typeface="Arial" pitchFamily="34" charset="0"/>
              </a:rPr>
              <a:t>:</a:t>
            </a:r>
          </a:p>
          <a:p>
            <a:pPr marL="342900" lvl="0" indent="-342900">
              <a:spcBef>
                <a:spcPct val="20000"/>
              </a:spcBef>
            </a:pPr>
            <a:r>
              <a:rPr lang="en-GB" sz="2400" dirty="0" smtClean="0">
                <a:cs typeface="Arial" pitchFamily="34" charset="0"/>
              </a:rPr>
              <a:t>	</a:t>
            </a:r>
            <a:r>
              <a:rPr lang="en-GB" sz="2400" dirty="0" smtClean="0">
                <a:cs typeface="Arial" pitchFamily="34" charset="0"/>
                <a:hlinkClick r:id="rId3"/>
              </a:rPr>
              <a:t>https://wiki.egi.eu/wiki/Fedcloud-tf:Users:ApplicationPortingHowTo#High_level_brokering_tools_for_Federated_Cloud_users</a:t>
            </a:r>
            <a:endParaRPr lang="en-GB" sz="2400" dirty="0" smtClean="0"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cs typeface="Arial" pitchFamily="34" charset="0"/>
              </a:rPr>
              <a:t>Infrastructure brokers: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GB" sz="1900" dirty="0" smtClean="0">
                <a:cs typeface="Arial" pitchFamily="34" charset="0"/>
              </a:rPr>
              <a:t>CSGF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GB" sz="1900" dirty="0" err="1" smtClean="0">
                <a:cs typeface="Arial" pitchFamily="34" charset="0"/>
              </a:rPr>
              <a:t>SlipStream</a:t>
            </a:r>
            <a:endParaRPr lang="en-GB" sz="1900" dirty="0" smtClean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GB" sz="1900" dirty="0" smtClean="0">
                <a:cs typeface="Arial" pitchFamily="34" charset="0"/>
              </a:rPr>
              <a:t>VMDIRAC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cs typeface="Arial" pitchFamily="34" charset="0"/>
              </a:rPr>
              <a:t>Application brokers: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GB" sz="1900" dirty="0" smtClean="0">
                <a:cs typeface="Arial" pitchFamily="34" charset="0"/>
              </a:rPr>
              <a:t>CSGF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GB" sz="1900" dirty="0" smtClean="0">
                <a:cs typeface="Arial" pitchFamily="34" charset="0"/>
              </a:rPr>
              <a:t>COMPSs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GB" sz="1900" dirty="0" smtClean="0">
                <a:cs typeface="Arial" pitchFamily="34" charset="0"/>
              </a:rPr>
              <a:t>VMDIRAC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GB" sz="1900" dirty="0" smtClean="0">
                <a:cs typeface="Arial" pitchFamily="34" charset="0"/>
              </a:rPr>
              <a:t>WS-PGRADE</a:t>
            </a:r>
          </a:p>
          <a:p>
            <a:pPr marL="342900" lvl="0" indent="-342900">
              <a:spcBef>
                <a:spcPct val="20000"/>
              </a:spcBef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References &amp; Common tasks</a:t>
            </a:r>
            <a:endParaRPr lang="en-US" sz="3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7/30/2014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1124744"/>
            <a:ext cx="8640960" cy="5112568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smtClean="0">
                <a:cs typeface="Arial" pitchFamily="34" charset="0"/>
              </a:rPr>
              <a:t>Documentation review: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mtClean="0">
                <a:cs typeface="Arial" pitchFamily="34" charset="0"/>
              </a:rPr>
              <a:t>Main page: </a:t>
            </a:r>
            <a:r>
              <a:rPr lang="en-US" smtClean="0">
                <a:cs typeface="Arial" pitchFamily="34" charset="0"/>
                <a:hlinkClick r:id="rId3"/>
              </a:rPr>
              <a:t>https://wiki.egi.eu/wiki/Fedcloud-tf:Users</a:t>
            </a:r>
            <a:endParaRPr lang="en-US" smtClean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mtClean="0">
                <a:cs typeface="Arial" pitchFamily="34" charset="0"/>
              </a:rPr>
              <a:t>App porting how to: </a:t>
            </a:r>
            <a:r>
              <a:rPr lang="en-US" smtClean="0">
                <a:cs typeface="Arial" pitchFamily="34" charset="0"/>
                <a:hlinkClick r:id="rId4"/>
              </a:rPr>
              <a:t>https://wiki.egi.eu/wiki/Fedcloud-tf:Users:ApplicationPortingHowTo</a:t>
            </a:r>
            <a:endParaRPr lang="en-US" smtClean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mtClean="0">
                <a:cs typeface="Arial" pitchFamily="34" charset="0"/>
              </a:rPr>
              <a:t>Configure the CLI env: https://wiki.egi.eu/wiki/Fedcloud-tf:CLI_Environment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mtClean="0">
                <a:cs typeface="Arial" pitchFamily="34" charset="0"/>
              </a:rPr>
              <a:t>rOCCI client usage: </a:t>
            </a:r>
            <a:r>
              <a:rPr lang="en-US" smtClean="0">
                <a:cs typeface="Arial" pitchFamily="34" charset="0"/>
                <a:hlinkClick r:id="rId5"/>
              </a:rPr>
              <a:t>https://wiki.egi.eu/wiki/Fedcloud-tf:ROCCI-Client_Usage</a:t>
            </a:r>
            <a:endParaRPr lang="en-US" smtClean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mtClean="0">
                <a:cs typeface="Arial" pitchFamily="34" charset="0"/>
              </a:rPr>
              <a:t>High level tools: </a:t>
            </a:r>
            <a:r>
              <a:rPr lang="en-US" smtClean="0">
                <a:cs typeface="Arial" pitchFamily="34" charset="0"/>
                <a:hlinkClick r:id="rId4"/>
              </a:rPr>
              <a:t>https://wiki.egi.eu/wiki/Fedcloud-tf:Users:ApplicationPortingHowTo#High_level_brokering_tools_for_Federated_Cloud_users</a:t>
            </a:r>
            <a:endParaRPr lang="en-US" smtClean="0"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mtClean="0">
                <a:cs typeface="Arial" pitchFamily="34" charset="0"/>
              </a:rPr>
              <a:t>Test the procedure to setup the CLI env on new system (e.g. Ubuntu 14.04)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mtClean="0">
                <a:cs typeface="Arial" pitchFamily="34" charset="0"/>
              </a:rPr>
              <a:t>Verify that VM images included in the fedcloud.egi.eu VO-wide image list are available in the FedCloud sites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mtClean="0">
                <a:cs typeface="Arial" pitchFamily="34" charset="0"/>
              </a:rPr>
              <a:t>Cloud-init samples: </a:t>
            </a:r>
            <a:r>
              <a:rPr lang="en-US" smtClean="0">
                <a:cs typeface="Arial" pitchFamily="34" charset="0"/>
                <a:hlinkClick r:id="rId6"/>
              </a:rPr>
              <a:t>http://cloudinit.readthedocs.org/en/latest/topics/examples.html</a:t>
            </a:r>
            <a:endParaRPr lang="en-US" smtClean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mtClean="0">
                <a:cs typeface="Arial" pitchFamily="34" charset="0"/>
              </a:rPr>
              <a:t>Creating a cloud-init script library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7/30/2014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1412776"/>
            <a:ext cx="8291264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Support process for new use cases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400" dirty="0" err="1" smtClean="0"/>
              <a:t>Use</a:t>
            </a:r>
            <a:r>
              <a:rPr lang="it-IT" sz="2400" dirty="0" smtClean="0"/>
              <a:t> </a:t>
            </a:r>
            <a:r>
              <a:rPr lang="it-IT" sz="2400" dirty="0" err="1" smtClean="0"/>
              <a:t>cases</a:t>
            </a:r>
            <a:r>
              <a:rPr lang="it-IT" sz="2400" dirty="0" smtClean="0"/>
              <a:t> status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400" dirty="0" err="1" smtClean="0"/>
              <a:t>Higher</a:t>
            </a:r>
            <a:r>
              <a:rPr lang="it-IT" sz="2400" dirty="0" smtClean="0"/>
              <a:t> </a:t>
            </a:r>
            <a:r>
              <a:rPr lang="it-IT" sz="2400" dirty="0" err="1" smtClean="0"/>
              <a:t>level</a:t>
            </a:r>
            <a:r>
              <a:rPr lang="it-IT" sz="2400" dirty="0" smtClean="0"/>
              <a:t> </a:t>
            </a:r>
            <a:r>
              <a:rPr lang="it-IT" sz="2400" dirty="0" err="1" smtClean="0"/>
              <a:t>tools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Support process for new use cases (1/3)</a:t>
            </a:r>
            <a:endParaRPr lang="en-US" sz="3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7/30/2014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7504" y="1196752"/>
            <a:ext cx="8784976" cy="518457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New support requests coming from different channels: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mail to </a:t>
            </a:r>
            <a:r>
              <a:rPr lang="en-US" sz="2000" dirty="0" smtClean="0">
                <a:cs typeface="Arial" pitchFamily="34" charset="0"/>
                <a:hlinkClick r:id="rId3"/>
              </a:rPr>
              <a:t>support@egi.eu</a:t>
            </a:r>
            <a:endParaRPr lang="en-US" sz="2000" dirty="0" smtClean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registration to the fedcloud.egi.eu VO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direct contact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Identify a support team for the new use case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The support team </a:t>
            </a:r>
            <a:r>
              <a:rPr lang="en-US" sz="2400" dirty="0" err="1" smtClean="0"/>
              <a:t>organise</a:t>
            </a:r>
            <a:r>
              <a:rPr lang="en-US" sz="2400" dirty="0" smtClean="0"/>
              <a:t> a web-meeting with the new users to: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100" dirty="0" smtClean="0">
                <a:cs typeface="Arial" pitchFamily="34" charset="0"/>
              </a:rPr>
              <a:t>present them the EGI </a:t>
            </a:r>
            <a:r>
              <a:rPr lang="en-US" sz="2100" dirty="0" err="1" smtClean="0">
                <a:cs typeface="Arial" pitchFamily="34" charset="0"/>
              </a:rPr>
              <a:t>FedCloud</a:t>
            </a:r>
            <a:r>
              <a:rPr lang="en-US" sz="2100" dirty="0" smtClean="0">
                <a:cs typeface="Arial" pitchFamily="34" charset="0"/>
              </a:rPr>
              <a:t> and its capabilities (if needed)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100" dirty="0" smtClean="0">
                <a:cs typeface="Arial" pitchFamily="34" charset="0"/>
              </a:rPr>
              <a:t>have more information about the use case and the community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100" dirty="0" smtClean="0">
                <a:cs typeface="Arial" pitchFamily="34" charset="0"/>
              </a:rPr>
              <a:t>get use case requirements: VM images, number of core, memory, etc.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100" dirty="0" smtClean="0">
                <a:cs typeface="Arial" pitchFamily="34" charset="0"/>
              </a:rPr>
              <a:t>introduce the fedcloud.egi.eu VO and its AUP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As meeting follow-up, the support team: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sends to the new user the </a:t>
            </a:r>
            <a:r>
              <a:rPr lang="en-US" sz="2100" dirty="0" smtClean="0">
                <a:cs typeface="Arial" pitchFamily="34" charset="0"/>
              </a:rPr>
              <a:t>documentation entry point (get a certificate, register to the catch-all </a:t>
            </a:r>
            <a:r>
              <a:rPr lang="en-US" sz="2100" dirty="0" err="1" smtClean="0">
                <a:cs typeface="Arial" pitchFamily="34" charset="0"/>
              </a:rPr>
              <a:t>fedcloud</a:t>
            </a:r>
            <a:r>
              <a:rPr lang="en-US" sz="2100" dirty="0" smtClean="0">
                <a:cs typeface="Arial" pitchFamily="34" charset="0"/>
              </a:rPr>
              <a:t> VO, application porting how to, etc..)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100" dirty="0" err="1" smtClean="0">
                <a:cs typeface="Arial" pitchFamily="34" charset="0"/>
              </a:rPr>
              <a:t>analyse</a:t>
            </a:r>
            <a:r>
              <a:rPr lang="en-US" sz="2100" dirty="0" smtClean="0">
                <a:cs typeface="Arial" pitchFamily="34" charset="0"/>
              </a:rPr>
              <a:t> the use case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100" dirty="0" smtClean="0">
                <a:cs typeface="Arial" pitchFamily="34" charset="0"/>
              </a:rPr>
              <a:t>understand if the CLI </a:t>
            </a:r>
            <a:r>
              <a:rPr lang="en-US" sz="2100" dirty="0" err="1" smtClean="0">
                <a:cs typeface="Arial" pitchFamily="34" charset="0"/>
              </a:rPr>
              <a:t>env</a:t>
            </a:r>
            <a:r>
              <a:rPr lang="en-US" sz="2100" dirty="0" smtClean="0">
                <a:cs typeface="Arial" pitchFamily="34" charset="0"/>
              </a:rPr>
              <a:t> or an high level tool should be adopted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7/30/2014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3800" dirty="0" smtClean="0"/>
              <a:t>Support process for new use cases (2/3)</a:t>
            </a:r>
            <a:endParaRPr lang="en-US" sz="3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24744"/>
            <a:ext cx="8784976" cy="525658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The support team selects </a:t>
            </a:r>
            <a:r>
              <a:rPr lang="en-US" sz="2400" dirty="0" err="1" smtClean="0"/>
              <a:t>FedCloud</a:t>
            </a:r>
            <a:r>
              <a:rPr lang="en-US" sz="2400" dirty="0" smtClean="0"/>
              <a:t> sites able to satisfy the use case requirements: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200" dirty="0" smtClean="0">
                <a:cs typeface="Arial" pitchFamily="34" charset="0"/>
              </a:rPr>
              <a:t>all the </a:t>
            </a:r>
            <a:r>
              <a:rPr lang="en-US" sz="2200" dirty="0" err="1" smtClean="0">
                <a:cs typeface="Arial" pitchFamily="34" charset="0"/>
              </a:rPr>
              <a:t>FedCloud</a:t>
            </a:r>
            <a:r>
              <a:rPr lang="en-US" sz="2200" dirty="0" smtClean="0">
                <a:cs typeface="Arial" pitchFamily="34" charset="0"/>
              </a:rPr>
              <a:t> sites support the fedcloud.egi.eu VO  (best effort)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200" dirty="0" smtClean="0">
                <a:cs typeface="Arial" pitchFamily="34" charset="0"/>
              </a:rPr>
              <a:t>resources available for each site listed in the wiki: https://wiki.egi.eu/wiki/Fedcloud-tf:ResourceProviders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200" dirty="0" smtClean="0">
                <a:cs typeface="Arial" pitchFamily="34" charset="0"/>
              </a:rPr>
              <a:t>test the sites before sending the users there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200" dirty="0" smtClean="0">
                <a:cs typeface="Arial" pitchFamily="34" charset="0"/>
              </a:rPr>
              <a:t>select at least 2 sites for each use case  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VM images: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100" dirty="0" smtClean="0">
                <a:cs typeface="Arial" pitchFamily="34" charset="0"/>
              </a:rPr>
              <a:t>Basic VM images with </a:t>
            </a:r>
            <a:r>
              <a:rPr lang="en-US" sz="2100" dirty="0" err="1" smtClean="0">
                <a:cs typeface="Arial" pitchFamily="34" charset="0"/>
              </a:rPr>
              <a:t>contextualisation</a:t>
            </a:r>
            <a:r>
              <a:rPr lang="en-US" sz="2100" dirty="0" smtClean="0">
                <a:cs typeface="Arial" pitchFamily="34" charset="0"/>
              </a:rPr>
              <a:t> support available in the </a:t>
            </a:r>
            <a:r>
              <a:rPr lang="en-US" sz="2100" dirty="0" err="1" smtClean="0">
                <a:cs typeface="Arial" pitchFamily="34" charset="0"/>
              </a:rPr>
              <a:t>FedCloud</a:t>
            </a:r>
            <a:r>
              <a:rPr lang="en-US" sz="2100" dirty="0" smtClean="0">
                <a:cs typeface="Arial" pitchFamily="34" charset="0"/>
              </a:rPr>
              <a:t> sites (fedcloud.egi.eu VO-wide image list: </a:t>
            </a:r>
            <a:r>
              <a:rPr lang="en-US" sz="2100" dirty="0" err="1" smtClean="0">
                <a:cs typeface="Arial" pitchFamily="34" charset="0"/>
              </a:rPr>
              <a:t>Ubuntu</a:t>
            </a:r>
            <a:r>
              <a:rPr lang="en-US" sz="2100" dirty="0" smtClean="0">
                <a:cs typeface="Arial" pitchFamily="34" charset="0"/>
              </a:rPr>
              <a:t> 14.04, 12.04, SL6.5, CENTOS 6, CERNVM)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100" dirty="0" smtClean="0">
                <a:cs typeface="Arial" pitchFamily="34" charset="0"/>
              </a:rPr>
              <a:t>New VM images can be added: 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100" dirty="0" smtClean="0">
                <a:cs typeface="Arial" pitchFamily="34" charset="0"/>
              </a:rPr>
              <a:t>register the VM image in the </a:t>
            </a:r>
            <a:r>
              <a:rPr lang="en-US" sz="2100" dirty="0" err="1" smtClean="0">
                <a:cs typeface="Arial" pitchFamily="34" charset="0"/>
              </a:rPr>
              <a:t>AppDB</a:t>
            </a:r>
            <a:r>
              <a:rPr lang="en-US" sz="2100" dirty="0" smtClean="0">
                <a:cs typeface="Arial" pitchFamily="34" charset="0"/>
              </a:rPr>
              <a:t>  (https://wiki.appdb.egi.eu/)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100" dirty="0" smtClean="0">
                <a:cs typeface="Arial" pitchFamily="34" charset="0"/>
              </a:rPr>
              <a:t>add to the fedcloud.egi.eu VO-wide image list (wait for VO manager approval)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Inform the users when everything is ready for their tests</a:t>
            </a:r>
            <a:endParaRPr lang="en-US" sz="2100" dirty="0" smtClean="0"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7/30/2014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3800" dirty="0" smtClean="0"/>
              <a:t>Support process for new use cases (3/3)</a:t>
            </a:r>
            <a:endParaRPr lang="en-US" sz="3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1124744"/>
            <a:ext cx="8928992" cy="496855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Reporting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200" dirty="0" smtClean="0">
                <a:cs typeface="Arial" pitchFamily="34" charset="0"/>
              </a:rPr>
              <a:t>Update the </a:t>
            </a:r>
            <a:r>
              <a:rPr lang="en-US" sz="2200" dirty="0" err="1" smtClean="0">
                <a:cs typeface="Arial" pitchFamily="34" charset="0"/>
              </a:rPr>
              <a:t>FedCloud</a:t>
            </a:r>
            <a:r>
              <a:rPr lang="en-US" sz="2200" dirty="0" smtClean="0">
                <a:cs typeface="Arial" pitchFamily="34" charset="0"/>
              </a:rPr>
              <a:t> use cases wiki pages: https://wiki.egi.eu/wiki/Fedcloud-tf:Users:Communities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200" dirty="0" smtClean="0">
                <a:cs typeface="Arial" pitchFamily="34" charset="0"/>
              </a:rPr>
              <a:t>Inform </a:t>
            </a:r>
            <a:r>
              <a:rPr lang="en-US" sz="2200" dirty="0" err="1" smtClean="0">
                <a:cs typeface="Arial" pitchFamily="34" charset="0"/>
              </a:rPr>
              <a:t>ucst</a:t>
            </a:r>
            <a:r>
              <a:rPr lang="en-US" sz="2200" dirty="0" smtClean="0">
                <a:cs typeface="Arial" pitchFamily="34" charset="0"/>
              </a:rPr>
              <a:t>(at)egi.eu about the end of all the preparatory steps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200" dirty="0" smtClean="0">
                <a:cs typeface="Arial" pitchFamily="34" charset="0"/>
              </a:rPr>
              <a:t>UCST will inform the </a:t>
            </a:r>
            <a:r>
              <a:rPr lang="en-US" sz="2200" dirty="0" err="1" smtClean="0">
                <a:cs typeface="Arial" pitchFamily="34" charset="0"/>
              </a:rPr>
              <a:t>FedCloud</a:t>
            </a:r>
            <a:r>
              <a:rPr lang="en-US" sz="2200" dirty="0" smtClean="0">
                <a:cs typeface="Arial" pitchFamily="34" charset="0"/>
              </a:rPr>
              <a:t> TF about the new users on the weekly meeting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200" dirty="0" smtClean="0">
                <a:cs typeface="Arial" pitchFamily="34" charset="0"/>
              </a:rPr>
              <a:t>get use case requirements: VM images, number of core, memory, etc.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200" dirty="0" smtClean="0">
                <a:cs typeface="Arial" pitchFamily="34" charset="0"/>
              </a:rPr>
              <a:t>introduce the fedcloud.egi.eu VO and its AUP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endParaRPr lang="en-US" sz="2200" dirty="0" smtClean="0"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Moving to production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200" dirty="0" smtClean="0">
                <a:cs typeface="Arial" pitchFamily="34" charset="0"/>
              </a:rPr>
              <a:t>Start this process when the users complete all the tests and integration work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200" dirty="0" smtClean="0">
                <a:cs typeface="Arial" pitchFamily="34" charset="0"/>
              </a:rPr>
              <a:t>Agree a new VO name with the users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200" dirty="0" smtClean="0">
                <a:cs typeface="Arial" pitchFamily="34" charset="0"/>
              </a:rPr>
              <a:t>Support users in the VO process creation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200" dirty="0" smtClean="0">
                <a:cs typeface="Arial" pitchFamily="34" charset="0"/>
              </a:rPr>
              <a:t>Ask </a:t>
            </a:r>
            <a:r>
              <a:rPr lang="en-US" sz="2200" dirty="0" err="1" smtClean="0">
                <a:cs typeface="Arial" pitchFamily="34" charset="0"/>
              </a:rPr>
              <a:t>FedCloud</a:t>
            </a:r>
            <a:r>
              <a:rPr lang="en-US" sz="2200" dirty="0" smtClean="0">
                <a:cs typeface="Arial" pitchFamily="34" charset="0"/>
              </a:rPr>
              <a:t> sites to add the support for the new VO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endParaRPr lang="en-US" sz="2100" dirty="0" smtClean="0"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EGI </a:t>
            </a:r>
            <a:r>
              <a:rPr lang="en-GB" sz="4000" dirty="0" err="1" smtClean="0"/>
              <a:t>FedCloud</a:t>
            </a:r>
            <a:r>
              <a:rPr lang="en-GB" sz="4000" dirty="0" smtClean="0"/>
              <a:t> use cases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4968551"/>
          </a:xfrm>
        </p:spPr>
        <p:txBody>
          <a:bodyPr>
            <a:normAutofit/>
          </a:bodyPr>
          <a:lstStyle/>
          <a:p>
            <a:r>
              <a:rPr lang="en-GB" sz="2400" dirty="0" smtClean="0"/>
              <a:t>Full list available at: </a:t>
            </a:r>
            <a:r>
              <a:rPr lang="en-GB" sz="2400" dirty="0" smtClean="0">
                <a:hlinkClick r:id="rId3"/>
              </a:rPr>
              <a:t>https://wiki.egi.eu/wiki/Fedcloud-tf:Users:Communities</a:t>
            </a:r>
            <a:endParaRPr lang="en-GB" sz="2400" dirty="0" smtClean="0"/>
          </a:p>
          <a:p>
            <a:r>
              <a:rPr lang="en-GB" sz="2400" dirty="0" smtClean="0"/>
              <a:t>4 different phases:</a:t>
            </a:r>
          </a:p>
          <a:p>
            <a:pPr lvl="1"/>
            <a:r>
              <a:rPr lang="en-GB" sz="2000" dirty="0" smtClean="0"/>
              <a:t>Starting: new support request just received</a:t>
            </a:r>
          </a:p>
          <a:p>
            <a:pPr lvl="1"/>
            <a:r>
              <a:rPr lang="en-GB" sz="2000" dirty="0" smtClean="0"/>
              <a:t>Preparatory: when the users and the support team starts to prepare the environment to execute tests on the EGI </a:t>
            </a:r>
            <a:r>
              <a:rPr lang="en-GB" sz="2000" dirty="0" err="1" smtClean="0"/>
              <a:t>FedCloud</a:t>
            </a:r>
            <a:r>
              <a:rPr lang="en-GB" sz="2000" dirty="0" smtClean="0"/>
              <a:t> (configure </a:t>
            </a:r>
            <a:r>
              <a:rPr lang="en-GB" sz="2000" dirty="0" err="1" smtClean="0"/>
              <a:t>cli</a:t>
            </a:r>
            <a:r>
              <a:rPr lang="en-GB" sz="2000" dirty="0" smtClean="0"/>
              <a:t> </a:t>
            </a:r>
            <a:r>
              <a:rPr lang="en-GB" sz="2000" dirty="0" err="1" smtClean="0"/>
              <a:t>env</a:t>
            </a:r>
            <a:r>
              <a:rPr lang="en-GB" sz="2000" dirty="0" smtClean="0"/>
              <a:t>, identify </a:t>
            </a:r>
            <a:r>
              <a:rPr lang="en-GB" sz="2000" dirty="0" err="1" smtClean="0"/>
              <a:t>fedcloud</a:t>
            </a:r>
            <a:r>
              <a:rPr lang="en-GB" sz="2000" dirty="0" smtClean="0"/>
              <a:t> sites, upload </a:t>
            </a:r>
            <a:r>
              <a:rPr lang="en-GB" sz="2000" dirty="0" err="1" smtClean="0"/>
              <a:t>vm</a:t>
            </a:r>
            <a:r>
              <a:rPr lang="en-GB" sz="2000" dirty="0" smtClean="0"/>
              <a:t> images, etc...) </a:t>
            </a:r>
          </a:p>
          <a:p>
            <a:pPr lvl="1"/>
            <a:r>
              <a:rPr lang="en-GB" sz="2000" dirty="0" smtClean="0"/>
              <a:t>Test &amp; Integration: users are accessing the </a:t>
            </a:r>
            <a:r>
              <a:rPr lang="en-GB" sz="2000" dirty="0" err="1" smtClean="0"/>
              <a:t>FedCloud</a:t>
            </a:r>
            <a:r>
              <a:rPr lang="en-GB" sz="2000" dirty="0" smtClean="0"/>
              <a:t> through the </a:t>
            </a:r>
            <a:r>
              <a:rPr lang="en-GB" sz="2000" dirty="0" err="1" smtClean="0"/>
              <a:t>FedCloud</a:t>
            </a:r>
            <a:r>
              <a:rPr lang="en-GB" sz="2000" dirty="0" smtClean="0"/>
              <a:t> VO to execute tests and integrate their applications</a:t>
            </a:r>
          </a:p>
          <a:p>
            <a:pPr lvl="1"/>
            <a:r>
              <a:rPr lang="en-GB" sz="2000" dirty="0" smtClean="0"/>
              <a:t>Moving to production: test &amp; integration successfully completed. Working on creating the production VO.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7/30/2014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</a:t>
            </a:r>
            <a:r>
              <a:rPr lang="en-GB" dirty="0" err="1" smtClean="0"/>
              <a:t>FedCloud</a:t>
            </a:r>
            <a:r>
              <a:rPr lang="en-GB" dirty="0" smtClean="0"/>
              <a:t> use cases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7/30/2014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2008" y="1171086"/>
          <a:ext cx="8964488" cy="4994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800"/>
                <a:gridCol w="1368152"/>
                <a:gridCol w="864096"/>
                <a:gridCol w="1152128"/>
                <a:gridCol w="2808312"/>
              </a:tblGrid>
              <a:tr h="7879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 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P.I.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Cloud sites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Open Actions</a:t>
                      </a:r>
                      <a:endParaRPr lang="en-US" dirty="0"/>
                    </a:p>
                  </a:txBody>
                  <a:tcPr/>
                </a:tc>
              </a:tr>
              <a:tr h="637887"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RNA-sequencing: RNA-sequencing analysis of data to understand different biological features and behavior.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Konrad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Foster (University of Wurzburg) 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GWDG, CESNET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Moving to production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Prod VO created: highthroughputseq.egi.eu VO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Add new VO in GWDG site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Send instructions to configure the new VO in the CLI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the PI</a:t>
                      </a:r>
                    </a:p>
                  </a:txBody>
                  <a:tcPr anchor="ctr"/>
                </a:tc>
              </a:tr>
              <a:tr h="712933">
                <a:tc>
                  <a:txBody>
                    <a:bodyPr/>
                    <a:lstStyle/>
                    <a:p>
                      <a:r>
                        <a:rPr lang="it-IT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JAMS: </a:t>
                      </a:r>
                      <a:r>
                        <a:rPr lang="en-US" sz="1400" dirty="0" smtClean="0"/>
                        <a:t>it is an java-based, open-source software platform designed to address the demands of a process-based hydrological model development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Christian Fischer (Friedrich </a:t>
                      </a:r>
                      <a:r>
                        <a:rPr lang="it-IT" sz="1400" dirty="0" err="1" smtClean="0"/>
                        <a:t>Schiller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University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Jena</a:t>
                      </a:r>
                      <a:r>
                        <a:rPr lang="it-IT" sz="1400" dirty="0" smtClean="0"/>
                        <a:t>)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INFN Bari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 &amp; Integration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Data transfer issue with INFN Bari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Identify new site to support the use cases</a:t>
                      </a:r>
                    </a:p>
                  </a:txBody>
                  <a:tcPr anchor="ctr"/>
                </a:tc>
              </a:tr>
              <a:tr h="637887">
                <a:tc>
                  <a:txBody>
                    <a:bodyPr/>
                    <a:lstStyle/>
                    <a:p>
                      <a:r>
                        <a:rPr lang="it-IT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DCH-RP: </a:t>
                      </a:r>
                      <a:r>
                        <a:rPr lang="en-US" sz="1400" dirty="0" smtClean="0"/>
                        <a:t>a FP7 project launched to look at best practice for preservation standards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Claus-Peter Klas (</a:t>
                      </a:r>
                      <a:r>
                        <a:rPr lang="de-DE" sz="1400" dirty="0" err="1" smtClean="0"/>
                        <a:t>FernUniversitat</a:t>
                      </a:r>
                      <a:r>
                        <a:rPr lang="de-DE" sz="1400" dirty="0" smtClean="0"/>
                        <a:t> in Hagen) 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 IT</a:t>
                      </a:r>
                    </a:p>
                    <a:p>
                      <a:pPr algn="ctr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INFN Catania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VM images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PI has to test his CLI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12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BSIM2: </a:t>
                      </a:r>
                      <a:r>
                        <a:rPr lang="en-US" sz="1400" dirty="0" smtClean="0"/>
                        <a:t>molecular dynamics simulations, </a:t>
                      </a:r>
                      <a:r>
                        <a:rPr lang="en-US" sz="1400" dirty="0" err="1" smtClean="0"/>
                        <a:t>chemoinformatics</a:t>
                      </a:r>
                      <a:r>
                        <a:rPr lang="en-US" sz="1400" dirty="0" smtClean="0"/>
                        <a:t> applications &amp; workflows, and 3rd party licensed software for windows/</a:t>
                      </a:r>
                      <a:r>
                        <a:rPr lang="en-US" sz="1400" dirty="0" err="1" smtClean="0"/>
                        <a:t>linux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Bruno Victor (BSIM2)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T.B.D.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PI has to request his certificate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7/30/2014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dirty="0" smtClean="0"/>
              <a:t>EGI </a:t>
            </a:r>
            <a:r>
              <a:rPr lang="en-GB" dirty="0" err="1" smtClean="0"/>
              <a:t>FedCloud</a:t>
            </a:r>
            <a:r>
              <a:rPr lang="en-GB" dirty="0" smtClean="0"/>
              <a:t> use cases</a:t>
            </a:r>
            <a:endParaRPr lang="en-US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72008" y="1124744"/>
          <a:ext cx="8964488" cy="5512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784"/>
                <a:gridCol w="1368152"/>
                <a:gridCol w="1008112"/>
                <a:gridCol w="1152128"/>
                <a:gridCol w="2808312"/>
              </a:tblGrid>
              <a:tr h="7879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 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P.I.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Cloud sites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Open Actions</a:t>
                      </a:r>
                      <a:endParaRPr lang="en-US" dirty="0"/>
                    </a:p>
                  </a:txBody>
                  <a:tcPr/>
                </a:tc>
              </a:tr>
              <a:tr h="456527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FTK - Research Institute for Telecommunication and Cooperation. Test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FedCloud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capabilities to run collaborative tools.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Dominic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Heutelbeck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(FTK)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T.B.D.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Support PI in the CLI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configuration</a:t>
                      </a:r>
                    </a:p>
                  </a:txBody>
                  <a:tcPr anchor="ctr"/>
                </a:tc>
              </a:tr>
              <a:tr h="456527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VERCE (Earth Science):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dirty="0" smtClean="0"/>
                        <a:t>evaluate EGI Federated Cloud capabilities for data analysis and post-processing. 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 smtClean="0"/>
                        <a:t>Andre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Gemuend</a:t>
                      </a:r>
                      <a:r>
                        <a:rPr lang="it-IT" sz="1400" dirty="0" smtClean="0"/>
                        <a:t> (SCAI </a:t>
                      </a:r>
                      <a:r>
                        <a:rPr lang="it-IT" sz="1400" dirty="0" err="1" smtClean="0"/>
                        <a:t>Fraunhofer</a:t>
                      </a:r>
                      <a:r>
                        <a:rPr lang="it-IT" sz="1400" dirty="0" smtClean="0"/>
                        <a:t>)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T.B.D.</a:t>
                      </a:r>
                    </a:p>
                    <a:p>
                      <a:pPr algn="ctr"/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</a:p>
                    <a:p>
                      <a:pPr marL="0" algn="ctr" defTabSz="914400" rtl="0" eaLnBrk="1" latinLnBrk="0" hangingPunct="1"/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Solutions for horizontal scalability</a:t>
                      </a:r>
                    </a:p>
                  </a:txBody>
                  <a:tcPr anchor="ctr"/>
                </a:tc>
              </a:tr>
              <a:tr h="456527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Cranfield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University: </a:t>
                      </a:r>
                      <a:r>
                        <a:rPr lang="en-US" sz="1400" dirty="0" smtClean="0"/>
                        <a:t>access the </a:t>
                      </a:r>
                      <a:r>
                        <a:rPr lang="en-US" sz="1400" dirty="0" err="1" smtClean="0"/>
                        <a:t>FedCloud</a:t>
                      </a:r>
                      <a:r>
                        <a:rPr lang="en-US" sz="1400" dirty="0" smtClean="0"/>
                        <a:t> to try it out and do some evaluation.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 Stilwell (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Cranfield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University)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UNIZAR/BIFI IFCA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 &amp; Integration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Verify the PI can successfully access the VMs</a:t>
                      </a:r>
                    </a:p>
                  </a:txBody>
                  <a:tcPr anchor="ctr"/>
                </a:tc>
              </a:tr>
              <a:tr h="456527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DRHIM: </a:t>
                      </a:r>
                      <a:r>
                        <a:rPr lang="en-US" sz="1400" dirty="0" smtClean="0"/>
                        <a:t>Run Hydrology and Hydraulic models on the cloud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Daniele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D'Agostino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Giacomo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Paschina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(CNR)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T.B.D.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Support PI in preparing VMs</a:t>
                      </a:r>
                    </a:p>
                  </a:txBody>
                  <a:tcPr anchor="ctr"/>
                </a:tc>
              </a:tr>
              <a:tr h="456527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Physiome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project: </a:t>
                      </a:r>
                      <a:r>
                        <a:rPr lang="en-US" sz="1400" dirty="0" smtClean="0"/>
                        <a:t>web application to compute, store and provide values of parameters of physiological models via API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Tomas </a:t>
                      </a:r>
                      <a:r>
                        <a:rPr lang="it-IT" sz="1400" dirty="0" err="1" smtClean="0"/>
                        <a:t>Kulhanek</a:t>
                      </a:r>
                      <a:r>
                        <a:rPr lang="it-IT" sz="1400" dirty="0" smtClean="0"/>
                        <a:t> (</a:t>
                      </a:r>
                      <a:r>
                        <a:rPr lang="cs-CZ" altLang="cs-CZ" sz="1400" dirty="0" smtClean="0"/>
                        <a:t>Charles Univerzity in Prague</a:t>
                      </a:r>
                      <a:r>
                        <a:rPr lang="it-IT" altLang="cs-CZ" sz="1400" smtClean="0"/>
                        <a:t>)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CESNET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Support PI in configuring his CLI environment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7/30/2014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dirty="0" smtClean="0"/>
              <a:t>EGI </a:t>
            </a:r>
            <a:r>
              <a:rPr lang="en-GB" dirty="0" err="1" smtClean="0"/>
              <a:t>FedCloud</a:t>
            </a:r>
            <a:r>
              <a:rPr lang="en-GB" dirty="0" smtClean="0"/>
              <a:t> use cases</a:t>
            </a:r>
            <a:endParaRPr lang="en-US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72008" y="1124744"/>
          <a:ext cx="8964488" cy="4597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784"/>
                <a:gridCol w="1368152"/>
                <a:gridCol w="1008112"/>
                <a:gridCol w="1152128"/>
                <a:gridCol w="2808312"/>
              </a:tblGrid>
              <a:tr h="7879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 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P.I.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Cloud sites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Open Actions</a:t>
                      </a:r>
                      <a:endParaRPr lang="en-US" dirty="0"/>
                    </a:p>
                  </a:txBody>
                  <a:tcPr/>
                </a:tc>
              </a:tr>
              <a:tr h="456527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Carelliance.com (SME): 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Carelliance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offering (or will do so in the future) a managed service using the Open Source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Arvados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platform  to healthcare and bioinformatics customers in the Netherlands.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Peter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Walgemoed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Jos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Visser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(Carelliance.com)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T.B.D.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Starting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Organise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meeting with the P.I. Policy team will be involved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56527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DCH-RP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Happi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Handling Authenticity Provenance and Persistent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Identifiers.The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SCIDIP-ES HAPPI is a component of the SCIDIP-ES e-infrastructure. Its main role is to provide support for handling Authenticity, Provenance, Integrity and Persistent Identifiers on data objects being preserved.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Luigi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Briguglio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(ENG), Claudio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Prandoni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(Promoter)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T.B.D.</a:t>
                      </a:r>
                    </a:p>
                    <a:p>
                      <a:pPr algn="ctr"/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Support P.I. in preparing the CLI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5257</TotalTime>
  <Words>1213</Words>
  <Application>Microsoft Office PowerPoint</Application>
  <PresentationFormat>Presentazione su schermo (4:3)</PresentationFormat>
  <Paragraphs>211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EGI-InSPIRE-Slide-Template_v4-1</vt:lpstr>
      <vt:lpstr>EGI FedCloud User Support coordination meeting  Support process for use cases </vt:lpstr>
      <vt:lpstr>Outline</vt:lpstr>
      <vt:lpstr>Support process for new use cases (1/3)</vt:lpstr>
      <vt:lpstr>Support process for new use cases (2/3)</vt:lpstr>
      <vt:lpstr>Support process for new use cases (3/3)</vt:lpstr>
      <vt:lpstr>EGI FedCloud use cases</vt:lpstr>
      <vt:lpstr>EGI FedCloud use cases</vt:lpstr>
      <vt:lpstr>EGI FedCloud use cases</vt:lpstr>
      <vt:lpstr>EGI FedCloud use cases</vt:lpstr>
      <vt:lpstr>Existing VOs</vt:lpstr>
      <vt:lpstr>Higher level tools</vt:lpstr>
      <vt:lpstr>References &amp; Common tasks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Diego</cp:lastModifiedBy>
  <cp:revision>607</cp:revision>
  <dcterms:created xsi:type="dcterms:W3CDTF">2013-10-15T23:33:54Z</dcterms:created>
  <dcterms:modified xsi:type="dcterms:W3CDTF">2014-07-30T08:49:14Z</dcterms:modified>
</cp:coreProperties>
</file>