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1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1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6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lang="pl-PL" sz="6000">
                <a:solidFill>
                  <a:srgbClr val="000000"/>
                </a:solidFill>
                <a:latin typeface="Calibri Light"/>
              </a:rPr>
              <a:t>Kliknij, aby edytować format tekstu tytułuClick to edit Master title style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l-PL" sz="1200">
                <a:solidFill>
                  <a:srgbClr val="8b8b8b"/>
                </a:solidFill>
                <a:latin typeface="Calibri"/>
              </a:rPr>
              <a:t>14-9-30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F8648312-DA49-4567-8F93-1553E55DDBB9}" type="slidenum">
              <a:rPr lang="pl-PL" sz="1200">
                <a:solidFill>
                  <a:srgbClr val="8b8b8b"/>
                </a:solidFill>
                <a:latin typeface="Calibri"/>
              </a:rPr>
              <a:t>&lt;numer&gt;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pl-PL" sz="2800">
                <a:latin typeface="Calibri"/>
              </a:rPr>
              <a:t>Kliknij, aby edytować format tekstu konspektu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l-PL" sz="2000">
                <a:latin typeface="Calibri"/>
              </a:rPr>
              <a:t>Drugi poziom konspektu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l-PL">
                <a:latin typeface="Calibri"/>
              </a:rPr>
              <a:t>Trzeci poziom konspektu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l-PL">
                <a:latin typeface="Calibri"/>
              </a:rPr>
              <a:t>Czwarty poziom konspektu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l-PL" sz="2000">
                <a:latin typeface="Calibri"/>
              </a:rPr>
              <a:t>Piąty poziom konspektu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l-PL" sz="2000">
                <a:latin typeface="Calibri"/>
              </a:rPr>
              <a:t>Szósty poziom konspektu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l-PL" sz="2000">
                <a:latin typeface="Calibri"/>
              </a:rPr>
              <a:t>Siódmy poziom konspektu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pl-PL" sz="4400">
                <a:solidFill>
                  <a:srgbClr val="000000"/>
                </a:solidFill>
                <a:latin typeface="Calibri Light"/>
              </a:rPr>
              <a:t>Kliknij, aby edytować format tekstu tytułuClick to edit Master title style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pl-PL" sz="2800">
                <a:solidFill>
                  <a:srgbClr val="000000"/>
                </a:solidFill>
                <a:latin typeface="Calibri"/>
              </a:rPr>
              <a:t>Kliknij, aby edytować format tekstu konspektu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l-PL" sz="2800">
                <a:solidFill>
                  <a:srgbClr val="000000"/>
                </a:solidFill>
                <a:latin typeface="Calibri"/>
              </a:rPr>
              <a:t>Drugi poziom konspektu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l-PL" sz="2800">
                <a:solidFill>
                  <a:srgbClr val="000000"/>
                </a:solidFill>
                <a:latin typeface="Calibri"/>
              </a:rPr>
              <a:t>Trzeci poziom konspektu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l-PL" sz="2800">
                <a:solidFill>
                  <a:srgbClr val="000000"/>
                </a:solidFill>
                <a:latin typeface="Calibri"/>
              </a:rPr>
              <a:t>Czwarty poziom konspektu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l-PL" sz="2800">
                <a:solidFill>
                  <a:srgbClr val="000000"/>
                </a:solidFill>
                <a:latin typeface="Calibri"/>
              </a:rPr>
              <a:t>Piąty poziom konspektu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l-PL" sz="2800">
                <a:solidFill>
                  <a:srgbClr val="000000"/>
                </a:solidFill>
                <a:latin typeface="Calibri"/>
              </a:rPr>
              <a:t>Szósty poziom konspektu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 sz="2800">
                <a:solidFill>
                  <a:srgbClr val="000000"/>
                </a:solidFill>
                <a:latin typeface="Calibri"/>
              </a:rPr>
              <a:t>Siódmy poziom konspektuClick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pl-PL" sz="2400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pl-PL" sz="2000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pl-PL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pl-PL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l-PL" sz="1200">
                <a:solidFill>
                  <a:srgbClr val="8b8b8b"/>
                </a:solidFill>
                <a:latin typeface="Calibri"/>
              </a:rPr>
              <a:t>14-9-30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33DA4B8E-93AA-4889-AC55-5961659FD153}" type="slidenum">
              <a:rPr lang="pl-PL" sz="1200">
                <a:solidFill>
                  <a:srgbClr val="8b8b8b"/>
                </a:solidFill>
                <a:latin typeface="Calibri"/>
              </a:rPr>
              <a:t>&lt;numer&gt;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lang="pl-PL" sz="6000">
                <a:solidFill>
                  <a:srgbClr val="000000"/>
                </a:solidFill>
                <a:latin typeface="Calibri Light"/>
              </a:rPr>
              <a:t>e-GRANT – status update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pl-PL" sz="2400">
                <a:solidFill>
                  <a:srgbClr val="000000"/>
                </a:solidFill>
                <a:latin typeface="Calibri"/>
              </a:rPr>
              <a:t>Tomasz Szepieniec, Roksana Różańska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pl-PL" sz="4400">
                <a:solidFill>
                  <a:srgbClr val="000000"/>
                </a:solidFill>
                <a:latin typeface="Calibri Light"/>
              </a:rPr>
              <a:t>New features in e-GRANT</a:t>
            </a:r>
            <a:endParaRPr/>
          </a:p>
        </p:txBody>
      </p:sp>
      <p:sp>
        <p:nvSpPr>
          <p:cNvPr id="81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pl-PL" sz="1400" u="sng">
                <a:solidFill>
                  <a:srgbClr val="000000"/>
                </a:solidFill>
                <a:latin typeface="Calibri"/>
              </a:rPr>
              <a:t>EGI FedCloud  features:</a:t>
            </a:r>
            <a:endParaRPr/>
          </a:p>
          <a:p>
            <a:pPr>
              <a:lnSpc>
                <a:spcPct val="100000"/>
              </a:lnSpc>
            </a:pPr>
            <a:r>
              <a:rPr b="1" lang="pl-PL" sz="1400">
                <a:solidFill>
                  <a:srgbClr val="000000"/>
                </a:solidFill>
                <a:latin typeface="Calibri"/>
              </a:rPr>
              <a:t>Creating FedCloud Pools for EGI FedCloud Providers</a:t>
            </a:r>
            <a:endParaRPr/>
          </a:p>
          <a:p>
            <a:pPr>
              <a:lnSpc>
                <a:spcPct val="100000"/>
              </a:lnSpc>
            </a:pPr>
            <a:r>
              <a:rPr lang="pl-PL" sz="1400">
                <a:solidFill>
                  <a:srgbClr val="000000"/>
                </a:solidFill>
                <a:latin typeface="Calibri"/>
              </a:rPr>
              <a:t>  </a:t>
            </a:r>
            <a:r>
              <a:rPr lang="pl-PL" sz="1400">
                <a:solidFill>
                  <a:srgbClr val="000000"/>
                </a:solidFill>
                <a:latin typeface="Calibri"/>
              </a:rPr>
              <a:t>a) implemented metrics for FedCloud Providers</a:t>
            </a:r>
            <a:endParaRPr/>
          </a:p>
          <a:p>
            <a:pPr>
              <a:lnSpc>
                <a:spcPct val="100000"/>
              </a:lnSpc>
            </a:pPr>
            <a:r>
              <a:rPr lang="pl-PL" sz="1400">
                <a:solidFill>
                  <a:srgbClr val="000000"/>
                </a:solidFill>
                <a:latin typeface="Calibri"/>
              </a:rPr>
              <a:t>  </a:t>
            </a:r>
            <a:r>
              <a:rPr lang="pl-PL" sz="1400">
                <a:solidFill>
                  <a:srgbClr val="000000"/>
                </a:solidFill>
                <a:latin typeface="Calibri"/>
              </a:rPr>
              <a:t>b) added help information for FedCloud metrics</a:t>
            </a:r>
            <a:endParaRPr/>
          </a:p>
          <a:p>
            <a:pPr>
              <a:lnSpc>
                <a:spcPct val="100000"/>
              </a:lnSpc>
            </a:pPr>
            <a:r>
              <a:rPr lang="pl-PL" sz="1400">
                <a:solidFill>
                  <a:srgbClr val="000000"/>
                </a:solidFill>
                <a:latin typeface="Calibri"/>
              </a:rPr>
              <a:t>  </a:t>
            </a:r>
            <a:r>
              <a:rPr lang="pl-PL" sz="1400">
                <a:solidFill>
                  <a:srgbClr val="000000"/>
                </a:solidFill>
                <a:latin typeface="Calibri"/>
              </a:rPr>
              <a:t>c) added link to https://wiki.egi.eu/wiki/Pool_Allocation_For_Providers instruction in the Pool Creation Form</a:t>
            </a:r>
            <a:endParaRPr/>
          </a:p>
          <a:p>
            <a:pPr>
              <a:lnSpc>
                <a:spcPct val="100000"/>
              </a:lnSpc>
            </a:pPr>
            <a:r>
              <a:rPr lang="pl-PL" sz="1400">
                <a:solidFill>
                  <a:srgbClr val="000000"/>
                </a:solidFill>
                <a:latin typeface="Calibri"/>
              </a:rPr>
              <a:t>  </a:t>
            </a:r>
            <a:r>
              <a:rPr lang="pl-PL" sz="1400">
                <a:solidFill>
                  <a:srgbClr val="000000"/>
                </a:solidFill>
                <a:latin typeface="Calibri"/>
              </a:rPr>
              <a:t>d) warning "Non-empty value is required" is not visible anymore for select field type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pl-PL" sz="1400">
                <a:solidFill>
                  <a:srgbClr val="000000"/>
                </a:solidFill>
                <a:latin typeface="Calibri"/>
              </a:rPr>
              <a:t>Creating Requests involving FedCloud resources for EGI Customers</a:t>
            </a:r>
            <a:endParaRPr/>
          </a:p>
          <a:p>
            <a:pPr>
              <a:lnSpc>
                <a:spcPct val="100000"/>
              </a:lnSpc>
            </a:pPr>
            <a:r>
              <a:rPr lang="pl-PL" sz="1400">
                <a:solidFill>
                  <a:srgbClr val="000000"/>
                </a:solidFill>
                <a:latin typeface="Calibri"/>
              </a:rPr>
              <a:t>  </a:t>
            </a:r>
            <a:r>
              <a:rPr lang="pl-PL" sz="1400">
                <a:solidFill>
                  <a:srgbClr val="000000"/>
                </a:solidFill>
                <a:latin typeface="Calibri"/>
              </a:rPr>
              <a:t>a) FedCloud metrics implemented in RA Request</a:t>
            </a:r>
            <a:endParaRPr/>
          </a:p>
          <a:p>
            <a:pPr>
              <a:lnSpc>
                <a:spcPct val="100000"/>
              </a:lnSpc>
            </a:pPr>
            <a:r>
              <a:rPr lang="pl-PL" sz="1400">
                <a:solidFill>
                  <a:srgbClr val="000000"/>
                </a:solidFill>
                <a:latin typeface="Calibri"/>
              </a:rPr>
              <a:t>  </a:t>
            </a:r>
            <a:r>
              <a:rPr lang="pl-PL" sz="1400">
                <a:solidFill>
                  <a:srgbClr val="000000"/>
                </a:solidFill>
                <a:latin typeface="Calibri"/>
              </a:rPr>
              <a:t>b) FedCloud metrics visible in Request by default</a:t>
            </a:r>
            <a:endParaRPr/>
          </a:p>
          <a:p>
            <a:pPr>
              <a:lnSpc>
                <a:spcPct val="100000"/>
              </a:lnSpc>
            </a:pPr>
            <a:r>
              <a:rPr lang="pl-PL" sz="1400">
                <a:solidFill>
                  <a:srgbClr val="000000"/>
                </a:solidFill>
                <a:latin typeface="Calibri"/>
              </a:rPr>
              <a:t>  </a:t>
            </a:r>
            <a:r>
              <a:rPr lang="pl-PL" sz="1400">
                <a:solidFill>
                  <a:srgbClr val="000000"/>
                </a:solidFill>
                <a:latin typeface="Calibri"/>
              </a:rPr>
              <a:t>c) correct definitions for FedCloud metrics for Customer</a:t>
            </a:r>
            <a:endParaRPr/>
          </a:p>
          <a:p>
            <a:pPr>
              <a:lnSpc>
                <a:spcPct val="100000"/>
              </a:lnSpc>
            </a:pPr>
            <a:r>
              <a:rPr lang="pl-PL" sz="1400">
                <a:solidFill>
                  <a:srgbClr val="000000"/>
                </a:solidFill>
                <a:latin typeface="Calibri"/>
              </a:rPr>
              <a:t>  </a:t>
            </a:r>
            <a:r>
              <a:rPr lang="pl-PL" sz="1400">
                <a:solidFill>
                  <a:srgbClr val="000000"/>
                </a:solidFill>
                <a:latin typeface="Calibri"/>
              </a:rPr>
              <a:t>d) additional FedCloud metrics implemented (Other technical requirements)</a:t>
            </a:r>
            <a:endParaRPr/>
          </a:p>
          <a:p>
            <a:pPr>
              <a:lnSpc>
                <a:spcPct val="100000"/>
              </a:lnSpc>
            </a:pPr>
            <a:r>
              <a:rPr lang="pl-PL" sz="1400">
                <a:solidFill>
                  <a:srgbClr val="000000"/>
                </a:solidFill>
                <a:latin typeface="Calibri"/>
              </a:rPr>
              <a:t>  </a:t>
            </a:r>
            <a:r>
              <a:rPr lang="pl-PL" sz="1400">
                <a:solidFill>
                  <a:srgbClr val="000000"/>
                </a:solidFill>
                <a:latin typeface="Calibri"/>
              </a:rPr>
              <a:t>e) added links for Virtual Organization Documentation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pl-PL" sz="4400">
                <a:solidFill>
                  <a:srgbClr val="000000"/>
                </a:solidFill>
                <a:latin typeface="Calibri Light"/>
              </a:rPr>
              <a:t>New features in e-GRANT</a:t>
            </a:r>
            <a:endParaRPr/>
          </a:p>
        </p:txBody>
      </p:sp>
      <p:sp>
        <p:nvSpPr>
          <p:cNvPr id="83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pl-PL" sz="1400">
                <a:solidFill>
                  <a:srgbClr val="000000"/>
                </a:solidFill>
                <a:latin typeface="Calibri"/>
              </a:rPr>
              <a:t>Brokering FedCloud Resources</a:t>
            </a:r>
            <a:endParaRPr/>
          </a:p>
          <a:p>
            <a:pPr>
              <a:lnSpc>
                <a:spcPct val="100000"/>
              </a:lnSpc>
            </a:pPr>
            <a:r>
              <a:rPr lang="pl-PL" sz="1400">
                <a:solidFill>
                  <a:srgbClr val="000000"/>
                </a:solidFill>
                <a:latin typeface="Calibri"/>
              </a:rPr>
              <a:t> </a:t>
            </a:r>
            <a:r>
              <a:rPr lang="pl-PL" sz="1400">
                <a:solidFill>
                  <a:srgbClr val="000000"/>
                </a:solidFill>
                <a:latin typeface="Calibri"/>
              </a:rPr>
              <a:t>a) matching requested FedCloud resources with those offered by Providers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l-PL" sz="1400" u="sng">
                <a:solidFill>
                  <a:srgbClr val="000000"/>
                </a:solidFill>
                <a:latin typeface="Calibri"/>
              </a:rPr>
              <a:t>Other features:</a:t>
            </a:r>
            <a:endParaRPr/>
          </a:p>
          <a:p>
            <a:pPr>
              <a:lnSpc>
                <a:spcPct val="100000"/>
              </a:lnSpc>
            </a:pPr>
            <a:r>
              <a:rPr lang="pl-PL" sz="1400">
                <a:solidFill>
                  <a:srgbClr val="000000"/>
                </a:solidFill>
                <a:latin typeface="Calibri"/>
              </a:rPr>
              <a:t>Added fields for middleware specification for Provider and Customer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pl-PL" sz="4400">
                <a:solidFill>
                  <a:srgbClr val="000000"/>
                </a:solidFill>
                <a:latin typeface="Calibri Light"/>
              </a:rPr>
              <a:t>Future development</a:t>
            </a:r>
            <a:endParaRPr/>
          </a:p>
        </p:txBody>
      </p:sp>
      <p:sp>
        <p:nvSpPr>
          <p:cNvPr id="85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>
              <a:lnSpc>
                <a:spcPct val="150000"/>
              </a:lnSpc>
              <a:buFont typeface="Arial"/>
              <a:buChar char="•"/>
            </a:pPr>
            <a:r>
              <a:rPr lang="pl-PL" sz="2800">
                <a:solidFill>
                  <a:srgbClr val="000000"/>
                </a:solidFill>
                <a:latin typeface="Calibri"/>
              </a:rPr>
              <a:t>'Create Pool' for EGI PFU (prices from GOCDB) – end of October 2014</a:t>
            </a:r>
            <a:endParaRPr/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pl-PL" sz="2800">
                <a:solidFill>
                  <a:srgbClr val="000000"/>
                </a:solidFill>
                <a:latin typeface="Calibri"/>
              </a:rPr>
              <a:t>Created PFU Pools - </a:t>
            </a:r>
            <a:r>
              <a:rPr lang="pl-PL" sz="2800">
                <a:solidFill>
                  <a:srgbClr val="000000"/>
                </a:solidFill>
                <a:latin typeface="Calibri"/>
              </a:rPr>
              <a:t>end of October 2014</a:t>
            </a:r>
            <a:endParaRPr/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pl-PL" sz="2800">
                <a:solidFill>
                  <a:srgbClr val="000000"/>
                </a:solidFill>
                <a:latin typeface="Calibri"/>
              </a:rPr>
              <a:t>Presentation of PFU resources available for requested PFU resources for PFU Customers – end of December 2014</a:t>
            </a:r>
            <a:endParaRPr/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pl-PL" sz="2800">
                <a:solidFill>
                  <a:srgbClr val="000000"/>
                </a:solidFill>
                <a:latin typeface="Calibri"/>
              </a:rPr>
              <a:t>Implementation of 1-2 PFU billing functions - end of December 2014</a:t>
            </a:r>
            <a:endParaRPr/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pl-PL" sz="2800">
                <a:solidFill>
                  <a:srgbClr val="000000"/>
                </a:solidFill>
                <a:latin typeface="Calibri"/>
              </a:rPr>
              <a:t>Read-only access to pools for e-GRANT users (for FedCloud and PFU also for unlogged users) - end of December 2014</a:t>
            </a:r>
            <a:r>
              <a:rPr lang="pl-PL" sz="2800">
                <a:solidFill>
                  <a:srgbClr val="000000"/>
                </a:solidFill>
                <a:latin typeface="Calibri"/>
              </a:rPr>
              <a:t> </a:t>
            </a:r>
            <a:endParaRPr/>
          </a:p>
          <a:p>
            <a:pPr>
              <a:lnSpc>
                <a:spcPct val="15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