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8"/>
  </p:notesMasterIdLst>
  <p:sldIdLst>
    <p:sldId id="256" r:id="rId2"/>
    <p:sldId id="366" r:id="rId3"/>
    <p:sldId id="377" r:id="rId4"/>
    <p:sldId id="387" r:id="rId5"/>
    <p:sldId id="388" r:id="rId6"/>
    <p:sldId id="39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73" autoAdjust="0"/>
    <p:restoredTop sz="94553" autoAdjust="0"/>
  </p:normalViewPr>
  <p:slideViewPr>
    <p:cSldViewPr>
      <p:cViewPr>
        <p:scale>
          <a:sx n="78" d="100"/>
          <a:sy n="78" d="100"/>
        </p:scale>
        <p:origin x="-2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5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62049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979613" cy="6858000"/>
          </a:xfrm>
          <a:prstGeom prst="rect">
            <a:avLst/>
          </a:prstGeom>
          <a:pattFill prst="dkHorz">
            <a:fgClr>
              <a:schemeClr val="accent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95513" y="2130425"/>
            <a:ext cx="6262687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4292600"/>
            <a:ext cx="4929187" cy="1346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25/9/2014</a:t>
            </a: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C533B6-DB29-4D3B-B8AE-BC31AC783B4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28" name="Picture 8" descr="logo-ng-shea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4813"/>
            <a:ext cx="3887787" cy="14636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25/9/2014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2726F-9494-4111-B9D7-79999C92D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381000"/>
            <a:ext cx="2041525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7376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25/9/2014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8C77A-F1E9-419F-A2CC-E28E350E75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25/9/2014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AD7C4-BBDA-42E5-A351-026499641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25/9/2014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4D521-C443-46BD-B393-4AF5CB72D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25/9/2014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31F31-4010-488B-BB4A-3047FA044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25/9/2014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C219A-8869-4DBB-AC26-890D9019E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25/9/2014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D185A-87FB-40AE-A2B0-6B8B4A6FB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25/9/2014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9E436-2C34-4E29-B543-783DD34813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25/9/2014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13E6B-A243-449E-8D96-0BA31DFB80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25/9/2014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8B635-9ECA-4FA5-B2C0-7C063E36DE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671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sv-SE" smtClean="0"/>
              <a:t>25/9/2014</a:t>
            </a: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0C511D-C383-4DBD-A0E8-BAA16D6428C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9703" name="Picture 7" descr="logo-ng-sheare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44475" y="304800"/>
            <a:ext cx="1584325" cy="596900"/>
          </a:xfrm>
          <a:prstGeom prst="rect">
            <a:avLst/>
          </a:prstGeom>
          <a:noFill/>
        </p:spPr>
      </p:pic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0" y="1524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52400" y="0"/>
            <a:ext cx="0" cy="685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991600" y="152400"/>
            <a:ext cx="152400" cy="6019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152400" cy="1066800"/>
          </a:xfrm>
          <a:prstGeom prst="rect">
            <a:avLst/>
          </a:prstGeom>
          <a:solidFill>
            <a:srgbClr val="C800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6172200"/>
            <a:ext cx="152400" cy="685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04800" y="0"/>
            <a:ext cx="0" cy="152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304800" y="1066800"/>
            <a:ext cx="0" cy="57912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52400" y="0"/>
            <a:ext cx="152400" cy="15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52400" y="1066800"/>
            <a:ext cx="1524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2438400"/>
            <a:ext cx="6262687" cy="1470025"/>
          </a:xfrm>
        </p:spPr>
        <p:txBody>
          <a:bodyPr/>
          <a:lstStyle/>
          <a:p>
            <a:r>
              <a:rPr lang="sv-SE" dirty="0" smtClean="0"/>
              <a:t>Technology provider feedback: NorduGrid Collaboration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sz="2400" dirty="0" smtClean="0"/>
              <a:t>TCB (21?), Amsterdam, September</a:t>
            </a:r>
            <a:r>
              <a:rPr lang="sv-SE" sz="2000" dirty="0" smtClean="0"/>
              <a:t> 2014</a:t>
            </a:r>
            <a:endParaRPr lang="ru-RU" sz="200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572000"/>
            <a:ext cx="5943600" cy="965200"/>
          </a:xfrm>
        </p:spPr>
        <p:txBody>
          <a:bodyPr/>
          <a:lstStyle/>
          <a:p>
            <a:pPr algn="ctr"/>
            <a:r>
              <a:rPr lang="sv-SE" i="1" dirty="0" smtClean="0"/>
              <a:t>Bal</a:t>
            </a:r>
            <a:r>
              <a:rPr lang="hu-HU" i="1" dirty="0" smtClean="0"/>
              <a:t>ázs Kónya, Lund University</a:t>
            </a:r>
          </a:p>
          <a:p>
            <a:pPr algn="ctr"/>
            <a:r>
              <a:rPr lang="hu-HU" i="1" dirty="0" smtClean="0"/>
              <a:t>NorduGrid Techni</a:t>
            </a:r>
            <a:r>
              <a:rPr lang="sv-SE" i="1" dirty="0" smtClean="0"/>
              <a:t>c</a:t>
            </a:r>
            <a:r>
              <a:rPr lang="hu-HU" i="1" dirty="0" smtClean="0"/>
              <a:t>al Coordinator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 smtClean="0"/>
              <a:t>Nordugrid Collaboration &amp; ARC: a long history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72" y="3156702"/>
            <a:ext cx="8387445" cy="2482098"/>
          </a:xfrm>
        </p:spPr>
      </p:pic>
      <p:pic>
        <p:nvPicPr>
          <p:cNvPr id="10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595022">
            <a:off x="5774358" y="1104140"/>
            <a:ext cx="2107622" cy="1779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33400" y="1447800"/>
            <a:ext cx="42457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 smtClean="0"/>
              <a:t>We are developing and maintaining the </a:t>
            </a:r>
          </a:p>
          <a:p>
            <a:r>
              <a:rPr lang="sv-SE" i="1" dirty="0" smtClean="0"/>
              <a:t>Advanced Resource Connector (ARC) </a:t>
            </a:r>
          </a:p>
          <a:p>
            <a:r>
              <a:rPr lang="sv-SE" i="1" dirty="0" smtClean="0"/>
              <a:t>including the flagship product, </a:t>
            </a:r>
          </a:p>
          <a:p>
            <a:r>
              <a:rPr lang="sv-SE" i="1" dirty="0" smtClean="0"/>
              <a:t>the </a:t>
            </a:r>
            <a:r>
              <a:rPr lang="sv-SE" i="1" dirty="0" smtClean="0">
                <a:solidFill>
                  <a:schemeClr val="accent1">
                    <a:lumMod val="50000"/>
                  </a:schemeClr>
                </a:solidFill>
              </a:rPr>
              <a:t>A-REX Computing Element</a:t>
            </a:r>
            <a:endParaRPr lang="sv-SE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4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000" b="0" i="1" dirty="0" smtClean="0"/>
              <a:t>Heavy usage by ”big science”</a:t>
            </a:r>
            <a:endParaRPr lang="sv-SE" sz="2000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77200" cy="4876800"/>
          </a:xfrm>
        </p:spPr>
        <p:txBody>
          <a:bodyPr/>
          <a:lstStyle/>
          <a:p>
            <a:r>
              <a:rPr lang="sv-SE" sz="2000" dirty="0" smtClean="0"/>
              <a:t>Increasing ARC-based contribution to WLCG</a:t>
            </a:r>
          </a:p>
          <a:p>
            <a:pPr lvl="1"/>
            <a:r>
              <a:rPr lang="sv-SE" sz="1600" dirty="0" smtClean="0"/>
              <a:t>Was interesting to see increased ARC deployments after the end of EMI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endParaRPr lang="sv-SE" sz="2000" dirty="0" smtClean="0"/>
          </a:p>
          <a:p>
            <a:endParaRPr lang="sv-SE" sz="1600" i="1" dirty="0" smtClean="0"/>
          </a:p>
          <a:p>
            <a:r>
              <a:rPr lang="sv-SE" sz="1600" i="1" dirty="0" smtClean="0"/>
              <a:t>Missing out on the ”long tail scientists”</a:t>
            </a:r>
            <a:endParaRPr lang="sv-SE" sz="16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151888"/>
            <a:ext cx="6324600" cy="328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90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</a:t>
            </a:r>
            <a:r>
              <a:rPr lang="sv-SE" dirty="0" smtClean="0"/>
              <a:t>lans: towards exascale HPC and the longtail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 dirty="0" smtClean="0"/>
              <a:t>HPC:</a:t>
            </a:r>
          </a:p>
          <a:p>
            <a:r>
              <a:rPr lang="sv-SE" sz="2000" dirty="0" smtClean="0"/>
              <a:t>LCG started to investigate utilization of HPC resources</a:t>
            </a:r>
          </a:p>
          <a:p>
            <a:pPr lvl="1"/>
            <a:r>
              <a:rPr lang="sv-SE" sz="1800" dirty="0" smtClean="0"/>
              <a:t>Massive systems with serious restrictions</a:t>
            </a:r>
          </a:p>
          <a:p>
            <a:r>
              <a:rPr lang="sv-SE" sz="2000" dirty="0" smtClean="0"/>
              <a:t>ARC CE has been successfully used in pilots</a:t>
            </a:r>
          </a:p>
          <a:p>
            <a:pPr lvl="1"/>
            <a:r>
              <a:rPr lang="sv-SE" sz="1800" dirty="0" smtClean="0"/>
              <a:t>Initially in backfill mode</a:t>
            </a:r>
            <a:endParaRPr lang="sv-SE" sz="1800" dirty="0"/>
          </a:p>
          <a:p>
            <a:r>
              <a:rPr lang="sv-SE" sz="2000" dirty="0" smtClean="0"/>
              <a:t>Technical challenges</a:t>
            </a:r>
          </a:p>
          <a:p>
            <a:pPr lvl="1"/>
            <a:r>
              <a:rPr lang="sv-SE" sz="1800" dirty="0" smtClean="0"/>
              <a:t>Scalability (millions of jobs on millions of cores)</a:t>
            </a:r>
          </a:p>
          <a:p>
            <a:pPr lvl="1"/>
            <a:r>
              <a:rPr lang="sv-SE" sz="1800" dirty="0" smtClean="0"/>
              <a:t>Data injection/extraction problem</a:t>
            </a:r>
          </a:p>
          <a:p>
            <a:pPr lvl="1"/>
            <a:r>
              <a:rPr lang="sv-SE" sz="1800" dirty="0" smtClean="0"/>
              <a:t>Software provisioning</a:t>
            </a:r>
          </a:p>
          <a:p>
            <a:pPr lvl="1"/>
            <a:r>
              <a:rPr lang="sv-SE" sz="1800" dirty="0" smtClean="0"/>
              <a:t>Job aggregation</a:t>
            </a:r>
          </a:p>
          <a:p>
            <a:pPr marL="0" indent="0">
              <a:buNone/>
            </a:pPr>
            <a:r>
              <a:rPr lang="sv-SE" sz="2400" dirty="0" smtClean="0"/>
              <a:t>Long Tail:</a:t>
            </a:r>
          </a:p>
          <a:p>
            <a:r>
              <a:rPr lang="sv-SE" sz="2000" dirty="0"/>
              <a:t>put usability in the center, offer high quality ARC SDK</a:t>
            </a:r>
            <a:endParaRPr lang="sv-SE" sz="2400" dirty="0"/>
          </a:p>
          <a:p>
            <a:r>
              <a:rPr lang="sv-SE" sz="2000" dirty="0" smtClean="0"/>
              <a:t>European Spallation Source (prioritized ESFRI being built in Lund, Sweden)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www.nordugrid.org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5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Thoughts regarding TCB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smtClean="0"/>
              <a:t>Does the TCB still exist?</a:t>
            </a:r>
          </a:p>
          <a:p>
            <a:r>
              <a:rPr lang="sv-SE" sz="2000" dirty="0" smtClean="0"/>
              <a:t>Who are the members? </a:t>
            </a:r>
          </a:p>
          <a:p>
            <a:pPr lvl="1"/>
            <a:r>
              <a:rPr lang="sv-SE" sz="1800" dirty="0"/>
              <a:t>Only tech providers or the user-side as well? </a:t>
            </a:r>
            <a:endParaRPr lang="sv-SE" sz="1800" dirty="0" smtClean="0"/>
          </a:p>
          <a:p>
            <a:pPr lvl="1"/>
            <a:r>
              <a:rPr lang="sv-SE" sz="1800" dirty="0" smtClean="0"/>
              <a:t>Where </a:t>
            </a:r>
            <a:r>
              <a:rPr lang="sv-SE" sz="1800" dirty="0"/>
              <a:t>are </a:t>
            </a:r>
            <a:r>
              <a:rPr lang="sv-SE" sz="1800" dirty="0" smtClean="0"/>
              <a:t>the ”non-grid” technologies (”core”, cloud, AAI, so on...)</a:t>
            </a:r>
            <a:endParaRPr lang="sv-SE" sz="1800" dirty="0"/>
          </a:p>
          <a:p>
            <a:pPr lvl="1"/>
            <a:r>
              <a:rPr lang="sv-SE" sz="1800" dirty="0" smtClean="0"/>
              <a:t>What is the membership criteria? Expected commitment level? </a:t>
            </a:r>
          </a:p>
          <a:p>
            <a:pPr lvl="1"/>
            <a:r>
              <a:rPr lang="sv-SE" sz="1800" dirty="0" smtClean="0"/>
              <a:t>Any formal (still valid) document? </a:t>
            </a:r>
          </a:p>
          <a:p>
            <a:r>
              <a:rPr lang="sv-SE" sz="2000" dirty="0" smtClean="0"/>
              <a:t>What is the mandate of TCB? </a:t>
            </a:r>
          </a:p>
          <a:p>
            <a:pPr lvl="1"/>
            <a:r>
              <a:rPr lang="sv-SE" sz="1800" dirty="0" smtClean="0"/>
              <a:t>Is it technology coordination for EGI? </a:t>
            </a:r>
          </a:p>
          <a:p>
            <a:pPr lvl="1"/>
            <a:r>
              <a:rPr lang="sv-SE" sz="1800" dirty="0"/>
              <a:t>o</a:t>
            </a:r>
            <a:r>
              <a:rPr lang="sv-SE" sz="1800" dirty="0" smtClean="0"/>
              <a:t>r ”meeting place” for tech providers, EGI.eu and ”the users”? </a:t>
            </a:r>
          </a:p>
          <a:p>
            <a:r>
              <a:rPr lang="sv-SE" sz="2000" dirty="0" smtClean="0"/>
              <a:t>How should TCB operate? </a:t>
            </a:r>
          </a:p>
          <a:p>
            <a:pPr lvl="1"/>
            <a:r>
              <a:rPr lang="sv-SE" sz="1800" dirty="0" smtClean="0"/>
              <a:t>What is the relation with UMD (Release Team)?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25/9/2014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7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Some expectations from Nordugrid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smtClean="0"/>
              <a:t>The ”external interfaces” of ARC towards EGI need to be based on ”agreements”</a:t>
            </a:r>
          </a:p>
          <a:p>
            <a:pPr lvl="1"/>
            <a:r>
              <a:rPr lang="sv-SE" sz="2000" dirty="0" smtClean="0"/>
              <a:t>Accounting, monitoring, discovery</a:t>
            </a:r>
          </a:p>
          <a:p>
            <a:pPr lvl="1"/>
            <a:r>
              <a:rPr lang="sv-SE" sz="2000" dirty="0" smtClean="0"/>
              <a:t>Provide clear operation/deployment/certification requirements</a:t>
            </a:r>
          </a:p>
          <a:p>
            <a:r>
              <a:rPr lang="sv-SE" sz="2400" dirty="0" smtClean="0"/>
              <a:t>Technology coordination based on strong commitment</a:t>
            </a:r>
          </a:p>
          <a:p>
            <a:pPr lvl="1"/>
            <a:r>
              <a:rPr lang="sv-SE" sz="2000" dirty="0" smtClean="0"/>
              <a:t>Success: accounting records</a:t>
            </a:r>
          </a:p>
          <a:p>
            <a:pPr lvl="1"/>
            <a:r>
              <a:rPr lang="sv-SE" sz="2000" dirty="0" smtClean="0"/>
              <a:t>F</a:t>
            </a:r>
            <a:r>
              <a:rPr lang="sv-SE" sz="2000" dirty="0" smtClean="0"/>
              <a:t>ailure: </a:t>
            </a:r>
            <a:r>
              <a:rPr lang="sv-SE" sz="2000" dirty="0"/>
              <a:t>GLUE1 retirement, EMI-ES </a:t>
            </a:r>
            <a:r>
              <a:rPr lang="sv-SE" sz="2000" dirty="0" smtClean="0"/>
              <a:t>adoption, info index</a:t>
            </a:r>
            <a:endParaRPr lang="sv-SE" sz="2000" dirty="0" smtClean="0"/>
          </a:p>
          <a:p>
            <a:r>
              <a:rPr lang="sv-SE" sz="2400" dirty="0" smtClean="0"/>
              <a:t>The ”long tail” requires coordination</a:t>
            </a:r>
            <a:endParaRPr lang="sv-SE" sz="2400" dirty="0"/>
          </a:p>
          <a:p>
            <a:r>
              <a:rPr lang="sv-SE" sz="2400" dirty="0"/>
              <a:t>R</a:t>
            </a:r>
            <a:r>
              <a:rPr lang="sv-SE" sz="2400" dirty="0" smtClean="0"/>
              <a:t>oadmap sharing of software teams would be very nice... </a:t>
            </a:r>
          </a:p>
          <a:p>
            <a:pPr lvl="1"/>
            <a:endParaRPr lang="sv-SE" dirty="0" smtClean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25/9/2014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4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g-template">
  <a:themeElements>
    <a:clrScheme name="1_nordugrid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nordugrid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ordugr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ng-template</Template>
  <TotalTime>9465</TotalTime>
  <Words>344</Words>
  <Application>Microsoft Office PowerPoint</Application>
  <PresentationFormat>On-screen Show (4:3)</PresentationFormat>
  <Paragraphs>70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ng-template</vt:lpstr>
      <vt:lpstr>Technology provider feedback: NorduGrid Collaboration  TCB (21?), Amsterdam, September 2014</vt:lpstr>
      <vt:lpstr>Nordugrid Collaboration &amp; ARC: a long history</vt:lpstr>
      <vt:lpstr>Heavy usage by ”big science”</vt:lpstr>
      <vt:lpstr>Plans: towards exascale HPC and the longtail</vt:lpstr>
      <vt:lpstr>Thoughts regarding TCB</vt:lpstr>
      <vt:lpstr>Some expectations from Nordugrid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status</dc:title>
  <dc:creator>Balazs Konya</dc:creator>
  <cp:lastModifiedBy>Balazs</cp:lastModifiedBy>
  <cp:revision>699</cp:revision>
  <dcterms:created xsi:type="dcterms:W3CDTF">2010-04-30T12:57:51Z</dcterms:created>
  <dcterms:modified xsi:type="dcterms:W3CDTF">2014-09-25T08:04:49Z</dcterms:modified>
</cp:coreProperties>
</file>