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23"/>
  </p:notesMasterIdLst>
  <p:handoutMasterIdLst>
    <p:handoutMasterId r:id="rId24"/>
  </p:handoutMasterIdLst>
  <p:sldIdLst>
    <p:sldId id="256" r:id="rId2"/>
    <p:sldId id="259" r:id="rId3"/>
    <p:sldId id="297" r:id="rId4"/>
    <p:sldId id="273" r:id="rId5"/>
    <p:sldId id="274" r:id="rId6"/>
    <p:sldId id="298" r:id="rId7"/>
    <p:sldId id="270" r:id="rId8"/>
    <p:sldId id="275" r:id="rId9"/>
    <p:sldId id="276" r:id="rId10"/>
    <p:sldId id="285" r:id="rId11"/>
    <p:sldId id="280" r:id="rId12"/>
    <p:sldId id="296" r:id="rId13"/>
    <p:sldId id="295" r:id="rId14"/>
    <p:sldId id="300" r:id="rId15"/>
    <p:sldId id="286" r:id="rId16"/>
    <p:sldId id="288" r:id="rId17"/>
    <p:sldId id="277" r:id="rId18"/>
    <p:sldId id="291" r:id="rId19"/>
    <p:sldId id="292" r:id="rId20"/>
    <p:sldId id="293" r:id="rId21"/>
    <p:sldId id="294" r:id="rId2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1995" autoAdjust="0"/>
  </p:normalViewPr>
  <p:slideViewPr>
    <p:cSldViewPr>
      <p:cViewPr varScale="1">
        <p:scale>
          <a:sx n="79" d="100"/>
          <a:sy n="79" d="100"/>
        </p:scale>
        <p:origin x="-245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EGI\UCST\FedCloud\ConferenceSept2014\EGI_FedCloud_UseCaseStatistic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EGI\UCST\FedCloud\ConferenceSept2014\EGI_FedCloud_UseCaseStatistic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 EGI Federated Cloud use cases </a:t>
            </a:r>
          </a:p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Scientific</a:t>
            </a:r>
            <a:r>
              <a:rPr lang="en-US" baseline="0"/>
              <a:t> Discipline Classification (1st level)</a:t>
            </a:r>
            <a:r>
              <a:rPr lang="en-US"/>
              <a:t>  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</c:ext>
            </c:extLst>
          </c:dLbls>
          <c:cat>
            <c:strRef>
              <c:f>(Foglio1!$A$3,Foglio1!$A$10,Foglio1!$A$12,Foglio1!$A$15)</c:f>
              <c:strCache>
                <c:ptCount val="4"/>
                <c:pt idx="0">
                  <c:v>Natural sciences</c:v>
                </c:pt>
                <c:pt idx="1">
                  <c:v>Engineering and Technology</c:v>
                </c:pt>
                <c:pt idx="2">
                  <c:v>Medical and Health Sciences</c:v>
                </c:pt>
                <c:pt idx="3">
                  <c:v>Humanities</c:v>
                </c:pt>
              </c:strCache>
            </c:strRef>
          </c:cat>
          <c:val>
            <c:numRef>
              <c:f>(Foglio1!$B$3,Foglio1!$B$10,Foglio1!$B$12,Foglio1!$B$15)</c:f>
              <c:numCache>
                <c:formatCode>General</c:formatCode>
                <c:ptCount val="4"/>
                <c:pt idx="0">
                  <c:v>35</c:v>
                </c:pt>
                <c:pt idx="1">
                  <c:v>4</c:v>
                </c:pt>
                <c:pt idx="2">
                  <c:v>2</c:v>
                </c:pt>
                <c:pt idx="3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0" i="0" baseline="0">
                <a:effectLst/>
              </a:rPr>
              <a:t>EGI Federated Cloud use cases </a:t>
            </a:r>
            <a:endParaRPr lang="it-IT">
              <a:effectLst/>
            </a:endParaRPr>
          </a:p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0" i="0" baseline="0">
                <a:effectLst/>
              </a:rPr>
              <a:t>Scientific Discipline Classification (2nd level)</a:t>
            </a:r>
            <a:endParaRPr lang="it-IT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</c:ext>
            </c:extLst>
          </c:dLbls>
          <c:cat>
            <c:strRef>
              <c:f>(Foglio1!$A$4:$A$9,Foglio1!$A$11,Foglio1!$A$13,Foglio1!$A$14,Foglio1!$A$16,Foglio1!$A$17)</c:f>
              <c:strCache>
                <c:ptCount val="11"/>
                <c:pt idx="0">
                  <c:v>Mathematics</c:v>
                </c:pt>
                <c:pt idx="1">
                  <c:v>Biological Sciences</c:v>
                </c:pt>
                <c:pt idx="2">
                  <c:v>Computer Sciences</c:v>
                </c:pt>
                <c:pt idx="3">
                  <c:v>Information sciences</c:v>
                </c:pt>
                <c:pt idx="4">
                  <c:v>Earth sciences</c:v>
                </c:pt>
                <c:pt idx="5">
                  <c:v>Physical sciences</c:v>
                </c:pt>
                <c:pt idx="6">
                  <c:v>Electrical, electronic and information engineering</c:v>
                </c:pt>
                <c:pt idx="7">
                  <c:v>Basic Medicine</c:v>
                </c:pt>
                <c:pt idx="8">
                  <c:v>Health sciences</c:v>
                </c:pt>
                <c:pt idx="9">
                  <c:v>Languages and literature</c:v>
                </c:pt>
                <c:pt idx="10">
                  <c:v>Arts</c:v>
                </c:pt>
              </c:strCache>
            </c:strRef>
          </c:cat>
          <c:val>
            <c:numRef>
              <c:f>(Foglio1!$B$4:$B$9,Foglio1!$B$11,Foglio1!$B$13,Foglio1!$B$14,Foglio1!$B$16,Foglio1!$B$17)</c:f>
              <c:numCache>
                <c:formatCode>General</c:formatCode>
                <c:ptCount val="11"/>
                <c:pt idx="0">
                  <c:v>2</c:v>
                </c:pt>
                <c:pt idx="1">
                  <c:v>12</c:v>
                </c:pt>
                <c:pt idx="2">
                  <c:v>8</c:v>
                </c:pt>
                <c:pt idx="3">
                  <c:v>3</c:v>
                </c:pt>
                <c:pt idx="4">
                  <c:v>8</c:v>
                </c:pt>
                <c:pt idx="5">
                  <c:v>2</c:v>
                </c:pt>
                <c:pt idx="6">
                  <c:v>4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1F1C84-83C6-D24B-8679-FAECAF9B6AF1}" type="datetimeFigureOut">
              <a:rPr lang="en-US" smtClean="0"/>
              <a:t>10/1/2014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729176-2BED-984B-A3D4-B4FE22631E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13985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672A105D-3D27-4A51-A2A2-65FB6A3B9EE6}" type="datetimeFigureOut">
              <a:rPr lang="en-US"/>
              <a:pPr>
                <a:defRPr/>
              </a:pPr>
              <a:t>10/1/2014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37501649-B9E3-4875-A626-A910092959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71376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501649-B9E3-4875-A626-A9100929597C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112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188" y="1412776"/>
            <a:ext cx="8075612" cy="4525963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12DF04-A049-D145-A5F7-E152F01F0643}" type="datetime1">
              <a:rPr lang="en-US" smtClean="0"/>
              <a:t>10/1/2014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Federated Community Cloud Services for e-Science: EGI-GEANT Symposium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ADEF26-A65D-420E-806B-5DECF286FE2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8490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44712D5-C377-6040-8ED9-97E53D86FFFA}" type="datetime1">
              <a:rPr lang="en-US" smtClean="0"/>
              <a:t>10/1/2014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511AA2-99FE-4BFE-B934-C050D2B5835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6320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1447800" cy="579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" name="Text Box 2"/>
          <p:cNvSpPr txBox="1">
            <a:spLocks noChangeArrowheads="1"/>
          </p:cNvSpPr>
          <p:nvPr userDrawn="1"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67B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grpSp>
        <p:nvGrpSpPr>
          <p:cNvPr id="6" name="Group 21"/>
          <p:cNvGrpSpPr>
            <a:grpSpLocks/>
          </p:cNvGrpSpPr>
          <p:nvPr userDrawn="1"/>
        </p:nvGrpSpPr>
        <p:grpSpPr bwMode="auto">
          <a:xfrm>
            <a:off x="0" y="0"/>
            <a:ext cx="9215438" cy="1081088"/>
            <a:chOff x="-1" y="0"/>
            <a:chExt cx="9215439" cy="1081088"/>
          </a:xfrm>
        </p:grpSpPr>
        <p:sp>
          <p:nvSpPr>
            <p:cNvPr id="7" name="Rectangle 4"/>
            <p:cNvSpPr>
              <a:spLocks noChangeArrowheads="1"/>
            </p:cNvSpPr>
            <p:nvPr userDrawn="1"/>
          </p:nvSpPr>
          <p:spPr bwMode="auto">
            <a:xfrm>
              <a:off x="-1" y="0"/>
              <a:ext cx="9144001" cy="1044575"/>
            </a:xfrm>
            <a:prstGeom prst="rect">
              <a:avLst/>
            </a:pr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pic>
          <p:nvPicPr>
            <p:cNvPr id="8" name="Picture 5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735138" cy="979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9" name="Rectangle 6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0" name="Freeform 7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custGeom>
              <a:avLst/>
              <a:gdLst/>
              <a:ahLst/>
              <a:cxnLst>
                <a:cxn ang="0">
                  <a:pos x="5000" y="0"/>
                </a:cxn>
                <a:cxn ang="0">
                  <a:pos x="5000" y="2720"/>
                </a:cxn>
                <a:cxn ang="0">
                  <a:pos x="0" y="2720"/>
                </a:cxn>
                <a:cxn ang="0">
                  <a:pos x="2000" y="0"/>
                </a:cxn>
                <a:cxn ang="0">
                  <a:pos x="5000" y="0"/>
                </a:cxn>
              </a:cxnLst>
              <a:rect l="0" t="0" r="r" b="b"/>
              <a:pathLst>
                <a:path w="5001" h="2721">
                  <a:moveTo>
                    <a:pt x="5000" y="0"/>
                  </a:moveTo>
                  <a:lnTo>
                    <a:pt x="5000" y="2720"/>
                  </a:lnTo>
                  <a:lnTo>
                    <a:pt x="0" y="2720"/>
                  </a:lnTo>
                  <a:cubicBezTo>
                    <a:pt x="2000" y="2720"/>
                    <a:pt x="0" y="0"/>
                    <a:pt x="2000" y="0"/>
                  </a:cubicBezTo>
                  <a:cubicBezTo>
                    <a:pt x="2667" y="0"/>
                    <a:pt x="4333" y="0"/>
                    <a:pt x="5000" y="0"/>
                  </a:cubicBezTo>
                </a:path>
              </a:pathLst>
            </a:cu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1" name="Text Box 12"/>
            <p:cNvSpPr txBox="1">
              <a:spLocks noChangeArrowheads="1"/>
            </p:cNvSpPr>
            <p:nvPr userDrawn="1"/>
          </p:nvSpPr>
          <p:spPr bwMode="auto">
            <a:xfrm>
              <a:off x="6551613" y="503238"/>
              <a:ext cx="2663825" cy="57785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5000" rIns="90000" bIns="45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r>
                <a:rPr lang="en-GB" sz="3200" b="1" dirty="0">
                  <a:solidFill>
                    <a:srgbClr val="FFFFFF"/>
                  </a:solidFill>
                  <a:ea typeface="SimSun" charset="0"/>
                  <a:cs typeface="Arial" pitchFamily="34" charset="0"/>
                </a:rPr>
                <a:t>EGI-</a:t>
              </a:r>
              <a:r>
                <a:rPr lang="en-GB" sz="3200" b="1" dirty="0" err="1">
                  <a:solidFill>
                    <a:srgbClr val="FFFFFF"/>
                  </a:solidFill>
                  <a:ea typeface="SimSun" charset="0"/>
                  <a:cs typeface="Arial" pitchFamily="34" charset="0"/>
                </a:rPr>
                <a:t>InSPIRE</a:t>
              </a:r>
              <a:endParaRPr lang="en-GB" sz="3200" b="1" dirty="0">
                <a:solidFill>
                  <a:srgbClr val="FFFFFF"/>
                </a:solidFill>
                <a:ea typeface="SimSun" charset="0"/>
                <a:cs typeface="Arial" pitchFamily="34" charset="0"/>
              </a:endParaRPr>
            </a:p>
          </p:txBody>
        </p:sp>
      </p:grpSp>
      <p:pic>
        <p:nvPicPr>
          <p:cNvPr id="12" name="Picture 3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5713413"/>
            <a:ext cx="7810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5640388"/>
            <a:ext cx="1447800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4" name="Rectangle 17"/>
          <p:cNvSpPr>
            <a:spLocks noChangeArrowheads="1"/>
          </p:cNvSpPr>
          <p:nvPr userDrawn="1"/>
        </p:nvSpPr>
        <p:spPr bwMode="auto">
          <a:xfrm>
            <a:off x="7667625" y="6586538"/>
            <a:ext cx="14478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fontAlgn="auto">
              <a:spcBef>
                <a:spcPts val="875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www.egi.eu</a:t>
            </a:r>
          </a:p>
        </p:txBody>
      </p:sp>
      <p:sp>
        <p:nvSpPr>
          <p:cNvPr id="15" name="Rectangle 18"/>
          <p:cNvSpPr>
            <a:spLocks noChangeArrowheads="1"/>
          </p:cNvSpPr>
          <p:nvPr userDrawn="1"/>
        </p:nvSpPr>
        <p:spPr bwMode="auto">
          <a:xfrm>
            <a:off x="53752" y="6605588"/>
            <a:ext cx="22860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fontAlgn="auto">
              <a:spcBef>
                <a:spcPts val="875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EGI-</a:t>
            </a:r>
            <a:r>
              <a:rPr lang="en-US" sz="1200" dirty="0" err="1">
                <a:solidFill>
                  <a:srgbClr val="FFFFFF"/>
                </a:solidFill>
                <a:ea typeface="SimSun" charset="0"/>
                <a:cs typeface="Arial" pitchFamily="34" charset="0"/>
              </a:rPr>
              <a:t>InSPIRE</a:t>
            </a: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 RI-261323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19672" y="2130425"/>
            <a:ext cx="7200800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67744" y="3886200"/>
            <a:ext cx="5832648" cy="1343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>
          <a:xfrm>
            <a:off x="62136" y="6376670"/>
            <a:ext cx="2133600" cy="365125"/>
          </a:xfrm>
        </p:spPr>
        <p:txBody>
          <a:bodyPr/>
          <a:lstStyle>
            <a:lvl1pPr>
              <a:defRPr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8B77BD79-FE54-2048-80BC-00D4047A0AB0}" type="datetime1">
              <a:rPr lang="en-US" smtClean="0"/>
              <a:t>10/1/2014</a:t>
            </a:fld>
            <a:endParaRPr lang="en-US" dirty="0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75475" y="6356350"/>
            <a:ext cx="2133600" cy="365125"/>
          </a:xfrm>
        </p:spPr>
        <p:txBody>
          <a:bodyPr/>
          <a:lstStyle>
            <a:lvl1pPr>
              <a:defRPr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53E93C7-7FA6-4B67-89AC-03CBAB78CC3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64107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2"/>
          <p:cNvSpPr txBox="1">
            <a:spLocks noChangeArrowheads="1"/>
          </p:cNvSpPr>
          <p:nvPr userDrawn="1"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67B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grpSp>
        <p:nvGrpSpPr>
          <p:cNvPr id="1027" name="Group 12"/>
          <p:cNvGrpSpPr>
            <a:grpSpLocks/>
          </p:cNvGrpSpPr>
          <p:nvPr userDrawn="1"/>
        </p:nvGrpSpPr>
        <p:grpSpPr bwMode="auto">
          <a:xfrm>
            <a:off x="0" y="0"/>
            <a:ext cx="9144000" cy="1044575"/>
            <a:chOff x="-1" y="0"/>
            <a:chExt cx="9144001" cy="1044575"/>
          </a:xfrm>
        </p:grpSpPr>
        <p:sp>
          <p:nvSpPr>
            <p:cNvPr id="8" name="Rectangle 4"/>
            <p:cNvSpPr>
              <a:spLocks noChangeArrowheads="1"/>
            </p:cNvSpPr>
            <p:nvPr userDrawn="1"/>
          </p:nvSpPr>
          <p:spPr bwMode="auto">
            <a:xfrm>
              <a:off x="-1" y="0"/>
              <a:ext cx="9144001" cy="1044575"/>
            </a:xfrm>
            <a:prstGeom prst="rect">
              <a:avLst/>
            </a:pr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pic>
          <p:nvPicPr>
            <p:cNvPr id="1036" name="Picture 5"/>
            <p:cNvPicPr>
              <a:picLocks noChangeAspect="1" noChangeArrowheads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735138" cy="979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10" name="Rectangle 6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1" name="Freeform 7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custGeom>
              <a:avLst/>
              <a:gdLst/>
              <a:ahLst/>
              <a:cxnLst>
                <a:cxn ang="0">
                  <a:pos x="5000" y="0"/>
                </a:cxn>
                <a:cxn ang="0">
                  <a:pos x="5000" y="2720"/>
                </a:cxn>
                <a:cxn ang="0">
                  <a:pos x="0" y="2720"/>
                </a:cxn>
                <a:cxn ang="0">
                  <a:pos x="2000" y="0"/>
                </a:cxn>
                <a:cxn ang="0">
                  <a:pos x="5000" y="0"/>
                </a:cxn>
              </a:cxnLst>
              <a:rect l="0" t="0" r="r" b="b"/>
              <a:pathLst>
                <a:path w="5001" h="2721">
                  <a:moveTo>
                    <a:pt x="5000" y="0"/>
                  </a:moveTo>
                  <a:lnTo>
                    <a:pt x="5000" y="2720"/>
                  </a:lnTo>
                  <a:lnTo>
                    <a:pt x="0" y="2720"/>
                  </a:lnTo>
                  <a:cubicBezTo>
                    <a:pt x="2000" y="2720"/>
                    <a:pt x="0" y="0"/>
                    <a:pt x="2000" y="0"/>
                  </a:cubicBezTo>
                  <a:cubicBezTo>
                    <a:pt x="2667" y="0"/>
                    <a:pt x="4333" y="0"/>
                    <a:pt x="5000" y="0"/>
                  </a:cubicBezTo>
                </a:path>
              </a:pathLst>
            </a:cu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2124075" y="115888"/>
            <a:ext cx="6840538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11188" y="1600200"/>
            <a:ext cx="807561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913" y="63769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423C6B9-9F08-E14E-8578-91A64AE4DC33}" type="datetime1">
              <a:rPr lang="en-US" smtClean="0"/>
              <a:t>10/1/2014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9925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4511AA2-99FE-4BFE-B934-C050D2B5835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5" name="Rectangle 17"/>
          <p:cNvSpPr>
            <a:spLocks noChangeArrowheads="1"/>
          </p:cNvSpPr>
          <p:nvPr userDrawn="1"/>
        </p:nvSpPr>
        <p:spPr bwMode="auto">
          <a:xfrm>
            <a:off x="7667625" y="6586538"/>
            <a:ext cx="14478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fontAlgn="auto">
              <a:spcBef>
                <a:spcPts val="875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www.egi.eu</a:t>
            </a:r>
          </a:p>
        </p:txBody>
      </p:sp>
      <p:sp>
        <p:nvSpPr>
          <p:cNvPr id="16" name="Rectangle 18"/>
          <p:cNvSpPr>
            <a:spLocks noChangeArrowheads="1"/>
          </p:cNvSpPr>
          <p:nvPr userDrawn="1"/>
        </p:nvSpPr>
        <p:spPr bwMode="auto">
          <a:xfrm>
            <a:off x="53975" y="6605588"/>
            <a:ext cx="22860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fontAlgn="auto">
              <a:spcBef>
                <a:spcPts val="875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EGI-</a:t>
            </a:r>
            <a:r>
              <a:rPr lang="en-US" sz="1200" dirty="0" err="1">
                <a:solidFill>
                  <a:srgbClr val="FFFFFF"/>
                </a:solidFill>
                <a:ea typeface="SimSun" charset="0"/>
                <a:cs typeface="Arial" pitchFamily="34" charset="0"/>
              </a:rPr>
              <a:t>InSPIRE</a:t>
            </a: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 RI-261323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8" r:id="rId2"/>
    <p:sldLayoutId id="2147483657" r:id="rId3"/>
  </p:sldLayoutIdLst>
  <p:timing>
    <p:tnLst>
      <p:par>
        <p:cTn id="1" dur="indefinite" restart="never" nodeType="tmRoot"/>
      </p:par>
    </p:tnLst>
  </p:timing>
  <p:hf hd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7" Type="http://schemas.openxmlformats.org/officeDocument/2006/relationships/hyperlink" Target="mailto:support@egi.e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hyperlink" Target="mailto:Fc-usersupport@mailman.egi.eu" TargetMode="Externa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iki.egi.eu/wiki/Fedcloud-tf:Users:Communities" TargetMode="Externa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go.egi.eu/webinars" TargetMode="Externa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wiki.egi.eu/wiki/VT_GAPF" TargetMode="Externa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gi.eu/news-and-media/newsletters/Inspired_Issue_11/VT-SDC.html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mailto:support@egi.eu" TargetMode="Externa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iki.egi.eu/wiki/Fedcloud-tf:ResourceProviders#Current_Resource_Providers" TargetMode="Externa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appdb.egi.eu/store/software/centos.6.minima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619672" y="1412776"/>
            <a:ext cx="7200800" cy="1946647"/>
          </a:xfrm>
        </p:spPr>
        <p:txBody>
          <a:bodyPr/>
          <a:lstStyle/>
          <a:p>
            <a:r>
              <a:rPr lang="en-GB" altLang="en-US" dirty="0"/>
              <a:t>User Engagement </a:t>
            </a:r>
            <a:r>
              <a:rPr lang="en-GB" altLang="en-US" dirty="0" smtClean="0"/>
              <a:t>in </a:t>
            </a:r>
            <a:r>
              <a:rPr lang="en-GB" altLang="en-US" dirty="0"/>
              <a:t>EGI</a:t>
            </a:r>
            <a:br>
              <a:rPr lang="en-GB" altLang="en-US" dirty="0"/>
            </a:br>
            <a:r>
              <a:rPr lang="en-GB" altLang="en-US" sz="3200" dirty="0"/>
              <a:t>(With focus on the cloud</a:t>
            </a:r>
            <a:r>
              <a:rPr lang="en-GB" altLang="en-US" sz="3200" dirty="0" smtClean="0"/>
              <a:t>)</a:t>
            </a:r>
            <a:endParaRPr lang="en-GB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907704" y="3814192"/>
            <a:ext cx="6480720" cy="1919064"/>
          </a:xfrm>
        </p:spPr>
        <p:txBody>
          <a:bodyPr/>
          <a:lstStyle/>
          <a:p>
            <a:r>
              <a:rPr lang="en-GB" sz="2800" dirty="0" err="1" smtClean="0"/>
              <a:t>Gergely</a:t>
            </a:r>
            <a:r>
              <a:rPr lang="en-GB" sz="2800" dirty="0" smtClean="0"/>
              <a:t> </a:t>
            </a:r>
            <a:r>
              <a:rPr lang="en-GB" sz="2800" dirty="0" err="1" smtClean="0"/>
              <a:t>Sipos</a:t>
            </a:r>
            <a:r>
              <a:rPr lang="en-GB" sz="2800" dirty="0" smtClean="0"/>
              <a:t>, EGI.eu</a:t>
            </a:r>
            <a:br>
              <a:rPr lang="en-GB" sz="2800" dirty="0" smtClean="0"/>
            </a:br>
            <a:r>
              <a:rPr lang="en-GB" sz="2800" dirty="0" smtClean="0"/>
              <a:t>Technical Outreach </a:t>
            </a:r>
            <a:r>
              <a:rPr lang="en-GB" sz="2800" dirty="0" smtClean="0"/>
              <a:t>Manager</a:t>
            </a:r>
            <a:endParaRPr lang="en-GB" sz="2800" dirty="0" smtClean="0"/>
          </a:p>
        </p:txBody>
      </p:sp>
      <p:sp>
        <p:nvSpPr>
          <p:cNvPr id="3078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CF096EC-15E1-45F9-B167-FBE36F0982FF}" type="slidenum">
              <a:rPr lang="en-US">
                <a:solidFill>
                  <a:schemeClr val="bg1"/>
                </a:solidFill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>
              <a:solidFill>
                <a:schemeClr val="bg1"/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 smtClean="0"/>
              <a:t>High-level tools to use the EGI Federated Cloud</a:t>
            </a:r>
            <a:endParaRPr lang="en-GB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23528" y="1268760"/>
            <a:ext cx="8363272" cy="4525963"/>
          </a:xfrm>
        </p:spPr>
        <p:txBody>
          <a:bodyPr/>
          <a:lstStyle/>
          <a:p>
            <a:r>
              <a:rPr lang="en-GB" sz="2400" dirty="0" smtClean="0"/>
              <a:t>Recognised as generic and useful</a:t>
            </a:r>
          </a:p>
          <a:p>
            <a:r>
              <a:rPr lang="en-GB" sz="2400" dirty="0" smtClean="0"/>
              <a:t>Extend </a:t>
            </a:r>
            <a:r>
              <a:rPr lang="en-GB" sz="2400" dirty="0"/>
              <a:t>the </a:t>
            </a:r>
            <a:r>
              <a:rPr lang="en-GB" sz="2400" dirty="0" err="1"/>
              <a:t>IaaS</a:t>
            </a:r>
            <a:r>
              <a:rPr lang="en-GB" sz="2400" dirty="0"/>
              <a:t> capabilities of the EGI cloud</a:t>
            </a:r>
          </a:p>
          <a:p>
            <a:pPr lvl="1"/>
            <a:r>
              <a:rPr lang="en-GB" sz="2000" dirty="0" smtClean="0"/>
              <a:t>‘Alternatives’ of the OCCI client and API</a:t>
            </a:r>
          </a:p>
          <a:p>
            <a:pPr lvl="1"/>
            <a:r>
              <a:rPr lang="en-GB" sz="2000" dirty="0" smtClean="0"/>
              <a:t>More than OCCI</a:t>
            </a:r>
          </a:p>
          <a:p>
            <a:r>
              <a:rPr lang="en-GB" sz="2400" dirty="0"/>
              <a:t>External contributions (</a:t>
            </a:r>
            <a:r>
              <a:rPr lang="en-GB" sz="2400" dirty="0">
                <a:sym typeface="Wingdings" panose="05000000000000000000" pitchFamily="2" charset="2"/>
              </a:rPr>
              <a:t></a:t>
            </a:r>
            <a:r>
              <a:rPr lang="en-GB" sz="2400" dirty="0"/>
              <a:t> support many other clouds too)</a:t>
            </a:r>
          </a:p>
          <a:p>
            <a:r>
              <a:rPr lang="en-GB" sz="2400" dirty="0" smtClean="0"/>
              <a:t>Infrastructure brokers and Application brokers</a:t>
            </a:r>
          </a:p>
          <a:p>
            <a:pPr lvl="1"/>
            <a:r>
              <a:rPr lang="en-GB" sz="2000" dirty="0" smtClean="0"/>
              <a:t>Catania Science Gateway Framework – SaaS with ID federations </a:t>
            </a:r>
          </a:p>
          <a:p>
            <a:pPr lvl="1"/>
            <a:r>
              <a:rPr lang="en-GB" sz="2000" dirty="0" err="1" smtClean="0"/>
              <a:t>SlipStream</a:t>
            </a:r>
            <a:r>
              <a:rPr lang="en-GB" sz="2000" dirty="0" smtClean="0"/>
              <a:t> – </a:t>
            </a:r>
            <a:r>
              <a:rPr lang="en-GB" sz="2000" dirty="0" err="1" smtClean="0"/>
              <a:t>PaaS</a:t>
            </a:r>
            <a:r>
              <a:rPr lang="en-GB" sz="2000" dirty="0" smtClean="0"/>
              <a:t> for automating deployments; Helix Nebula</a:t>
            </a:r>
          </a:p>
          <a:p>
            <a:pPr lvl="1"/>
            <a:r>
              <a:rPr lang="en-GB" sz="2000" dirty="0" smtClean="0"/>
              <a:t>COMPs – programming framework for auto-parallelisation</a:t>
            </a:r>
          </a:p>
          <a:p>
            <a:pPr lvl="1"/>
            <a:r>
              <a:rPr lang="en-GB" sz="2000" dirty="0" smtClean="0"/>
              <a:t>VMDIRAC – abstraction on top of various HPC/HTC/cloud</a:t>
            </a:r>
          </a:p>
          <a:p>
            <a:pPr lvl="1"/>
            <a:r>
              <a:rPr lang="en-GB" sz="2000" dirty="0" smtClean="0"/>
              <a:t>WS-PGRADE – workflow development and enactment</a:t>
            </a:r>
          </a:p>
          <a:p>
            <a:pPr lvl="1"/>
            <a:endParaRPr lang="en-GB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511AA2-99FE-4BFE-B934-C050D2B58355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44604" y="3773939"/>
            <a:ext cx="7859844" cy="203132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Open Actions for Tool developers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User documentation/guide must be available about every tool in the Wiki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Setup an EGI Webinar about your </a:t>
            </a:r>
            <a:r>
              <a:rPr lang="en-GB" dirty="0" err="1" smtClean="0"/>
              <a:t>FedCloud</a:t>
            </a:r>
            <a:r>
              <a:rPr lang="en-GB" dirty="0" smtClean="0"/>
              <a:t> </a:t>
            </a:r>
            <a:r>
              <a:rPr lang="en-GB" dirty="0" smtClean="0"/>
              <a:t>tool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r>
              <a:rPr lang="en-GB" dirty="0" smtClean="0"/>
              <a:t>Open action for FCTF (from WSPGRADE):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Publish private-public IP and firewall control processes about the sites. </a:t>
            </a:r>
            <a:br>
              <a:rPr lang="en-GB" dirty="0" smtClean="0"/>
            </a:br>
            <a:r>
              <a:rPr lang="en-GB" dirty="0" err="1" smtClean="0"/>
              <a:t>Uniformise</a:t>
            </a:r>
            <a:r>
              <a:rPr lang="en-GB" dirty="0" smtClean="0"/>
              <a:t> these as much as possible.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06619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Consultancy support</a:t>
            </a:r>
            <a:endParaRPr lang="en-GB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511AA2-99FE-4BFE-B934-C050D2B58355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0771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User support teams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00844" y="1711349"/>
            <a:ext cx="8075612" cy="4525963"/>
          </a:xfrm>
        </p:spPr>
        <p:txBody>
          <a:bodyPr/>
          <a:lstStyle/>
          <a:p>
            <a:pPr marL="3582988" indent="0">
              <a:buNone/>
            </a:pPr>
            <a:r>
              <a:rPr lang="en-GB" sz="2400" dirty="0" err="1"/>
              <a:t>Nuno</a:t>
            </a:r>
            <a:r>
              <a:rPr lang="en-GB" sz="2400" dirty="0"/>
              <a:t> Ferreira </a:t>
            </a:r>
            <a:endParaRPr lang="en-GB" sz="2400" dirty="0" smtClean="0"/>
          </a:p>
          <a:p>
            <a:pPr marL="1346200" indent="0">
              <a:buNone/>
            </a:pPr>
            <a:r>
              <a:rPr lang="en-GB" sz="2400" dirty="0" smtClean="0"/>
              <a:t>Diego </a:t>
            </a:r>
            <a:r>
              <a:rPr lang="en-GB" sz="2400" dirty="0" err="1" smtClean="0"/>
              <a:t>Scardaci</a:t>
            </a:r>
            <a:endParaRPr lang="en-GB" sz="2400" dirty="0" smtClean="0"/>
          </a:p>
          <a:p>
            <a:pPr marL="1435100" indent="0">
              <a:buNone/>
            </a:pPr>
            <a:endParaRPr lang="en-GB" sz="2400" dirty="0" smtClean="0"/>
          </a:p>
          <a:p>
            <a:pPr marL="1797050" indent="0">
              <a:buNone/>
            </a:pPr>
            <a:r>
              <a:rPr lang="en-GB" sz="2400" dirty="0" smtClean="0"/>
              <a:t/>
            </a:r>
            <a:br>
              <a:rPr lang="en-GB" sz="2400" dirty="0" smtClean="0"/>
            </a:br>
            <a:r>
              <a:rPr lang="en-GB" sz="2400" dirty="0" err="1" smtClean="0"/>
              <a:t>Enol</a:t>
            </a:r>
            <a:r>
              <a:rPr lang="en-GB" sz="2400" dirty="0" smtClean="0"/>
              <a:t> </a:t>
            </a:r>
            <a:r>
              <a:rPr lang="en-GB" sz="2400" dirty="0" err="1" smtClean="0"/>
              <a:t>Fernández</a:t>
            </a:r>
            <a:r>
              <a:rPr lang="en-GB" sz="2400" dirty="0" smtClean="0"/>
              <a:t> </a:t>
            </a:r>
            <a:r>
              <a:rPr lang="en-GB" sz="2400" dirty="0"/>
              <a:t>del </a:t>
            </a:r>
            <a:r>
              <a:rPr lang="en-GB" sz="2400" dirty="0" smtClean="0"/>
              <a:t>Castillo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511AA2-99FE-4BFE-B934-C050D2B58355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pic>
        <p:nvPicPr>
          <p:cNvPr id="2050" name="Picture 2" descr="Nuno Ferreir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268760"/>
            <a:ext cx="1080120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4" descr="data:image/jpeg;base64,/9j/4AAQSkZJRgABAQAAAQABAAD/2wCEAAkGBxQTEBQUEBQVFBQVFhUVGBQYFhUUFBcVFBQXFxQVFRQYHCggGBolHBQVITEhJSkrLi4wFx8zODMsNygtLisBCgoKDg0OGhAQGiwkHBwsLCwsLCwsLCwsLCwsLCwsLCwsLCwsLCwsLCwsLCwsLCwsLCwsLCwsLCwsLCw3LDcsN//AABEIAM8AyAMBIgACEQEDEQH/xAAbAAABBQEBAAAAAAAAAAAAAAABAAIEBQYDB//EAD8QAAEDAgMFBQUGBAUFAAAAAAEAAhEDIQQSMQVBUWGRBiIycaETQoGxwQdSYtHh8CNysvEUJFOCkhU0Q6LC/8QAGAEBAQEBAQAAAAAAAAAAAAAAAAECAwT/xAAiEQEBAAIDAAMAAgMAAAAAAAAAAQIRAyExEkFRMnETImH/2gAMAwEAAhEDEQA/ANYAnAIBOVCARSCKBJIpIEkikgSCKSAJJE2nTnu6rM7T7b4akS1h9q4GIb4Z4F+iDTIFYDEfaC7/AEAJ0Oc+sBPwv2gOsKlFuklweRPwg3U3F03iCytDt1h3EBwcySZmCB01B48lp6VYOaHNMgwQRoZTcQ8oQiCkqGEIEJxQKBhCaQuhTSoOZTSE8hNKK5lJEoqCWAnBAJyqEiEkUARSSVCSRQQJQtrbUp4emalUwButJjcOJWe7T9tqdAmnQirV3/cYeBO88gvNNobQq13h9ZxqEaTMDkBuWbV0uu0faipiSc0sp7qYNo4vPvFUlG5sJG/cdUaNMb9N0zMnnvCbXMcvWDyNllo6obQZj5fouTasyBw+t+q4vBJn9/BMNM7rW1+ibgmDEASHdd4V63bNX2TGUnloAAJBvz/ssk5xB03a8+K64fEkWGup/e5B6p2f7UMd/DqOykQAYJB83bitax0ixleGucXGRb1PS0L0nsRtt1ZhZUIc5kd4akc1qVmxqoQTkCqhpTSnFAophTCF0KaUHMhJEpKCWEUgiqhIpIqgIpJIEsL9pfaM0WChRdFR4l8HvNYbAcp+i2uJq5WFx0AJ6CV4Fi8Q7EVn1CS51R8ydTNhyAiLclKqCahERu/eimYWoXaifRS8PsXO+57o38TyWt2TslrWiw/X6rjyZzF1wwuTO4bBVDZsjlE/NTqXZ558S2eHwolWVLDALz3mr0zhjE0OyhBkqeezrRYxfTjOpWsfRUZ7Vi8tdJxYsdjezLCOCy+1thPpSW95u+LEeYC9LrNVZjWyPJbw5rvtjPhmnnOEM746FaLsa91PHU75c0tmbH8J+KgbY2d7OpLfC7QcDvCi1qhaWvbZ7SHCdCWmR8OS9csvbxWa6e8hIqNsvGitRZUbo9od1FwpJW2DUCnFNKBpTCnlNKKYUkSkoJQRSCKqEigiqEkiEkHHFtBpvzGG5XSeAymSvCdmNAfA0Fhz+HBe7YtoLHBwkQZHG2i8IFUio5x1LnfCD9FmrGmwA1jRaDZ7bLNbJd3RO+/VajAnReDlu69/F1E+iVYULqDTbdWODomLLnJ277d9yh4ho3FSIIUesxarMV9diqcXrCuaoVNjDcQpIWqbbVHMwDfqPyWe2iO6wj9OY/fFaDabhlE8+qz+0KwcMug+u7T5r2cXjw8v8npf2c182BaB7rnN8t4HQrTlYv7Kqhdhak6CqQP+LSfmtqu0caaUCiUFUNKaU4ppRTCkiUlBKRSRVARSSQFJJJVHPEMJaQNYt5rwGmcwJ3km/EkmV75iq+QSTHPnuuvDdssBxNQUWgZnuLabd1pMctbqVYtMJWytbvsICsaOPqHwyOYH0VXs2mHtaQTEW3GBxGusrrQoVHVHNpuIAEzJk8AAddNV5vjNvTMrpLd2kq0nRUBid4M9VrNi9pA9tjBjSbX3LEbMNavLSXHK0khzRlBBs2TqY4x9V2wMU6zA5paHAnutcdPwgEj6K54fi4Z3fb0ittMNAmBbqsntHtoGuMCdRqABCbtrG0yxoYSXkGzmuYWtAuTI0uLc1QnZx7xyMGQFxOUuNhMC5vy3LOOP61nlrxaDtC6oPu8N/qubtoZoDh3uO4qtwOLL6boY05A1xLQQYMy0A2JCmFhc3M0A2m8yY/p4QrlhIzjna5bTvSPXosiX+IbwVqMZUBp90g23EHXjCylYeI6R8lvjmo5ct7etfZgB/gbAAmo+eZnU/COi1yyn2bYVzMC0n3yXgHUSflvWrK6xyNKBRKBRAKYU4ppRTSkkUkEtFBFAkUEVQkkkkQV4Z2hwkYrEsIIcKzwHbizMTHQwvc15h9oWCLcU5zdHZHnzdP1b6qZN4uGwzYl+vGCRECAY8lOOCa90te0EcwD5aqDsR0D9Y6K7FNpN5PxlePK9vZhOnSjgRHeeHeZEepVS12fFtqMgtu1sDQDxOaeZt/tVvUwTS27ZnpC4bFwwc8u3NOURy1gfvRLn01MO3Ptc85acOylrg7NrlEQ50cp9F2fhC8gzl5jQ87KTt5gAnX9dU3Z+EaGeFp8xfqNVMctSLlhuoOJ2W4DLu5CJ6LjXrClTdIOlo1nQW14K6r4RseFvqoDqTW6BrbHTX5K3LaTDUYrHMY0H2FLLYAujLMakhQMLfxgug6cRwHotFtJ+bN5Fcdj4UOcXEW0ldpl/rt57hvLT1Ds9Vz4Wk4gNJbcDSRb6KwK4bOoZKLGnUNE+Zufmu67Tx58vTSgU4ppQNKaU4ppQNKSBSQTUggigKSSSoSKSSBLE/aVhzFGoNDmY7zbDmfNy26pO1+yjiMMQ2c9Mmo0cSGnM34ieilm4suq872a6IK0+D5LIbNqSB6eRWiw2IhsleLknb3cV6XWIflpudvDSYWM2H2hyVXgGB4rjrHFaD/qMqjxGzKb6mbJ0JGupstceP6vJl+JW1u0IqVGh7hoDa9hpMaLR4G9JvNoPNZzBYWnT0bG8ze+4k71bNxogQmeP4YX9S67oVRiqsqXWxOYSqvE1IBXOLlVRjASSAYm0xPnZans5hw6pTZFgc7hGjadxPmYWewg/iA8JPRbvsphSGvquHjgN5tFyfI26L0Yzdkee3Ut/V8UCimld3mAppTimlA0oFEppQNKSRQQTQigigKSSSoKSSSAhFmonTf5b0FyxWIZTYX1HBjBq42HlzPJQeOVKBpValM/+N7mf8XED0hXDG56cN1seirdubUp18ZVfTaWtcW66khoGcjdMaKRsmsRYrzZ+vTx3o2o2rPdc1p0u0npddMNXxAOYBrtxEgG/4Su/s3ZnDnY/JMqU6o/sksvrtJIVSriAe8G33EjQ+WiYH1D4mAeRzfRSKLKh8UeamUmX8kyyn0WbcQMrBO9QHulSMdVkwFCxVTKP38FiM1oexeyadb2tSqA/I5jWsnSxcXPaNxsBNjBW4K8h7MV3UcXUqtecxOQNk5C0RIeN8+i9XwuLZUALCP5ZGYciNV6cLPHkz3t1QKKaVtkCmlOKaUDSmlEppQAoJFJQTkUElQUVHxOLZTHfdHLUn4Ksr7d/02/F1/8A1CzlnJ6slq7TK2IazxuA8zfpqs3U2jVdq4jkO6FGvxA9T1XK80+mpgucb2gYwd0Zjumw/Nec7a2hVqv/AIzy8gmNzRP3W6BaXGgd3nmHp+hWT2hTgzwsfos/O5NfGRn9oVvZ1mnc6x6wrrDYwBUO3dWngU5tWDyP7st2bkMbqt/gq4N9ZVtSc11jCwWA2iWjW3H81aU9tjeVy+L0Y8ka2pTAFoVdiaoEwqsbdad6hY3a4Nmqaauc0k1awuVXUHGq8v8AdbYc3cfIKEHurOyCzfePAK+p0A1oAEACw+q145ztWvwhANZm7xj7w3nzA6rRUqkta6dRr9ZTNlUg6k8HSH/Irnsv/t2fyj5JtnOaaLAbaewj2hL2b5u4cwd/ktIHSJFwbg8QdCsE1+5TsJtCowANcY4G46LeOevXG47a4phVRh9uz42/Fp+hU6jjmP8AC4TwNj6rrM5fGbK7lNKJTCVUIlJNKSCxVPtPa+UllKJFnP1APBvE807b20zSaGt8bx4vutmCfNUFRuVtuXzXPkz11Gscd9ujr3cSSdSU9qEJtE6jgvJ26nooORabJpTarQYBvf5AqixdHLWgiWuGnlYj1V053eHk7/5/NV+1296mfxR8CP0WolYvtDgvZ1Cw3BBIPEHT8lXZO6OS2/abAe1bLfExjnDmLSP3wWRotsu8y3E124UXlSW1BvXI07rrh8K557o+O5Ac4UjD4Nz7nut9SpuD2SAZd3ugCsCzy+iza3IWzMIAIaIHz8zvUmvYLtRZA4fNcaonRY9dHbZzsuHqH8Dz6FOwbctJv8o+QQfS/wArVA95pb1surrMCt8c8jaDZUocFyoCAnMMlZrDpCBYnoworrQx1RmhkcD3h+YVlhtqNd4u6fTruVTC51GrWPLYzcY0xKSz2DxjqZjVvD8uBRXox5MbGPjXXtA8nEvDdWUqcA6XLiR8VDp1faMcN4Gm/SQljsR/n6vBwyjzpEA/1Lk85HtdoAcruBY42J8jHUrjyfyrePicx0tB5A9VzJhw5p2G8McJHQpuJMCeBBXL7aSHBc6R1C6MXKoIPmoOVd0VWDiyoehp/mo+3B/Czfdc09Df5p+1MB7ZrYe6m9hJa9sSCdZG8WUWsK5pPp1PZVJaRIDqZNuEkStybNrBrQ4g7iCOqymO2E5jiKYls25DgV02BtisK7KeJApsLe6HNymfdMniRC1IZrMndCveN0S7YhuAv39eC70iByjotBtHZ9sw81W1cDmuNVrbpoGO5hdWRPH5KL/gyNSpVCiQB+4TSu7nrrh6MlOoUlaYfDhoJNgNSioeLZDcoHuk/QT6rlU8IUvPmcTBlwMcIG74T6qPiNwUtcqcB3UzD+I/D6rpiLBc8LpPE+gssokBOTUZWQ6Uwm/ki46D49FzafVAnBJKo6LDUpIbVVWrBFU+7ULnH8LzD+gM/BW2JohwIOhEHyNjCrqDAWwbgiCOIIghdsBWOSHGXUjkceLfdcfMQeq6ZfrMd9kVSafe8QJa7+ZpglTKjZkHeoGE7tao3c7LUH+4Q71b6qwesZerHPAvlonUWPwXesyQomGMVHDjB66/JT4spfViJTfGq75QQuL23Sa+EGV7Y4B7nteGksDS1xFyLz3hwUPY3at9EinipczQVIOdo/F99vr5rdubKo8ZsynUzUawsbtdo5s/dPI7l1xylmqzYucPWDm2IcxwkEGQQd4KivwsTCyeEditn2cw1aE3y3A/E3ew8jZbHZuPpV2Zqbg4erTwcNyXHX9OmGf1USrh5+SfSoqwNMCZ/ZQpNAE6fn+aOrrhMLAuom0sTMBtmgiOZ3lSMdiPdHx5Dh5qh2zjfZjMBmIs1t+8926BuAEnkn/HPPL6XFJunkVTsZiPb1J9kaYechM58s2nLZUGyNq4iriWtNRxZJLgAMsAHgLCYWvY1TXxc/UfGtrOEM9k08SHmPhvXbCUy1oDjmIF3REneY3KQAgQs7ARCSDzAKimPdY9Ec2Vv79FzcNB8Sm1XGee7lz800m3N5Mxv3n7vIc0l1ZTgJLWxFwvAo4juPbU3HuVObSe674E9CUMMpeSQWuuCIjzT7RHqjJVpncczOozN/pKttWqie4ik4G7qJaZ4tBlp84kK6w7rKZRYiuMVW8wR0Vm3RVW0LOYefzVnRNlmrHOsmG67VAuDBdA1tSLFDGU8zQW+JtxzG8LrVpWlcBUynktAioCAeIVRjNiBtQVaDzQq7nNvTd+GpT0vxCunUZu22+E1lSSWPEGNNQeYVmWkc8FjnVAadZns6zRJEyx4MDPTdvHqN67DFCA6WuBg2Mib3BFiFR9rWubhqkXgeKYLWmxjmbBUWysdWo0G5KIqU+86c4aRLoMNNgLaea6ybm1/wAmumyDobLtd/BRsLTk5jv6hp+RdqfIKiwvaQV6lOm2m4NJOeSJsLAcWzr/AHWqY2Ndd6xZcfUl2aGAaADyAHyTmNSRlZDimhNlPCikVyq7guq4vN1A0uuTwSpM94pjLnkLldYkqoMykmPfNggm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AutoShape 8" descr="data:image/jpeg;base64,/9j/4AAQSkZJRgABAQAAAQABAAD/2wCEAAkGBxQTEBQUEBQVFBQVFhUVGBQYFhUUFBcVFBQXFxQVFRQYHCggGBolHBQVITEhJSkrLi4wFx8zODMsNygtLisBCgoKDg0OGhAQGiwkHBwsLCwsLCwsLCwsLCwsLCwsLCwsLCwsLCwsLCwsLCwsLCwsLCwsLCwsLCwsLCw3LDcsN//AABEIAM8AyAMBIgACEQEDEQH/xAAbAAABBQEBAAAAAAAAAAAAAAABAAIEBQYDB//EAD8QAAEDAgMFBQUGBAUFAAAAAAEAAhEDIQQSMQVBUWGRBiIycaETQoGxwQdSYtHh8CNysvEUJFOCkhU0Q6LC/8QAGAEBAQEBAQAAAAAAAAAAAAAAAAECAwT/xAAiEQEBAAIDAAMAAgMAAAAAAAAAAQIRAyExEkFRMnETImH/2gAMAwEAAhEDEQA/ANYAnAIBOVCARSCKBJIpIEkikgSCKSAJJE2nTnu6rM7T7b4akS1h9q4GIb4Z4F+iDTIFYDEfaC7/AEAJ0Oc+sBPwv2gOsKlFuklweRPwg3U3F03iCytDt1h3EBwcySZmCB01B48lp6VYOaHNMgwQRoZTcQ8oQiCkqGEIEJxQKBhCaQuhTSoOZTSE8hNKK5lJEoqCWAnBAJyqEiEkUARSSVCSRQQJQtrbUp4emalUwButJjcOJWe7T9tqdAmnQirV3/cYeBO88gvNNobQq13h9ZxqEaTMDkBuWbV0uu0faipiSc0sp7qYNo4vPvFUlG5sJG/cdUaNMb9N0zMnnvCbXMcvWDyNllo6obQZj5fouTasyBw+t+q4vBJn9/BMNM7rW1+ibgmDEASHdd4V63bNX2TGUnloAAJBvz/ssk5xB03a8+K64fEkWGup/e5B6p2f7UMd/DqOykQAYJB83bitax0ixleGucXGRb1PS0L0nsRtt1ZhZUIc5kd4akc1qVmxqoQTkCqhpTSnFAophTCF0KaUHMhJEpKCWEUgiqhIpIqgIpJIEsL9pfaM0WChRdFR4l8HvNYbAcp+i2uJq5WFx0AJ6CV4Fi8Q7EVn1CS51R8ydTNhyAiLclKqCahERu/eimYWoXaifRS8PsXO+57o38TyWt2TslrWiw/X6rjyZzF1wwuTO4bBVDZsjlE/NTqXZ558S2eHwolWVLDALz3mr0zhjE0OyhBkqeezrRYxfTjOpWsfRUZ7Vi8tdJxYsdjezLCOCy+1thPpSW95u+LEeYC9LrNVZjWyPJbw5rvtjPhmnnOEM746FaLsa91PHU75c0tmbH8J+KgbY2d7OpLfC7QcDvCi1qhaWvbZ7SHCdCWmR8OS9csvbxWa6e8hIqNsvGitRZUbo9od1FwpJW2DUCnFNKBpTCnlNKKYUkSkoJQRSCKqEigiqEkiEkHHFtBpvzGG5XSeAymSvCdmNAfA0Fhz+HBe7YtoLHBwkQZHG2i8IFUio5x1LnfCD9FmrGmwA1jRaDZ7bLNbJd3RO+/VajAnReDlu69/F1E+iVYULqDTbdWODomLLnJ277d9yh4ho3FSIIUesxarMV9diqcXrCuaoVNjDcQpIWqbbVHMwDfqPyWe2iO6wj9OY/fFaDabhlE8+qz+0KwcMug+u7T5r2cXjw8v8npf2c182BaB7rnN8t4HQrTlYv7Kqhdhak6CqQP+LSfmtqu0caaUCiUFUNKaU4ppRTCkiUlBKRSRVARSSQFJJJVHPEMJaQNYt5rwGmcwJ3km/EkmV75iq+QSTHPnuuvDdssBxNQUWgZnuLabd1pMctbqVYtMJWytbvsICsaOPqHwyOYH0VXs2mHtaQTEW3GBxGusrrQoVHVHNpuIAEzJk8AAddNV5vjNvTMrpLd2kq0nRUBid4M9VrNi9pA9tjBjSbX3LEbMNavLSXHK0khzRlBBs2TqY4x9V2wMU6zA5paHAnutcdPwgEj6K54fi4Z3fb0ittMNAmBbqsntHtoGuMCdRqABCbtrG0yxoYSXkGzmuYWtAuTI0uLc1QnZx7xyMGQFxOUuNhMC5vy3LOOP61nlrxaDtC6oPu8N/qubtoZoDh3uO4qtwOLL6boY05A1xLQQYMy0A2JCmFhc3M0A2m8yY/p4QrlhIzjna5bTvSPXosiX+IbwVqMZUBp90g23EHXjCylYeI6R8lvjmo5ct7etfZgB/gbAAmo+eZnU/COi1yyn2bYVzMC0n3yXgHUSflvWrK6xyNKBRKBRAKYU4ppRTSkkUkEtFBFAkUEVQkkkkQV4Z2hwkYrEsIIcKzwHbizMTHQwvc15h9oWCLcU5zdHZHnzdP1b6qZN4uGwzYl+vGCRECAY8lOOCa90te0EcwD5aqDsR0D9Y6K7FNpN5PxlePK9vZhOnSjgRHeeHeZEepVS12fFtqMgtu1sDQDxOaeZt/tVvUwTS27ZnpC4bFwwc8u3NOURy1gfvRLn01MO3Ptc85acOylrg7NrlEQ50cp9F2fhC8gzl5jQ87KTt5gAnX9dU3Z+EaGeFp8xfqNVMctSLlhuoOJ2W4DLu5CJ6LjXrClTdIOlo1nQW14K6r4RseFvqoDqTW6BrbHTX5K3LaTDUYrHMY0H2FLLYAujLMakhQMLfxgug6cRwHotFtJ+bN5Fcdj4UOcXEW0ldpl/rt57hvLT1Ds9Vz4Wk4gNJbcDSRb6KwK4bOoZKLGnUNE+Zufmu67Tx58vTSgU4ppQNKaU4ppQNKSBSQTUggigKSSSoSKSSBLE/aVhzFGoNDmY7zbDmfNy26pO1+yjiMMQ2c9Mmo0cSGnM34ieilm4suq872a6IK0+D5LIbNqSB6eRWiw2IhsleLknb3cV6XWIflpudvDSYWM2H2hyVXgGB4rjrHFaD/qMqjxGzKb6mbJ0JGupstceP6vJl+JW1u0IqVGh7hoDa9hpMaLR4G9JvNoPNZzBYWnT0bG8ze+4k71bNxogQmeP4YX9S67oVRiqsqXWxOYSqvE1IBXOLlVRjASSAYm0xPnZans5hw6pTZFgc7hGjadxPmYWewg/iA8JPRbvsphSGvquHjgN5tFyfI26L0Yzdkee3Ut/V8UCimld3mAppTimlA0oFEppQNKSRQQTQigigKSSSoKSSSAhFmonTf5b0FyxWIZTYX1HBjBq42HlzPJQeOVKBpValM/+N7mf8XED0hXDG56cN1seirdubUp18ZVfTaWtcW66khoGcjdMaKRsmsRYrzZ+vTx3o2o2rPdc1p0u0npddMNXxAOYBrtxEgG/4Su/s3ZnDnY/JMqU6o/sksvrtJIVSriAe8G33EjQ+WiYH1D4mAeRzfRSKLKh8UeamUmX8kyyn0WbcQMrBO9QHulSMdVkwFCxVTKP38FiM1oexeyadb2tSqA/I5jWsnSxcXPaNxsBNjBW4K8h7MV3UcXUqtecxOQNk5C0RIeN8+i9XwuLZUALCP5ZGYciNV6cLPHkz3t1QKKaVtkCmlOKaUDSmlEppQAoJFJQTkUElQUVHxOLZTHfdHLUn4Ksr7d/02/F1/8A1CzlnJ6slq7TK2IazxuA8zfpqs3U2jVdq4jkO6FGvxA9T1XK80+mpgucb2gYwd0Zjumw/Nec7a2hVqv/AIzy8gmNzRP3W6BaXGgd3nmHp+hWT2hTgzwsfos/O5NfGRn9oVvZ1mnc6x6wrrDYwBUO3dWngU5tWDyP7st2bkMbqt/gq4N9ZVtSc11jCwWA2iWjW3H81aU9tjeVy+L0Y8ka2pTAFoVdiaoEwqsbdad6hY3a4Nmqaauc0k1awuVXUHGq8v8AdbYc3cfIKEHurOyCzfePAK+p0A1oAEACw+q145ztWvwhANZm7xj7w3nzA6rRUqkta6dRr9ZTNlUg6k8HSH/Irnsv/t2fyj5JtnOaaLAbaewj2hL2b5u4cwd/ktIHSJFwbg8QdCsE1+5TsJtCowANcY4G46LeOevXG47a4phVRh9uz42/Fp+hU6jjmP8AC4TwNj6rrM5fGbK7lNKJTCVUIlJNKSCxVPtPa+UllKJFnP1APBvE807b20zSaGt8bx4vutmCfNUFRuVtuXzXPkz11Gscd9ujr3cSSdSU9qEJtE6jgvJ26nooORabJpTarQYBvf5AqixdHLWgiWuGnlYj1V053eHk7/5/NV+1296mfxR8CP0WolYvtDgvZ1Cw3BBIPEHT8lXZO6OS2/abAe1bLfExjnDmLSP3wWRotsu8y3E124UXlSW1BvXI07rrh8K557o+O5Ac4UjD4Nz7nut9SpuD2SAZd3ugCsCzy+iza3IWzMIAIaIHz8zvUmvYLtRZA4fNcaonRY9dHbZzsuHqH8Dz6FOwbctJv8o+QQfS/wArVA95pb1surrMCt8c8jaDZUocFyoCAnMMlZrDpCBYnoworrQx1RmhkcD3h+YVlhtqNd4u6fTruVTC51GrWPLYzcY0xKSz2DxjqZjVvD8uBRXox5MbGPjXXtA8nEvDdWUqcA6XLiR8VDp1faMcN4Gm/SQljsR/n6vBwyjzpEA/1Lk85HtdoAcruBY42J8jHUrjyfyrePicx0tB5A9VzJhw5p2G8McJHQpuJMCeBBXL7aSHBc6R1C6MXKoIPmoOVd0VWDiyoehp/mo+3B/Czfdc09Df5p+1MB7ZrYe6m9hJa9sSCdZG8WUWsK5pPp1PZVJaRIDqZNuEkStybNrBrQ4g7iCOqymO2E5jiKYls25DgV02BtisK7KeJApsLe6HNymfdMniRC1IZrMndCveN0S7YhuAv39eC70iByjotBtHZ9sw81W1cDmuNVrbpoGO5hdWRPH5KL/gyNSpVCiQB+4TSu7nrrh6MlOoUlaYfDhoJNgNSioeLZDcoHuk/QT6rlU8IUvPmcTBlwMcIG74T6qPiNwUtcqcB3UzD+I/D6rpiLBc8LpPE+gssokBOTUZWQ6Uwm/ki46D49FzafVAnBJKo6LDUpIbVVWrBFU+7ULnH8LzD+gM/BW2JohwIOhEHyNjCrqDAWwbgiCOIIghdsBWOSHGXUjkceLfdcfMQeq6ZfrMd9kVSafe8QJa7+ZpglTKjZkHeoGE7tao3c7LUH+4Q71b6qwesZerHPAvlonUWPwXesyQomGMVHDjB66/JT4spfViJTfGq75QQuL23Sa+EGV7Y4B7nteGksDS1xFyLz3hwUPY3at9EinipczQVIOdo/F99vr5rdubKo8ZsynUzUawsbtdo5s/dPI7l1xylmqzYucPWDm2IcxwkEGQQd4KivwsTCyeEditn2cw1aE3y3A/E3ew8jZbHZuPpV2Zqbg4erTwcNyXHX9OmGf1USrh5+SfSoqwNMCZ/ZQpNAE6fn+aOrrhMLAuom0sTMBtmgiOZ3lSMdiPdHx5Dh5qh2zjfZjMBmIs1t+8926BuAEnkn/HPPL6XFJunkVTsZiPb1J9kaYechM58s2nLZUGyNq4iriWtNRxZJLgAMsAHgLCYWvY1TXxc/UfGtrOEM9k08SHmPhvXbCUy1oDjmIF3REneY3KQAgQs7ARCSDzAKimPdY9Ec2Vv79FzcNB8Sm1XGee7lz800m3N5Mxv3n7vIc0l1ZTgJLWxFwvAo4juPbU3HuVObSe674E9CUMMpeSQWuuCIjzT7RHqjJVpncczOozN/pKttWqie4ik4G7qJaZ4tBlp84kK6w7rKZRYiuMVW8wR0Vm3RVW0LOYefzVnRNlmrHOsmG67VAuDBdA1tSLFDGU8zQW+JtxzG8LrVpWlcBUynktAioCAeIVRjNiBtQVaDzQq7nNvTd+GpT0vxCunUZu22+E1lSSWPEGNNQeYVmWkc8FjnVAadZns6zRJEyx4MDPTdvHqN67DFCA6WuBg2Mib3BFiFR9rWubhqkXgeKYLWmxjmbBUWysdWo0G5KIqU+86c4aRLoMNNgLaea6ybm1/wAmumyDobLtd/BRsLTk5jv6hp+RdqfIKiwvaQV6lOm2m4NJOeSJsLAcWzr/AHWqY2Ndd6xZcfUl2aGAaADyAHyTmNSRlZDimhNlPCikVyq7guq4vN1A0uuTwSpM94pjLnkLldYkqoMykmPfNggmh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AutoShape 10" descr="data:image/jpeg;base64,/9j/4AAQSkZJRgABAQAAAQABAAD/2wCEAAkGBxQTEBQUEBQVFBQVFhUVGBQYFhUUFBcVFBQXFxQVFRQYHCggGBolHBQVITEhJSkrLi4wFx8zODMsNygtLisBCgoKDg0OGhAQGiwkHBwsLCwsLCwsLCwsLCwsLCwsLCwsLCwsLCwsLCwsLCwsLCwsLCwsLCwsLCwsLCw3LDcsN//AABEIAM8AyAMBIgACEQEDEQH/xAAbAAABBQEBAAAAAAAAAAAAAAABAAIEBQYDB//EAD8QAAEDAgMFBQUGBAUFAAAAAAEAAhEDIQQSMQVBUWGRBiIycaETQoGxwQdSYtHh8CNysvEUJFOCkhU0Q6LC/8QAGAEBAQEBAQAAAAAAAAAAAAAAAAECAwT/xAAiEQEBAAIDAAMAAgMAAAAAAAAAAQIRAyExEkFRMnETImH/2gAMAwEAAhEDEQA/ANYAnAIBOVCARSCKBJIpIEkikgSCKSAJJE2nTnu6rM7T7b4akS1h9q4GIb4Z4F+iDTIFYDEfaC7/AEAJ0Oc+sBPwv2gOsKlFuklweRPwg3U3F03iCytDt1h3EBwcySZmCB01B48lp6VYOaHNMgwQRoZTcQ8oQiCkqGEIEJxQKBhCaQuhTSoOZTSE8hNKK5lJEoqCWAnBAJyqEiEkUARSSVCSRQQJQtrbUp4emalUwButJjcOJWe7T9tqdAmnQirV3/cYeBO88gvNNobQq13h9ZxqEaTMDkBuWbV0uu0faipiSc0sp7qYNo4vPvFUlG5sJG/cdUaNMb9N0zMnnvCbXMcvWDyNllo6obQZj5fouTasyBw+t+q4vBJn9/BMNM7rW1+ibgmDEASHdd4V63bNX2TGUnloAAJBvz/ssk5xB03a8+K64fEkWGup/e5B6p2f7UMd/DqOykQAYJB83bitax0ixleGucXGRb1PS0L0nsRtt1ZhZUIc5kd4akc1qVmxqoQTkCqhpTSnFAophTCF0KaUHMhJEpKCWEUgiqhIpIqgIpJIEsL9pfaM0WChRdFR4l8HvNYbAcp+i2uJq5WFx0AJ6CV4Fi8Q7EVn1CS51R8ydTNhyAiLclKqCahERu/eimYWoXaifRS8PsXO+57o38TyWt2TslrWiw/X6rjyZzF1wwuTO4bBVDZsjlE/NTqXZ558S2eHwolWVLDALz3mr0zhjE0OyhBkqeezrRYxfTjOpWsfRUZ7Vi8tdJxYsdjezLCOCy+1thPpSW95u+LEeYC9LrNVZjWyPJbw5rvtjPhmnnOEM746FaLsa91PHU75c0tmbH8J+KgbY2d7OpLfC7QcDvCi1qhaWvbZ7SHCdCWmR8OS9csvbxWa6e8hIqNsvGitRZUbo9od1FwpJW2DUCnFNKBpTCnlNKKYUkSkoJQRSCKqEigiqEkiEkHHFtBpvzGG5XSeAymSvCdmNAfA0Fhz+HBe7YtoLHBwkQZHG2i8IFUio5x1LnfCD9FmrGmwA1jRaDZ7bLNbJd3RO+/VajAnReDlu69/F1E+iVYULqDTbdWODomLLnJ277d9yh4ho3FSIIUesxarMV9diqcXrCuaoVNjDcQpIWqbbVHMwDfqPyWe2iO6wj9OY/fFaDabhlE8+qz+0KwcMug+u7T5r2cXjw8v8npf2c182BaB7rnN8t4HQrTlYv7Kqhdhak6CqQP+LSfmtqu0caaUCiUFUNKaU4ppRTCkiUlBKRSRVARSSQFJJJVHPEMJaQNYt5rwGmcwJ3km/EkmV75iq+QSTHPnuuvDdssBxNQUWgZnuLabd1pMctbqVYtMJWytbvsICsaOPqHwyOYH0VXs2mHtaQTEW3GBxGusrrQoVHVHNpuIAEzJk8AAddNV5vjNvTMrpLd2kq0nRUBid4M9VrNi9pA9tjBjSbX3LEbMNavLSXHK0khzRlBBs2TqY4x9V2wMU6zA5paHAnutcdPwgEj6K54fi4Z3fb0ittMNAmBbqsntHtoGuMCdRqABCbtrG0yxoYSXkGzmuYWtAuTI0uLc1QnZx7xyMGQFxOUuNhMC5vy3LOOP61nlrxaDtC6oPu8N/qubtoZoDh3uO4qtwOLL6boY05A1xLQQYMy0A2JCmFhc3M0A2m8yY/p4QrlhIzjna5bTvSPXosiX+IbwVqMZUBp90g23EHXjCylYeI6R8lvjmo5ct7etfZgB/gbAAmo+eZnU/COi1yyn2bYVzMC0n3yXgHUSflvWrK6xyNKBRKBRAKYU4ppRTSkkUkEtFBFAkUEVQkkkkQV4Z2hwkYrEsIIcKzwHbizMTHQwvc15h9oWCLcU5zdHZHnzdP1b6qZN4uGwzYl+vGCRECAY8lOOCa90te0EcwD5aqDsR0D9Y6K7FNpN5PxlePK9vZhOnSjgRHeeHeZEepVS12fFtqMgtu1sDQDxOaeZt/tVvUwTS27ZnpC4bFwwc8u3NOURy1gfvRLn01MO3Ptc85acOylrg7NrlEQ50cp9F2fhC8gzl5jQ87KTt5gAnX9dU3Z+EaGeFp8xfqNVMctSLlhuoOJ2W4DLu5CJ6LjXrClTdIOlo1nQW14K6r4RseFvqoDqTW6BrbHTX5K3LaTDUYrHMY0H2FLLYAujLMakhQMLfxgug6cRwHotFtJ+bN5Fcdj4UOcXEW0ldpl/rt57hvLT1Ds9Vz4Wk4gNJbcDSRb6KwK4bOoZKLGnUNE+Zufmu67Tx58vTSgU4ppQNKaU4ppQNKSBSQTUggigKSSSoSKSSBLE/aVhzFGoNDmY7zbDmfNy26pO1+yjiMMQ2c9Mmo0cSGnM34ieilm4suq872a6IK0+D5LIbNqSB6eRWiw2IhsleLknb3cV6XWIflpudvDSYWM2H2hyVXgGB4rjrHFaD/qMqjxGzKb6mbJ0JGupstceP6vJl+JW1u0IqVGh7hoDa9hpMaLR4G9JvNoPNZzBYWnT0bG8ze+4k71bNxogQmeP4YX9S67oVRiqsqXWxOYSqvE1IBXOLlVRjASSAYm0xPnZans5hw6pTZFgc7hGjadxPmYWewg/iA8JPRbvsphSGvquHjgN5tFyfI26L0Yzdkee3Ut/V8UCimld3mAppTimlA0oFEppQNKSRQQTQigigKSSSoKSSSAhFmonTf5b0FyxWIZTYX1HBjBq42HlzPJQeOVKBpValM/+N7mf8XED0hXDG56cN1seirdubUp18ZVfTaWtcW66khoGcjdMaKRsmsRYrzZ+vTx3o2o2rPdc1p0u0npddMNXxAOYBrtxEgG/4Su/s3ZnDnY/JMqU6o/sksvrtJIVSriAe8G33EjQ+WiYH1D4mAeRzfRSKLKh8UeamUmX8kyyn0WbcQMrBO9QHulSMdVkwFCxVTKP38FiM1oexeyadb2tSqA/I5jWsnSxcXPaNxsBNjBW4K8h7MV3UcXUqtecxOQNk5C0RIeN8+i9XwuLZUALCP5ZGYciNV6cLPHkz3t1QKKaVtkCmlOKaUDSmlEppQAoJFJQTkUElQUVHxOLZTHfdHLUn4Ksr7d/02/F1/8A1CzlnJ6slq7TK2IazxuA8zfpqs3U2jVdq4jkO6FGvxA9T1XK80+mpgucb2gYwd0Zjumw/Nec7a2hVqv/AIzy8gmNzRP3W6BaXGgd3nmHp+hWT2hTgzwsfos/O5NfGRn9oVvZ1mnc6x6wrrDYwBUO3dWngU5tWDyP7st2bkMbqt/gq4N9ZVtSc11jCwWA2iWjW3H81aU9tjeVy+L0Y8ka2pTAFoVdiaoEwqsbdad6hY3a4Nmqaauc0k1awuVXUHGq8v8AdbYc3cfIKEHurOyCzfePAK+p0A1oAEACw+q145ztWvwhANZm7xj7w3nzA6rRUqkta6dRr9ZTNlUg6k8HSH/Irnsv/t2fyj5JtnOaaLAbaewj2hL2b5u4cwd/ktIHSJFwbg8QdCsE1+5TsJtCowANcY4G46LeOevXG47a4phVRh9uz42/Fp+hU6jjmP8AC4TwNj6rrM5fGbK7lNKJTCVUIlJNKSCxVPtPa+UllKJFnP1APBvE807b20zSaGt8bx4vutmCfNUFRuVtuXzXPkz11Gscd9ujr3cSSdSU9qEJtE6jgvJ26nooORabJpTarQYBvf5AqixdHLWgiWuGnlYj1V053eHk7/5/NV+1296mfxR8CP0WolYvtDgvZ1Cw3BBIPEHT8lXZO6OS2/abAe1bLfExjnDmLSP3wWRotsu8y3E124UXlSW1BvXI07rrh8K557o+O5Ac4UjD4Nz7nut9SpuD2SAZd3ugCsCzy+iza3IWzMIAIaIHz8zvUmvYLtRZA4fNcaonRY9dHbZzsuHqH8Dz6FOwbctJv8o+QQfS/wArVA95pb1surrMCt8c8jaDZUocFyoCAnMMlZrDpCBYnoworrQx1RmhkcD3h+YVlhtqNd4u6fTruVTC51GrWPLYzcY0xKSz2DxjqZjVvD8uBRXox5MbGPjXXtA8nEvDdWUqcA6XLiR8VDp1faMcN4Gm/SQljsR/n6vBwyjzpEA/1Lk85HtdoAcruBY42J8jHUrjyfyrePicx0tB5A9VzJhw5p2G8McJHQpuJMCeBBXL7aSHBc6R1C6MXKoIPmoOVd0VWDiyoehp/mo+3B/Czfdc09Df5p+1MB7ZrYe6m9hJa9sSCdZG8WUWsK5pPp1PZVJaRIDqZNuEkStybNrBrQ4g7iCOqymO2E5jiKYls25DgV02BtisK7KeJApsLe6HNymfdMniRC1IZrMndCveN0S7YhuAv39eC70iByjotBtHZ9sw81W1cDmuNVrbpoGO5hdWRPH5KL/gyNSpVCiQB+4TSu7nrrh6MlOoUlaYfDhoJNgNSioeLZDcoHuk/QT6rlU8IUvPmcTBlwMcIG74T6qPiNwUtcqcB3UzD+I/D6rpiLBc8LpPE+gssokBOTUZWQ6Uwm/ki46D49FzafVAnBJKo6LDUpIbVVWrBFU+7ULnH8LzD+gM/BW2JohwIOhEHyNjCrqDAWwbgiCOIIghdsBWOSHGXUjkceLfdcfMQeq6ZfrMd9kVSafe8QJa7+ZpglTKjZkHeoGE7tao3c7LUH+4Q71b6qwesZerHPAvlonUWPwXesyQomGMVHDjB66/JT4spfViJTfGq75QQuL23Sa+EGV7Y4B7nteGksDS1xFyLz3hwUPY3at9EinipczQVIOdo/F99vr5rdubKo8ZsynUzUawsbtdo5s/dPI7l1xylmqzYucPWDm2IcxwkEGQQd4KivwsTCyeEditn2cw1aE3y3A/E3ew8jZbHZuPpV2Zqbg4erTwcNyXHX9OmGf1USrh5+SfSoqwNMCZ/ZQpNAE6fn+aOrrhMLAuom0sTMBtmgiOZ3lSMdiPdHx5Dh5qh2zjfZjMBmIs1t+8926BuAEnkn/HPPL6XFJunkVTsZiPb1J9kaYechM58s2nLZUGyNq4iriWtNRxZJLgAMsAHgLCYWvY1TXxc/UfGtrOEM9k08SHmPhvXbCUy1oDjmIF3REneY3KQAgQs7ARCSDzAKimPdY9Ec2Vv79FzcNB8Sm1XGee7lz800m3N5Mxv3n7vIc0l1ZTgJLWxFwvAo4juPbU3HuVObSe674E9CUMMpeSQWuuCIjzT7RHqjJVpncczOozN/pKttWqie4ik4G7qJaZ4tBlp84kK6w7rKZRYiuMVW8wR0Vm3RVW0LOYefzVnRNlmrHOsmG67VAuDBdA1tSLFDGU8zQW+JtxzG8LrVpWlcBUynktAioCAeIVRjNiBtQVaDzQq7nNvTd+GpT0vxCunUZu22+E1lSSWPEGNNQeYVmWkc8FjnVAadZns6zRJEyx4MDPTdvHqN67DFCA6WuBg2Mib3BFiFR9rWubhqkXgeKYLWmxjmbBUWysdWo0G5KIqU+86c4aRLoMNNgLaea6ybm1/wAmumyDobLtd/BRsLTk5jv6hp+RdqfIKiwvaQV6lOm2m4NJOeSJsLAcWzr/AHWqY2Ndd6xZcfUl2aGAaADyAHyTmNSRlZDimhNlPCikVyq7guq4vN1A0uuTwSpM94pjLnkLldYkqoMykmPfNggmh//Z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060" name="Picture 12" descr="http://www.progressintraining.it/images/docenti/scardaci_25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772816"/>
            <a:ext cx="937171" cy="970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28637" y="3933056"/>
            <a:ext cx="816191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with a growing number of NGIs: </a:t>
            </a:r>
          </a:p>
          <a:p>
            <a:r>
              <a:rPr lang="en-GB" sz="2400" dirty="0" smtClean="0"/>
              <a:t>				ES, PT, FR, CZ, DE, IT, HU, ….</a:t>
            </a:r>
          </a:p>
          <a:p>
            <a:pPr lvl="1"/>
            <a:r>
              <a:rPr lang="en-GB" sz="2400" dirty="0" smtClean="0"/>
              <a:t>Mostly from EGI-</a:t>
            </a:r>
            <a:r>
              <a:rPr lang="en-GB" sz="2400" dirty="0" err="1" smtClean="0"/>
              <a:t>InSPIRE</a:t>
            </a:r>
            <a:r>
              <a:rPr lang="en-GB" sz="2400" dirty="0" smtClean="0"/>
              <a:t> SA5.1 </a:t>
            </a:r>
            <a:r>
              <a:rPr lang="en-GB" sz="2400" dirty="0" smtClean="0">
                <a:sym typeface="Wingdings" panose="05000000000000000000" pitchFamily="2" charset="2"/>
              </a:rPr>
              <a:t>and </a:t>
            </a:r>
            <a:r>
              <a:rPr lang="en-GB" sz="2400" dirty="0" smtClean="0"/>
              <a:t>SA5.2</a:t>
            </a:r>
            <a:endParaRPr lang="en-GB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314491" y="5313982"/>
            <a:ext cx="546175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Bi-weekly teleconferences for the support </a:t>
            </a:r>
            <a:r>
              <a:rPr lang="en-GB" dirty="0"/>
              <a:t>teams </a:t>
            </a:r>
            <a:endParaRPr lang="en-GB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smtClean="0">
                <a:hlinkClick r:id="rId5"/>
              </a:rPr>
              <a:t>Fc-usersupport@mailman.egi.eu</a:t>
            </a:r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Weekly updates to/from FC-Task Force by Diego</a:t>
            </a:r>
          </a:p>
        </p:txBody>
      </p:sp>
      <p:pic>
        <p:nvPicPr>
          <p:cNvPr id="1026" name="Picture 2" descr="Enol Fernández del Castill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924944"/>
            <a:ext cx="1080120" cy="1080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43808" y="980728"/>
            <a:ext cx="31967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>
                <a:hlinkClick r:id="rId7"/>
              </a:rPr>
              <a:t>support@egi.eu</a:t>
            </a:r>
            <a:r>
              <a:rPr lang="en-GB" sz="3200" dirty="0" smtClean="0"/>
              <a:t> 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091061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Support workflow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39552" y="1351309"/>
            <a:ext cx="8075612" cy="4525963"/>
          </a:xfrm>
        </p:spPr>
        <p:txBody>
          <a:bodyPr/>
          <a:lstStyle/>
          <a:p>
            <a:r>
              <a:rPr lang="en-GB" sz="2000" dirty="0" smtClean="0"/>
              <a:t>F2F / teleconference</a:t>
            </a:r>
          </a:p>
          <a:p>
            <a:pPr lvl="1"/>
            <a:r>
              <a:rPr lang="en-GB" sz="1800" dirty="0" smtClean="0"/>
              <a:t>Initial requirements</a:t>
            </a:r>
          </a:p>
          <a:p>
            <a:pPr lvl="1"/>
            <a:r>
              <a:rPr lang="en-GB" sz="1800" dirty="0" smtClean="0"/>
              <a:t>Allocation of technical experts</a:t>
            </a:r>
          </a:p>
          <a:p>
            <a:pPr lvl="1"/>
            <a:r>
              <a:rPr lang="en-GB" sz="1800" dirty="0" smtClean="0"/>
              <a:t>Milestones</a:t>
            </a:r>
          </a:p>
          <a:p>
            <a:r>
              <a:rPr lang="en-GB" sz="2000" dirty="0" smtClean="0"/>
              <a:t>Continuous </a:t>
            </a:r>
            <a:r>
              <a:rPr lang="en-GB" sz="2000" dirty="0"/>
              <a:t>tracking </a:t>
            </a:r>
            <a:r>
              <a:rPr lang="en-GB" sz="2000" dirty="0" smtClean="0"/>
              <a:t>with appropriate support</a:t>
            </a:r>
            <a:endParaRPr lang="en-GB" sz="2000" dirty="0"/>
          </a:p>
          <a:p>
            <a:pPr lvl="1"/>
            <a:r>
              <a:rPr lang="en-GB" sz="1800" dirty="0" smtClean="0"/>
              <a:t>Registration of </a:t>
            </a:r>
            <a:r>
              <a:rPr lang="en-GB" sz="1800" dirty="0"/>
              <a:t>use case on </a:t>
            </a:r>
            <a:r>
              <a:rPr lang="en-GB" sz="1800" dirty="0">
                <a:hlinkClick r:id="rId2"/>
              </a:rPr>
              <a:t>https://</a:t>
            </a:r>
            <a:r>
              <a:rPr lang="en-GB" sz="1800" dirty="0" smtClean="0">
                <a:hlinkClick r:id="rId2"/>
              </a:rPr>
              <a:t>wiki.egi.eu/wiki/Fedcloud-tf:Users:Communities</a:t>
            </a:r>
            <a:r>
              <a:rPr lang="en-GB" sz="1800" dirty="0" smtClean="0"/>
              <a:t> </a:t>
            </a:r>
            <a:endParaRPr lang="en-GB" sz="1800" dirty="0"/>
          </a:p>
          <a:p>
            <a:pPr lvl="1"/>
            <a:r>
              <a:rPr lang="en-GB" sz="1800" dirty="0" smtClean="0"/>
              <a:t>Technical integration support from NGI / EGI.eu</a:t>
            </a:r>
          </a:p>
          <a:p>
            <a:pPr lvl="2"/>
            <a:r>
              <a:rPr lang="en-GB" sz="1600" dirty="0" smtClean="0"/>
              <a:t>On the incubator VO or in a dedicated VO</a:t>
            </a:r>
          </a:p>
          <a:p>
            <a:pPr lvl="1"/>
            <a:r>
              <a:rPr lang="en-GB" sz="1800" dirty="0" smtClean="0"/>
              <a:t>Service further-development support from Federated Cloud Task Force</a:t>
            </a:r>
          </a:p>
          <a:p>
            <a:pPr lvl="1"/>
            <a:r>
              <a:rPr lang="en-GB" sz="1800" dirty="0" smtClean="0"/>
              <a:t>Community support through Virtual Team projects</a:t>
            </a:r>
          </a:p>
          <a:p>
            <a:r>
              <a:rPr lang="en-GB" sz="2400" dirty="0" smtClean="0"/>
              <a:t>Migration into production</a:t>
            </a:r>
          </a:p>
          <a:p>
            <a:pPr lvl="1"/>
            <a:r>
              <a:rPr lang="en-GB" sz="2000" dirty="0" smtClean="0"/>
              <a:t>Resource provider commitments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511AA2-99FE-4BFE-B934-C050D2B58355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2896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 smtClean="0"/>
              <a:t>Use cases / user communities: </a:t>
            </a:r>
            <a:r>
              <a:rPr lang="en-GB" sz="2000" dirty="0"/>
              <a:t>https://</a:t>
            </a:r>
            <a:r>
              <a:rPr lang="en-GB" sz="2000" dirty="0" smtClean="0"/>
              <a:t>wiki.egi.eu/wiki/Fedcloud-tf:Users:Communities</a:t>
            </a:r>
            <a:endParaRPr lang="en-GB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511AA2-99FE-4BFE-B934-C050D2B58355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24744"/>
            <a:ext cx="11704283" cy="658365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23528" y="4673982"/>
            <a:ext cx="8308685" cy="147732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TODO: </a:t>
            </a:r>
          </a:p>
          <a:p>
            <a:r>
              <a:rPr lang="en-GB" dirty="0" err="1"/>
              <a:t>Nuno</a:t>
            </a:r>
            <a:r>
              <a:rPr lang="en-GB" dirty="0"/>
              <a:t> to simplify the table to encourage registrations from the NGIs</a:t>
            </a:r>
          </a:p>
          <a:p>
            <a:r>
              <a:rPr lang="en-GB" dirty="0" smtClean="0"/>
              <a:t>Diego to investigate how to better monitor use cases at the infrastructure level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How to associate use cases </a:t>
            </a:r>
            <a:r>
              <a:rPr lang="en-GB" dirty="0" smtClean="0"/>
              <a:t>and VM instances?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What </a:t>
            </a:r>
            <a:r>
              <a:rPr lang="en-GB" dirty="0"/>
              <a:t>info </a:t>
            </a:r>
            <a:r>
              <a:rPr lang="en-GB" dirty="0" smtClean="0"/>
              <a:t>does the accounting system already collects about </a:t>
            </a:r>
            <a:r>
              <a:rPr lang="en-GB" dirty="0"/>
              <a:t>VM </a:t>
            </a:r>
            <a:r>
              <a:rPr lang="en-GB" dirty="0" smtClean="0"/>
              <a:t>instances? </a:t>
            </a:r>
          </a:p>
        </p:txBody>
      </p:sp>
    </p:spTree>
    <p:extLst>
      <p:ext uri="{BB962C8B-B14F-4D97-AF65-F5344CB8AC3E}">
        <p14:creationId xmlns:p14="http://schemas.microsoft.com/office/powerpoint/2010/main" val="3470255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Webinars, events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11188" y="1340768"/>
            <a:ext cx="8075612" cy="4525963"/>
          </a:xfrm>
        </p:spPr>
        <p:txBody>
          <a:bodyPr/>
          <a:lstStyle/>
          <a:p>
            <a:r>
              <a:rPr lang="en-GB" sz="2800" dirty="0" smtClean="0"/>
              <a:t>EGI Webinar Programme</a:t>
            </a:r>
          </a:p>
          <a:p>
            <a:pPr lvl="1"/>
            <a:r>
              <a:rPr lang="en-GB" sz="2400" dirty="0" smtClean="0">
                <a:hlinkClick r:id="rId2"/>
              </a:rPr>
              <a:t>http://go.egi.eu/webinars</a:t>
            </a:r>
            <a:endParaRPr lang="en-GB" sz="2400" dirty="0" smtClean="0"/>
          </a:p>
          <a:p>
            <a:pPr lvl="1"/>
            <a:r>
              <a:rPr lang="en-GB" sz="2400" dirty="0" smtClean="0"/>
              <a:t>Porting applications to the EGI Federated Cloud (April 2). Video recording online</a:t>
            </a:r>
          </a:p>
          <a:p>
            <a:pPr lvl="1"/>
            <a:r>
              <a:rPr lang="en-GB" sz="2400" dirty="0" smtClean="0"/>
              <a:t>Topics and contributions welcome!</a:t>
            </a:r>
          </a:p>
          <a:p>
            <a:r>
              <a:rPr lang="en-GB" sz="2800" dirty="0" smtClean="0"/>
              <a:t>Growing number of related EGI and NGI events</a:t>
            </a:r>
          </a:p>
          <a:p>
            <a:pPr lvl="1"/>
            <a:r>
              <a:rPr lang="en-GB" sz="2400" dirty="0" smtClean="0"/>
              <a:t>Several during EGI Community Forum 2014 May, Helsinki</a:t>
            </a:r>
          </a:p>
          <a:p>
            <a:pPr lvl="1"/>
            <a:r>
              <a:rPr lang="en-GB" sz="2400" dirty="0" smtClean="0"/>
              <a:t>Joint user forums with EUDAT &amp; GEANT in H2020</a:t>
            </a:r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511AA2-99FE-4BFE-B934-C050D2B58355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23528" y="5518973"/>
            <a:ext cx="7464544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TODO: </a:t>
            </a:r>
          </a:p>
          <a:p>
            <a:r>
              <a:rPr lang="en-GB" dirty="0" smtClean="0"/>
              <a:t>NGIs to consider organising national cloud event with </a:t>
            </a:r>
            <a:r>
              <a:rPr lang="en-GB" dirty="0" err="1" smtClean="0"/>
              <a:t>EGI.eu’s</a:t>
            </a:r>
            <a:r>
              <a:rPr lang="en-GB" dirty="0" smtClean="0"/>
              <a:t> support </a:t>
            </a:r>
          </a:p>
        </p:txBody>
      </p:sp>
    </p:spTree>
    <p:extLst>
      <p:ext uri="{BB962C8B-B14F-4D97-AF65-F5344CB8AC3E}">
        <p14:creationId xmlns:p14="http://schemas.microsoft.com/office/powerpoint/2010/main" val="872855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Engagement projects in EGI: Virtual Teams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124744"/>
            <a:ext cx="8075612" cy="4525963"/>
          </a:xfrm>
        </p:spPr>
        <p:txBody>
          <a:bodyPr/>
          <a:lstStyle/>
          <a:p>
            <a:r>
              <a:rPr lang="en-GB" sz="2000" dirty="0" smtClean="0"/>
              <a:t>National engagement activities, linked at European level</a:t>
            </a:r>
          </a:p>
          <a:p>
            <a:pPr lvl="1"/>
            <a:r>
              <a:rPr lang="en-GB" sz="1600" dirty="0" smtClean="0"/>
              <a:t>NGI International Liaisons </a:t>
            </a:r>
          </a:p>
          <a:p>
            <a:r>
              <a:rPr lang="en-GB" sz="2000" dirty="0" smtClean="0"/>
              <a:t>‘Virtual </a:t>
            </a:r>
            <a:r>
              <a:rPr lang="en-GB" sz="2000" dirty="0"/>
              <a:t>Team’ </a:t>
            </a:r>
            <a:r>
              <a:rPr lang="en-GB" sz="2000" dirty="0" smtClean="0"/>
              <a:t>projects, </a:t>
            </a:r>
            <a:r>
              <a:rPr lang="en-GB" sz="2000" dirty="0"/>
              <a:t>based on NGI </a:t>
            </a:r>
            <a:r>
              <a:rPr lang="en-GB" sz="2000" dirty="0" smtClean="0"/>
              <a:t>contributions</a:t>
            </a:r>
          </a:p>
          <a:p>
            <a:pPr lvl="1"/>
            <a:r>
              <a:rPr lang="en-GB" sz="1600" dirty="0" smtClean="0"/>
              <a:t>6-18 month projects with focussed activities and goals</a:t>
            </a:r>
          </a:p>
          <a:p>
            <a:pPr marL="0" indent="0">
              <a:buNone/>
            </a:pPr>
            <a:endParaRPr lang="en-US" sz="2000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US" sz="2000" dirty="0" smtClean="0">
                <a:solidFill>
                  <a:srgbClr val="C00000"/>
                </a:solidFill>
              </a:rPr>
              <a:t>Example: Support </a:t>
            </a:r>
            <a:r>
              <a:rPr lang="en-US" sz="2000" dirty="0">
                <a:solidFill>
                  <a:srgbClr val="C00000"/>
                </a:solidFill>
              </a:rPr>
              <a:t>for genome analysis and protein </a:t>
            </a:r>
            <a:r>
              <a:rPr lang="en-US" sz="2000" dirty="0" smtClean="0">
                <a:solidFill>
                  <a:srgbClr val="C00000"/>
                </a:solidFill>
              </a:rPr>
              <a:t>folding</a:t>
            </a:r>
          </a:p>
          <a:p>
            <a:r>
              <a:rPr lang="en-GB" sz="2000" dirty="0" smtClean="0"/>
              <a:t>Identify relevant, reusable tools </a:t>
            </a:r>
            <a:r>
              <a:rPr lang="en-GB" sz="2000" dirty="0"/>
              <a:t>already available </a:t>
            </a:r>
            <a:r>
              <a:rPr lang="en-GB" sz="2000" dirty="0" smtClean="0"/>
              <a:t>in EGI </a:t>
            </a:r>
            <a:r>
              <a:rPr lang="en-GB" sz="2000" dirty="0"/>
              <a:t>(</a:t>
            </a:r>
            <a:r>
              <a:rPr lang="en-GB" sz="2000" dirty="0" smtClean="0"/>
              <a:t>Applications Database, NGIs)</a:t>
            </a:r>
            <a:endParaRPr lang="en-GB" sz="2000" dirty="0"/>
          </a:p>
          <a:p>
            <a:r>
              <a:rPr lang="en-GB" sz="2000" dirty="0"/>
              <a:t>Identify </a:t>
            </a:r>
            <a:r>
              <a:rPr lang="en-GB" sz="2000" dirty="0" smtClean="0"/>
              <a:t>relevant tools not </a:t>
            </a:r>
            <a:r>
              <a:rPr lang="en-GB" sz="2000" dirty="0"/>
              <a:t>yet supported by </a:t>
            </a:r>
            <a:r>
              <a:rPr lang="en-GB" sz="2000" dirty="0" smtClean="0"/>
              <a:t>EGI </a:t>
            </a:r>
            <a:endParaRPr lang="en-GB" sz="2000" dirty="0"/>
          </a:p>
          <a:p>
            <a:pPr lvl="1"/>
            <a:r>
              <a:rPr lang="en-GB" sz="1800" dirty="0" smtClean="0"/>
              <a:t>Make </a:t>
            </a:r>
            <a:r>
              <a:rPr lang="en-GB" sz="1800" dirty="0"/>
              <a:t>these available on </a:t>
            </a:r>
            <a:r>
              <a:rPr lang="en-GB" sz="1800" dirty="0" smtClean="0"/>
              <a:t>EGI (cloud/grid)</a:t>
            </a:r>
          </a:p>
          <a:p>
            <a:pPr lvl="1"/>
            <a:r>
              <a:rPr lang="en-GB" sz="1800" dirty="0" smtClean="0"/>
              <a:t>Work ongoing</a:t>
            </a:r>
            <a:r>
              <a:rPr lang="en-GB" sz="1800" dirty="0" smtClean="0"/>
              <a:t>: </a:t>
            </a:r>
            <a:r>
              <a:rPr lang="en-GB" sz="1800" dirty="0" err="1" smtClean="0"/>
              <a:t>READemption</a:t>
            </a:r>
            <a:r>
              <a:rPr lang="en-GB" sz="1800" dirty="0"/>
              <a:t>, </a:t>
            </a:r>
            <a:r>
              <a:rPr lang="en-GB" sz="1800" dirty="0" err="1"/>
              <a:t>Trufa</a:t>
            </a:r>
            <a:r>
              <a:rPr lang="en-GB" sz="1800" dirty="0"/>
              <a:t>, </a:t>
            </a:r>
            <a:r>
              <a:rPr lang="en-GB" sz="1800" dirty="0" err="1"/>
              <a:t>Chipster</a:t>
            </a:r>
            <a:r>
              <a:rPr lang="en-GB" sz="1800" dirty="0"/>
              <a:t>, RSAT</a:t>
            </a:r>
          </a:p>
          <a:p>
            <a:r>
              <a:rPr lang="en-GB" sz="2000" dirty="0" smtClean="0"/>
              <a:t>Develop materials </a:t>
            </a:r>
            <a:r>
              <a:rPr lang="en-GB" sz="2000" dirty="0"/>
              <a:t>to disseminate relevant </a:t>
            </a:r>
            <a:r>
              <a:rPr lang="en-GB" sz="2000" dirty="0" smtClean="0"/>
              <a:t>applications &amp; </a:t>
            </a:r>
            <a:r>
              <a:rPr lang="en-GB" sz="2000" dirty="0"/>
              <a:t>services </a:t>
            </a:r>
            <a:r>
              <a:rPr lang="en-GB" sz="2000" dirty="0" smtClean="0"/>
              <a:t>for domain researchers </a:t>
            </a:r>
            <a:endParaRPr lang="en-GB" sz="2000" dirty="0"/>
          </a:p>
          <a:p>
            <a:pPr lvl="1"/>
            <a:r>
              <a:rPr lang="en-GB" sz="1800" dirty="0" smtClean="0"/>
              <a:t>Through “knowledge networks” </a:t>
            </a:r>
            <a:r>
              <a:rPr lang="en-GB" sz="1800" dirty="0"/>
              <a:t>within </a:t>
            </a:r>
            <a:r>
              <a:rPr lang="en-GB" sz="1800" dirty="0" smtClean="0"/>
              <a:t>the ERA</a:t>
            </a:r>
            <a:endParaRPr lang="en-GB" sz="2000" dirty="0"/>
          </a:p>
          <a:p>
            <a:r>
              <a:rPr lang="en-GB" sz="2000" b="1" i="1" dirty="0">
                <a:ea typeface="Times New Roman" pitchFamily="18" charset="0"/>
                <a:hlinkClick r:id="rId2"/>
              </a:rPr>
              <a:t>https://</a:t>
            </a:r>
            <a:r>
              <a:rPr lang="en-GB" sz="2000" b="1" i="1" dirty="0" smtClean="0">
                <a:ea typeface="Times New Roman" pitchFamily="18" charset="0"/>
                <a:hlinkClick r:id="rId2"/>
              </a:rPr>
              <a:t>wiki.egi.eu/wiki/VT_GAPF</a:t>
            </a:r>
            <a:endParaRPr lang="en-GB" sz="2000" i="1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9925" y="6356350"/>
            <a:ext cx="2133600" cy="365125"/>
          </a:xfrm>
        </p:spPr>
        <p:txBody>
          <a:bodyPr/>
          <a:lstStyle/>
          <a:p>
            <a:pPr>
              <a:defRPr/>
            </a:pPr>
            <a:fld id="{B4511AA2-99FE-4BFE-B934-C050D2B58355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763688" y="4869160"/>
            <a:ext cx="5737468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TODO: </a:t>
            </a:r>
          </a:p>
          <a:p>
            <a:r>
              <a:rPr lang="en-GB" dirty="0" smtClean="0"/>
              <a:t>NGIs to volunteer providing support for new use cases</a:t>
            </a:r>
          </a:p>
        </p:txBody>
      </p:sp>
    </p:spTree>
    <p:extLst>
      <p:ext uri="{BB962C8B-B14F-4D97-AF65-F5344CB8AC3E}">
        <p14:creationId xmlns:p14="http://schemas.microsoft.com/office/powerpoint/2010/main" val="1598233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63048"/>
            <a:ext cx="249555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READemption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511AA2-99FE-4BFE-B934-C050D2B58355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226" y="1196752"/>
            <a:ext cx="3460750" cy="464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4536504" y="1291982"/>
            <a:ext cx="4572000" cy="4801314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Implemented in Python 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Needs: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Third-Party libraries (</a:t>
            </a:r>
            <a:r>
              <a:rPr lang="en-GB" dirty="0" err="1"/>
              <a:t>numpy</a:t>
            </a:r>
            <a:r>
              <a:rPr lang="en-GB" dirty="0"/>
              <a:t>, </a:t>
            </a:r>
            <a:r>
              <a:rPr lang="en-GB" dirty="0" err="1"/>
              <a:t>scipy</a:t>
            </a:r>
            <a:r>
              <a:rPr lang="en-GB" dirty="0"/>
              <a:t>, </a:t>
            </a:r>
            <a:r>
              <a:rPr lang="en-GB" dirty="0" err="1"/>
              <a:t>matplotlib</a:t>
            </a:r>
            <a:r>
              <a:rPr lang="en-GB" dirty="0"/>
              <a:t>, </a:t>
            </a:r>
            <a:r>
              <a:rPr lang="en-GB" dirty="0" err="1"/>
              <a:t>pysam</a:t>
            </a:r>
            <a:r>
              <a:rPr lang="en-GB" dirty="0"/>
              <a:t>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Short Read mapper </a:t>
            </a:r>
            <a:r>
              <a:rPr lang="en-GB" dirty="0" err="1"/>
              <a:t>segemehl</a:t>
            </a:r>
            <a:endParaRPr lang="en-GB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Usual runtime on a multi-core machine several hours to </a:t>
            </a:r>
            <a:r>
              <a:rPr lang="en-GB" dirty="0" smtClean="0"/>
              <a:t>some days</a:t>
            </a:r>
          </a:p>
          <a:p>
            <a:endParaRPr lang="en-GB" dirty="0" smtClean="0"/>
          </a:p>
          <a:p>
            <a:r>
              <a:rPr lang="en-GB" dirty="0" smtClean="0"/>
              <a:t>Implementation on EGI Federated Cloud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GWDG site </a:t>
            </a:r>
            <a:r>
              <a:rPr lang="en-GB" dirty="0" smtClean="0"/>
              <a:t>in the fedcloud.egi.eu VO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VM </a:t>
            </a:r>
            <a:r>
              <a:rPr lang="en-GB" dirty="0" smtClean="0"/>
              <a:t>with </a:t>
            </a:r>
            <a:r>
              <a:rPr lang="en-GB" dirty="0"/>
              <a:t>24 cores and 128 GB of </a:t>
            </a:r>
            <a:r>
              <a:rPr lang="en-GB" dirty="0" smtClean="0"/>
              <a:t>RAM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Block storage up to 3TB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To move into production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dirty="0" smtClean="0"/>
              <a:t>To serve peak loads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smtClean="0"/>
              <a:t>Dedicated resources </a:t>
            </a:r>
            <a:r>
              <a:rPr lang="hu-HU" dirty="0" smtClean="0"/>
              <a:t>with a new </a:t>
            </a:r>
            <a:r>
              <a:rPr lang="en-GB" dirty="0" smtClean="0"/>
              <a:t>VO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smtClean="0"/>
              <a:t>GWDG and CESNET</a:t>
            </a:r>
            <a:r>
              <a:rPr lang="hu-HU" dirty="0"/>
              <a:t> </a:t>
            </a:r>
            <a:r>
              <a:rPr lang="en-GB" dirty="0" smtClean="0"/>
              <a:t>+ more</a:t>
            </a:r>
            <a:endParaRPr lang="hu-HU" dirty="0" smtClean="0"/>
          </a:p>
        </p:txBody>
      </p:sp>
      <p:sp>
        <p:nvSpPr>
          <p:cNvPr id="6" name="Rectangle 5"/>
          <p:cNvSpPr/>
          <p:nvPr/>
        </p:nvSpPr>
        <p:spPr>
          <a:xfrm>
            <a:off x="-23063" y="5589240"/>
            <a:ext cx="237276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dirty="0" smtClean="0"/>
              <a:t>Source: Konrad </a:t>
            </a:r>
            <a:r>
              <a:rPr lang="en-GB" sz="1400" dirty="0"/>
              <a:t>U. </a:t>
            </a:r>
            <a:r>
              <a:rPr lang="en-GB" sz="1400" dirty="0" smtClean="0"/>
              <a:t>F</a:t>
            </a:r>
            <a:r>
              <a:rPr lang="hu-HU" sz="1400" dirty="0" smtClean="0"/>
              <a:t>ö</a:t>
            </a:r>
            <a:r>
              <a:rPr lang="en-GB" sz="1400" dirty="0" err="1" smtClean="0"/>
              <a:t>rstner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621507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123950" y="115888"/>
            <a:ext cx="6840538" cy="865187"/>
          </a:xfrm>
        </p:spPr>
        <p:txBody>
          <a:bodyPr/>
          <a:lstStyle/>
          <a:p>
            <a:r>
              <a:rPr lang="en-GB" dirty="0" smtClean="0"/>
              <a:t>Impact</a:t>
            </a:r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511AA2-99FE-4BFE-B934-C050D2B58355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79512" y="1340769"/>
            <a:ext cx="8784976" cy="4968551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 smtClean="0"/>
              <a:t>25 communities and 44 use cases currently supported</a:t>
            </a:r>
          </a:p>
          <a:p>
            <a:pPr lvl="1"/>
            <a:r>
              <a:rPr lang="en-GB" sz="2000" dirty="0"/>
              <a:t>19 use cases access the </a:t>
            </a:r>
            <a:r>
              <a:rPr lang="en-GB" sz="2000" dirty="0" err="1"/>
              <a:t>FedCloud</a:t>
            </a:r>
            <a:r>
              <a:rPr lang="en-GB" sz="2000" dirty="0"/>
              <a:t> through the </a:t>
            </a:r>
            <a:r>
              <a:rPr lang="en-GB" sz="2000" dirty="0" err="1"/>
              <a:t>rOCCI</a:t>
            </a:r>
            <a:r>
              <a:rPr lang="en-GB" sz="2000" dirty="0"/>
              <a:t> </a:t>
            </a:r>
            <a:r>
              <a:rPr lang="en-GB" sz="2000" dirty="0" smtClean="0"/>
              <a:t>client</a:t>
            </a:r>
          </a:p>
          <a:p>
            <a:pPr lvl="1"/>
            <a:r>
              <a:rPr lang="en-GB" sz="2000" dirty="0" smtClean="0"/>
              <a:t>9 use cases adopted an high level brokering tool:</a:t>
            </a:r>
          </a:p>
          <a:p>
            <a:pPr lvl="2"/>
            <a:r>
              <a:rPr lang="en-GB" sz="1600" dirty="0" smtClean="0"/>
              <a:t>4 CSGF, 2 Slipstream, 2 WS-PGRADE, 1 DIRAC</a:t>
            </a:r>
          </a:p>
          <a:p>
            <a:pPr lvl="1"/>
            <a:r>
              <a:rPr lang="en-GB" sz="2000" dirty="0" smtClean="0"/>
              <a:t>7 use cases from private companies</a:t>
            </a:r>
          </a:p>
          <a:p>
            <a:pPr lvl="1"/>
            <a:endParaRPr lang="en-GB" sz="2000" dirty="0"/>
          </a:p>
          <a:p>
            <a:r>
              <a:rPr lang="en-GB" sz="2400" dirty="0" smtClean="0"/>
              <a:t>Use case classification according to the new scientific discipline classification:</a:t>
            </a:r>
          </a:p>
          <a:p>
            <a:pPr lvl="1"/>
            <a:r>
              <a:rPr lang="en-GB" sz="1600" dirty="0">
                <a:hlinkClick r:id="rId2"/>
              </a:rPr>
              <a:t>http://</a:t>
            </a:r>
            <a:r>
              <a:rPr lang="en-GB" sz="1600" dirty="0" smtClean="0">
                <a:hlinkClick r:id="rId2"/>
              </a:rPr>
              <a:t>www.egi.eu/news-and-media/newsletters/Inspired_Issue_11/VT-SDC.html</a:t>
            </a:r>
            <a:endParaRPr lang="en-GB" sz="1600" dirty="0" smtClean="0"/>
          </a:p>
          <a:p>
            <a:pPr lvl="1"/>
            <a:r>
              <a:rPr lang="en-GB" sz="2000" dirty="0" smtClean="0"/>
              <a:t>Details on hidden slides next</a:t>
            </a:r>
          </a:p>
        </p:txBody>
      </p:sp>
    </p:spTree>
    <p:extLst>
      <p:ext uri="{BB962C8B-B14F-4D97-AF65-F5344CB8AC3E}">
        <p14:creationId xmlns:p14="http://schemas.microsoft.com/office/powerpoint/2010/main" val="3672007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400" dirty="0" smtClean="0"/>
              <a:t>EGI </a:t>
            </a:r>
            <a:r>
              <a:rPr lang="en-GB" sz="3400" dirty="0" err="1" smtClean="0"/>
              <a:t>FedCloud</a:t>
            </a:r>
            <a:r>
              <a:rPr lang="en-GB" sz="3400" dirty="0" smtClean="0"/>
              <a:t> Use Cases Discipline Classification (1° tier)</a:t>
            </a:r>
            <a:endParaRPr lang="en-GB" sz="34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511AA2-99FE-4BFE-B934-C050D2B58355}" type="slidenum">
              <a:rPr lang="en-GB" smtClean="0"/>
              <a:pPr>
                <a:defRPr/>
              </a:pPr>
              <a:t>19</a:t>
            </a:fld>
            <a:endParaRPr lang="en-GB" dirty="0"/>
          </a:p>
        </p:txBody>
      </p:sp>
      <p:graphicFrame>
        <p:nvGraphicFramePr>
          <p:cNvPr id="5" name="Gra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76173279"/>
              </p:ext>
            </p:extLst>
          </p:nvPr>
        </p:nvGraphicFramePr>
        <p:xfrm>
          <a:off x="279359" y="2337430"/>
          <a:ext cx="8641085" cy="40502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CasellaDiTesto 5"/>
          <p:cNvSpPr txBox="1"/>
          <p:nvPr/>
        </p:nvSpPr>
        <p:spPr>
          <a:xfrm>
            <a:off x="63335" y="1341512"/>
            <a:ext cx="427411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dirty="0" smtClean="0"/>
              <a:t>Natural Science: 35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dirty="0" smtClean="0"/>
              <a:t>Engineering and Technology: 4</a:t>
            </a:r>
            <a:endParaRPr lang="en-GB" sz="2000" b="1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4762442" y="1340768"/>
            <a:ext cx="434606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dirty="0" smtClean="0"/>
              <a:t>Medical and Health Sciences : 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dirty="0" smtClean="0"/>
              <a:t>Humanities: 3</a:t>
            </a:r>
            <a:endParaRPr lang="en-GB" sz="2000" b="1" dirty="0"/>
          </a:p>
        </p:txBody>
      </p:sp>
    </p:spTree>
    <p:extLst>
      <p:ext uri="{BB962C8B-B14F-4D97-AF65-F5344CB8AC3E}">
        <p14:creationId xmlns:p14="http://schemas.microsoft.com/office/powerpoint/2010/main" val="2790074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 smtClean="0"/>
              <a:t>EGI Cloud Infrastructure</a:t>
            </a:r>
            <a:endParaRPr lang="en-GB" sz="4000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ADEF26-A65D-420E-806B-5DECF286FE21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2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340699" y="3924039"/>
            <a:ext cx="6192688" cy="212329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b"/>
          <a:lstStyle/>
          <a:p>
            <a:pPr algn="ctr"/>
            <a:r>
              <a:rPr lang="en-GB" b="1" dirty="0" smtClean="0">
                <a:solidFill>
                  <a:prstClr val="black"/>
                </a:solidFill>
                <a:latin typeface="Calibri"/>
              </a:rPr>
              <a:t>EGI Core Platform</a:t>
            </a:r>
            <a:endParaRPr lang="en-GB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932987" y="4120797"/>
            <a:ext cx="1008112" cy="656456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>
                <a:solidFill>
                  <a:srgbClr val="000000"/>
                </a:solidFill>
                <a:latin typeface="Calibri"/>
              </a:rPr>
              <a:t>Federated AAI</a:t>
            </a:r>
            <a:endParaRPr lang="en-GB" sz="120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484715" y="4120797"/>
            <a:ext cx="1008112" cy="648072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>
                <a:solidFill>
                  <a:prstClr val="black"/>
                </a:solidFill>
                <a:latin typeface="Calibri"/>
              </a:rPr>
              <a:t>Service</a:t>
            </a:r>
          </a:p>
          <a:p>
            <a:pPr algn="ctr"/>
            <a:r>
              <a:rPr lang="en-GB" sz="1200" dirty="0" smtClean="0">
                <a:solidFill>
                  <a:prstClr val="black"/>
                </a:solidFill>
                <a:latin typeface="Calibri"/>
              </a:rPr>
              <a:t>Registry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6157123" y="4120797"/>
            <a:ext cx="1008112" cy="648072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>
                <a:solidFill>
                  <a:srgbClr val="000000"/>
                </a:solidFill>
                <a:latin typeface="Calibri"/>
              </a:rPr>
              <a:t>Monitoring</a:t>
            </a:r>
            <a:endParaRPr lang="en-GB" sz="140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7381259" y="4120797"/>
            <a:ext cx="1008112" cy="648072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>
                <a:solidFill>
                  <a:srgbClr val="000000"/>
                </a:solidFill>
                <a:latin typeface="Calibri"/>
              </a:rPr>
              <a:t>Accounting</a:t>
            </a:r>
            <a:endParaRPr lang="en-GB" sz="110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340699" y="1247989"/>
            <a:ext cx="6192688" cy="2538504"/>
          </a:xfrm>
          <a:prstGeom prst="roundRect">
            <a:avLst>
              <a:gd name="adj" fmla="val 8707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GB" dirty="0">
                <a:solidFill>
                  <a:prstClr val="black"/>
                </a:solidFill>
                <a:latin typeface="Calibri"/>
              </a:rPr>
              <a:t>EGI </a:t>
            </a:r>
            <a:r>
              <a:rPr lang="en-GB" dirty="0" smtClean="0">
                <a:solidFill>
                  <a:prstClr val="black"/>
                </a:solidFill>
                <a:latin typeface="Calibri"/>
              </a:rPr>
              <a:t>Cloud Infrastructure Platform</a:t>
            </a:r>
            <a:endParaRPr lang="en-GB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3564835" y="1748157"/>
            <a:ext cx="1296144" cy="792088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prstClr val="white"/>
                </a:solidFill>
                <a:latin typeface="Calibri"/>
              </a:rPr>
              <a:t>Instance </a:t>
            </a:r>
            <a:r>
              <a:rPr lang="en-GB" sz="1600" dirty="0" err="1" smtClean="0">
                <a:solidFill>
                  <a:prstClr val="white"/>
                </a:solidFill>
                <a:latin typeface="Calibri"/>
              </a:rPr>
              <a:t>Mgmt</a:t>
            </a:r>
            <a:endParaRPr lang="en-GB" sz="1100" dirty="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21" name="Straight Connector 20"/>
          <p:cNvCxnSpPr>
            <a:stCxn id="20" idx="2"/>
          </p:cNvCxnSpPr>
          <p:nvPr/>
        </p:nvCxnSpPr>
        <p:spPr>
          <a:xfrm>
            <a:off x="4212907" y="2540245"/>
            <a:ext cx="0" cy="514832"/>
          </a:xfrm>
          <a:prstGeom prst="line">
            <a:avLst/>
          </a:prstGeom>
          <a:ln>
            <a:solidFill>
              <a:srgbClr val="00153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53" idx="2"/>
          </p:cNvCxnSpPr>
          <p:nvPr/>
        </p:nvCxnSpPr>
        <p:spPr>
          <a:xfrm>
            <a:off x="6575843" y="2540245"/>
            <a:ext cx="0" cy="514832"/>
          </a:xfrm>
          <a:prstGeom prst="line">
            <a:avLst/>
          </a:prstGeom>
          <a:ln>
            <a:solidFill>
              <a:srgbClr val="00153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Rounded Rectangle 40"/>
          <p:cNvSpPr/>
          <p:nvPr/>
        </p:nvSpPr>
        <p:spPr>
          <a:xfrm>
            <a:off x="3708851" y="4120797"/>
            <a:ext cx="1008112" cy="656456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>
                <a:solidFill>
                  <a:srgbClr val="000000"/>
                </a:solidFill>
                <a:latin typeface="Calibri"/>
              </a:rPr>
              <a:t>Information Discovery</a:t>
            </a:r>
            <a:endParaRPr lang="en-GB" sz="1200" dirty="0">
              <a:solidFill>
                <a:srgbClr val="000000"/>
              </a:solidFill>
              <a:latin typeface="Calibri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2988771" y="3472725"/>
            <a:ext cx="4896544" cy="656456"/>
            <a:chOff x="9396536" y="4365104"/>
            <a:chExt cx="4896544" cy="656456"/>
          </a:xfrm>
        </p:grpSpPr>
        <p:cxnSp>
          <p:nvCxnSpPr>
            <p:cNvPr id="43" name="Straight Connector 42"/>
            <p:cNvCxnSpPr/>
            <p:nvPr/>
          </p:nvCxnSpPr>
          <p:spPr>
            <a:xfrm>
              <a:off x="9396536" y="4373488"/>
              <a:ext cx="0" cy="648072"/>
            </a:xfrm>
            <a:prstGeom prst="line">
              <a:avLst/>
            </a:prstGeom>
            <a:ln>
              <a:solidFill>
                <a:srgbClr val="00153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10620672" y="4373488"/>
              <a:ext cx="0" cy="648072"/>
            </a:xfrm>
            <a:prstGeom prst="line">
              <a:avLst/>
            </a:prstGeom>
            <a:ln>
              <a:solidFill>
                <a:srgbClr val="00153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11844808" y="4365104"/>
              <a:ext cx="0" cy="648072"/>
            </a:xfrm>
            <a:prstGeom prst="line">
              <a:avLst/>
            </a:prstGeom>
            <a:ln>
              <a:solidFill>
                <a:srgbClr val="00153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13068944" y="4365104"/>
              <a:ext cx="0" cy="648072"/>
            </a:xfrm>
            <a:prstGeom prst="line">
              <a:avLst/>
            </a:prstGeom>
            <a:ln>
              <a:solidFill>
                <a:srgbClr val="00153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14293080" y="4365104"/>
              <a:ext cx="0" cy="648072"/>
            </a:xfrm>
            <a:prstGeom prst="line">
              <a:avLst/>
            </a:prstGeom>
            <a:ln>
              <a:solidFill>
                <a:srgbClr val="00153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Oval 39"/>
          <p:cNvSpPr/>
          <p:nvPr/>
        </p:nvSpPr>
        <p:spPr>
          <a:xfrm>
            <a:off x="5004995" y="3976781"/>
            <a:ext cx="864096" cy="288032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 smtClean="0">
                <a:solidFill>
                  <a:prstClr val="black"/>
                </a:solidFill>
                <a:latin typeface="Calibri"/>
              </a:rPr>
              <a:t>GSI</a:t>
            </a:r>
            <a:endParaRPr lang="en-US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0" name="Oval 49"/>
          <p:cNvSpPr/>
          <p:nvPr/>
        </p:nvSpPr>
        <p:spPr>
          <a:xfrm>
            <a:off x="3780859" y="3976781"/>
            <a:ext cx="864096" cy="288032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 smtClean="0">
                <a:solidFill>
                  <a:prstClr val="black"/>
                </a:solidFill>
                <a:latin typeface="Calibri"/>
              </a:rPr>
              <a:t>GLUE2</a:t>
            </a:r>
            <a:endParaRPr lang="en-US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1" name="Oval 50"/>
          <p:cNvSpPr/>
          <p:nvPr/>
        </p:nvSpPr>
        <p:spPr>
          <a:xfrm>
            <a:off x="3636843" y="2420621"/>
            <a:ext cx="1152128" cy="288032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prstClr val="black"/>
                </a:solidFill>
                <a:latin typeface="Calibri"/>
              </a:rPr>
              <a:t>OCCI</a:t>
            </a:r>
            <a:endParaRPr lang="en-US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5891767" y="1748157"/>
            <a:ext cx="1368152" cy="792088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prstClr val="white"/>
                </a:solidFill>
                <a:latin typeface="Calibri"/>
              </a:rPr>
              <a:t>Storage Management</a:t>
            </a:r>
            <a:endParaRPr lang="en-GB" sz="11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5" name="Oval 54"/>
          <p:cNvSpPr/>
          <p:nvPr/>
        </p:nvSpPr>
        <p:spPr>
          <a:xfrm>
            <a:off x="6013107" y="2420621"/>
            <a:ext cx="1152128" cy="288032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prstClr val="black"/>
                </a:solidFill>
                <a:latin typeface="Calibri"/>
              </a:rPr>
              <a:t>CDMI</a:t>
            </a:r>
            <a:endParaRPr lang="en-US" sz="20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484715" y="2875057"/>
            <a:ext cx="5904656" cy="792088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prstClr val="white"/>
                </a:solidFill>
                <a:latin typeface="Calibri"/>
              </a:rPr>
              <a:t>Cloud Management Stacks</a:t>
            </a:r>
          </a:p>
          <a:p>
            <a:pPr algn="ctr"/>
            <a:r>
              <a:rPr lang="en-GB" sz="1200" dirty="0" smtClean="0">
                <a:solidFill>
                  <a:prstClr val="white"/>
                </a:solidFill>
                <a:latin typeface="Calibri"/>
              </a:rPr>
              <a:t>(</a:t>
            </a:r>
            <a:r>
              <a:rPr lang="en-GB" sz="1200" dirty="0" err="1" smtClean="0">
                <a:solidFill>
                  <a:prstClr val="white"/>
                </a:solidFill>
                <a:latin typeface="Calibri"/>
              </a:rPr>
              <a:t>OpenStack</a:t>
            </a:r>
            <a:r>
              <a:rPr lang="en-GB" sz="1200" dirty="0" smtClean="0">
                <a:solidFill>
                  <a:prstClr val="white"/>
                </a:solidFill>
                <a:latin typeface="Calibri"/>
              </a:rPr>
              <a:t>, </a:t>
            </a:r>
            <a:r>
              <a:rPr lang="en-GB" sz="1200" dirty="0" err="1" smtClean="0">
                <a:solidFill>
                  <a:prstClr val="white"/>
                </a:solidFill>
                <a:latin typeface="Calibri"/>
              </a:rPr>
              <a:t>OpenNebula</a:t>
            </a:r>
            <a:r>
              <a:rPr lang="en-GB" sz="1200" dirty="0" smtClean="0">
                <a:solidFill>
                  <a:prstClr val="white"/>
                </a:solidFill>
                <a:latin typeface="Calibri"/>
              </a:rPr>
              <a:t>, </a:t>
            </a:r>
            <a:r>
              <a:rPr lang="en-GB" sz="1200" dirty="0" err="1" smtClean="0">
                <a:solidFill>
                  <a:prstClr val="white"/>
                </a:solidFill>
                <a:latin typeface="Calibri"/>
              </a:rPr>
              <a:t>Synnefo</a:t>
            </a:r>
            <a:r>
              <a:rPr lang="en-GB" sz="1200" dirty="0" smtClean="0">
                <a:solidFill>
                  <a:prstClr val="white"/>
                </a:solidFill>
                <a:latin typeface="Calibri"/>
              </a:rPr>
              <a:t>, …)</a:t>
            </a:r>
            <a:endParaRPr lang="en-GB" sz="12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2" name="Oval 41"/>
          <p:cNvSpPr/>
          <p:nvPr/>
        </p:nvSpPr>
        <p:spPr>
          <a:xfrm>
            <a:off x="6229131" y="3985165"/>
            <a:ext cx="864096" cy="288032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 smtClean="0">
                <a:solidFill>
                  <a:prstClr val="black"/>
                </a:solidFill>
                <a:latin typeface="Calibri"/>
              </a:rPr>
              <a:t>SAM</a:t>
            </a:r>
            <a:endParaRPr lang="en-US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5" name="Oval 44"/>
          <p:cNvSpPr/>
          <p:nvPr/>
        </p:nvSpPr>
        <p:spPr>
          <a:xfrm>
            <a:off x="7453267" y="3993549"/>
            <a:ext cx="864096" cy="288032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 smtClean="0">
                <a:solidFill>
                  <a:prstClr val="black"/>
                </a:solidFill>
                <a:latin typeface="Calibri"/>
              </a:rPr>
              <a:t>UR</a:t>
            </a:r>
            <a:endParaRPr lang="en-US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4283968" y="4910390"/>
            <a:ext cx="1008112" cy="648072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solidFill>
                  <a:prstClr val="black"/>
                </a:solidFill>
                <a:latin typeface="Calibri"/>
              </a:rPr>
              <a:t>Help and Support</a:t>
            </a:r>
          </a:p>
        </p:txBody>
      </p:sp>
      <p:sp>
        <p:nvSpPr>
          <p:cNvPr id="54" name="Rounded Rectangle 53"/>
          <p:cNvSpPr/>
          <p:nvPr/>
        </p:nvSpPr>
        <p:spPr>
          <a:xfrm>
            <a:off x="5565593" y="4895123"/>
            <a:ext cx="1008112" cy="648072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solidFill>
                  <a:prstClr val="black"/>
                </a:solidFill>
                <a:latin typeface="Calibri"/>
              </a:rPr>
              <a:t>Training </a:t>
            </a:r>
            <a:r>
              <a:rPr lang="en-GB" sz="1200" b="1" dirty="0" smtClean="0">
                <a:solidFill>
                  <a:prstClr val="black"/>
                </a:solidFill>
                <a:latin typeface="Calibri"/>
              </a:rPr>
              <a:t>and Outreach</a:t>
            </a:r>
            <a:endParaRPr lang="en-GB" sz="1200" dirty="0"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685208" y="1247989"/>
            <a:ext cx="1575792" cy="4134124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vert270" rtlCol="0" anchor="t" anchorCtr="1"/>
          <a:lstStyle/>
          <a:p>
            <a:pPr algn="r"/>
            <a:r>
              <a:rPr lang="en-GB" dirty="0" smtClean="0">
                <a:solidFill>
                  <a:prstClr val="black"/>
                </a:solidFill>
                <a:latin typeface="Calibri"/>
              </a:rPr>
              <a:t>EGI Collaboration Tools</a:t>
            </a:r>
            <a:endParaRPr lang="en-GB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4" name="Rounded Rectangle 33"/>
          <p:cNvSpPr/>
          <p:nvPr/>
        </p:nvSpPr>
        <p:spPr>
          <a:xfrm rot="16200000">
            <a:off x="757216" y="3933569"/>
            <a:ext cx="1728192" cy="72008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prstClr val="white"/>
                </a:solidFill>
                <a:latin typeface="Calibri"/>
              </a:rPr>
              <a:t>EGI Application DB</a:t>
            </a:r>
            <a:endParaRPr lang="en-GB" sz="1100" dirty="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>
            <a:off x="2053360" y="3285497"/>
            <a:ext cx="504056" cy="0"/>
          </a:xfrm>
          <a:prstGeom prst="line">
            <a:avLst/>
          </a:prstGeom>
          <a:ln>
            <a:solidFill>
              <a:srgbClr val="00153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1981354" y="4437625"/>
            <a:ext cx="72006" cy="0"/>
          </a:xfrm>
          <a:prstGeom prst="line">
            <a:avLst/>
          </a:prstGeom>
          <a:ln>
            <a:solidFill>
              <a:srgbClr val="00153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Rounded Rectangle 36"/>
          <p:cNvSpPr/>
          <p:nvPr/>
        </p:nvSpPr>
        <p:spPr>
          <a:xfrm rot="16200000">
            <a:off x="757216" y="2061361"/>
            <a:ext cx="1728192" cy="72008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prstClr val="white"/>
                </a:solidFill>
                <a:latin typeface="Calibri"/>
              </a:rPr>
              <a:t>Image Repository</a:t>
            </a:r>
            <a:endParaRPr lang="en-GB" sz="1100" dirty="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38" name="Straight Connector 37"/>
          <p:cNvCxnSpPr/>
          <p:nvPr/>
        </p:nvCxnSpPr>
        <p:spPr>
          <a:xfrm>
            <a:off x="2053360" y="2565417"/>
            <a:ext cx="0" cy="1872208"/>
          </a:xfrm>
          <a:prstGeom prst="line">
            <a:avLst/>
          </a:prstGeom>
          <a:ln>
            <a:solidFill>
              <a:srgbClr val="00153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1981354" y="2565417"/>
            <a:ext cx="72006" cy="0"/>
          </a:xfrm>
          <a:prstGeom prst="line">
            <a:avLst/>
          </a:prstGeom>
          <a:ln>
            <a:solidFill>
              <a:srgbClr val="00153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Rounded Rectangle 55"/>
          <p:cNvSpPr/>
          <p:nvPr/>
        </p:nvSpPr>
        <p:spPr>
          <a:xfrm rot="16200000">
            <a:off x="-178888" y="3005849"/>
            <a:ext cx="3600400" cy="72008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prstClr val="white"/>
                </a:solidFill>
                <a:latin typeface="Calibri"/>
              </a:rPr>
              <a:t>EGI Cloud Service Marketplace</a:t>
            </a:r>
            <a:endParaRPr lang="en-GB" sz="11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7" name="Oval 56"/>
          <p:cNvSpPr/>
          <p:nvPr/>
        </p:nvSpPr>
        <p:spPr>
          <a:xfrm>
            <a:off x="1693320" y="3103257"/>
            <a:ext cx="1152128" cy="36004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prstClr val="black"/>
                </a:solidFill>
                <a:latin typeface="Calibri"/>
              </a:rPr>
              <a:t>OVF</a:t>
            </a:r>
            <a:endParaRPr lang="en-US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0" name="Rounded Rectangle 59"/>
          <p:cNvSpPr/>
          <p:nvPr/>
        </p:nvSpPr>
        <p:spPr>
          <a:xfrm>
            <a:off x="6775581" y="4895123"/>
            <a:ext cx="1008112" cy="648072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solidFill>
                  <a:prstClr val="black"/>
                </a:solidFill>
                <a:latin typeface="Calibri"/>
              </a:rPr>
              <a:t>Sustainable Business Models</a:t>
            </a:r>
            <a:endParaRPr lang="en-GB" sz="1200" dirty="0"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8" name="Rounded Rectangle 57"/>
          <p:cNvSpPr/>
          <p:nvPr/>
        </p:nvSpPr>
        <p:spPr>
          <a:xfrm>
            <a:off x="2915816" y="4898587"/>
            <a:ext cx="1008112" cy="648072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solidFill>
                  <a:prstClr val="black"/>
                </a:solidFill>
                <a:latin typeface="Calibri"/>
              </a:rPr>
              <a:t>Security Co-ordination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4067944" y="4768869"/>
            <a:ext cx="2707637" cy="933609"/>
          </a:xfrm>
          <a:prstGeom prst="roundRect">
            <a:avLst/>
          </a:prstGeom>
          <a:noFill/>
          <a:ln w="762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3470797" y="5693186"/>
            <a:ext cx="8851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smtClean="0">
                <a:solidFill>
                  <a:srgbClr val="FF0000"/>
                </a:solidFill>
              </a:rPr>
              <a:t>FCUS</a:t>
            </a:r>
            <a:endParaRPr lang="en-GB" sz="2000" b="1" dirty="0">
              <a:solidFill>
                <a:srgbClr val="FF0000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5292080" y="1557305"/>
            <a:ext cx="3748538" cy="120032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Open Action: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FCTF: Clarify the status of Storage Management and the timeline for production operation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24369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511AA2-99FE-4BFE-B934-C050D2B58355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graphicFrame>
        <p:nvGraphicFramePr>
          <p:cNvPr id="6" name="Gra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28461240"/>
              </p:ext>
            </p:extLst>
          </p:nvPr>
        </p:nvGraphicFramePr>
        <p:xfrm>
          <a:off x="61913" y="1107452"/>
          <a:ext cx="9082087" cy="5241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itolo 1"/>
          <p:cNvSpPr>
            <a:spLocks noGrp="1"/>
          </p:cNvSpPr>
          <p:nvPr>
            <p:ph type="title"/>
          </p:nvPr>
        </p:nvSpPr>
        <p:spPr>
          <a:xfrm>
            <a:off x="2124075" y="115888"/>
            <a:ext cx="6840538" cy="865187"/>
          </a:xfrm>
        </p:spPr>
        <p:txBody>
          <a:bodyPr/>
          <a:lstStyle/>
          <a:p>
            <a:r>
              <a:rPr lang="it-IT" sz="3400" dirty="0" smtClean="0"/>
              <a:t>EGI </a:t>
            </a:r>
            <a:r>
              <a:rPr lang="it-IT" sz="3400" dirty="0" err="1" smtClean="0"/>
              <a:t>FedCloud</a:t>
            </a:r>
            <a:r>
              <a:rPr lang="it-IT" sz="3400" dirty="0" smtClean="0"/>
              <a:t> Use Cases Discipline </a:t>
            </a:r>
            <a:r>
              <a:rPr lang="it-IT" sz="3400" dirty="0" err="1" smtClean="0"/>
              <a:t>Classification</a:t>
            </a:r>
            <a:r>
              <a:rPr lang="it-IT" sz="3400" dirty="0" smtClean="0"/>
              <a:t> (2° </a:t>
            </a:r>
            <a:r>
              <a:rPr lang="it-IT" sz="3400" dirty="0" err="1" smtClean="0"/>
              <a:t>tier</a:t>
            </a:r>
            <a:r>
              <a:rPr lang="it-IT" sz="3400" dirty="0" smtClean="0"/>
              <a:t>)</a:t>
            </a:r>
            <a:endParaRPr lang="it-IT" sz="3400" dirty="0"/>
          </a:p>
        </p:txBody>
      </p:sp>
    </p:spTree>
    <p:extLst>
      <p:ext uri="{BB962C8B-B14F-4D97-AF65-F5344CB8AC3E}">
        <p14:creationId xmlns:p14="http://schemas.microsoft.com/office/powerpoint/2010/main" val="1192022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619672" y="2060848"/>
            <a:ext cx="7200800" cy="1470025"/>
          </a:xfrm>
        </p:spPr>
        <p:txBody>
          <a:bodyPr/>
          <a:lstStyle/>
          <a:p>
            <a:r>
              <a:rPr lang="en-GB" dirty="0" smtClean="0"/>
              <a:t>Have a new use case? Contact </a:t>
            </a:r>
            <a:r>
              <a:rPr lang="en-GB" dirty="0" smtClean="0">
                <a:hlinkClick r:id="rId2"/>
              </a:rPr>
              <a:t>support@egi.eu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2267744" y="4390256"/>
            <a:ext cx="5832648" cy="1343000"/>
          </a:xfrm>
        </p:spPr>
        <p:txBody>
          <a:bodyPr/>
          <a:lstStyle/>
          <a:p>
            <a:r>
              <a:rPr lang="en-GB" dirty="0" smtClean="0"/>
              <a:t>Thank you!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511AA2-99FE-4BFE-B934-C050D2B58355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7860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Federated Cloud pillars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511AA2-99FE-4BFE-B934-C050D2B58355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1331640" y="1300853"/>
            <a:ext cx="6535124" cy="4576419"/>
          </a:xfrm>
          <a:prstGeom prst="round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6" name="Rectangle 5"/>
          <p:cNvSpPr/>
          <p:nvPr/>
        </p:nvSpPr>
        <p:spPr>
          <a:xfrm>
            <a:off x="3789293" y="1482124"/>
            <a:ext cx="1452250" cy="13963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Innovation, R&amp;D </a:t>
            </a:r>
            <a:r>
              <a:rPr lang="en-US" sz="1100" b="1" dirty="0" smtClean="0"/>
              <a:t>(FC Task Force)</a:t>
            </a:r>
            <a:endParaRPr lang="en-US" sz="1200" b="1" dirty="0"/>
          </a:p>
          <a:p>
            <a:pPr algn="ctr"/>
            <a:endParaRPr lang="en-US" sz="1400" b="1" dirty="0" smtClean="0"/>
          </a:p>
          <a:p>
            <a:pPr algn="ctr"/>
            <a:r>
              <a:rPr lang="en-US" sz="1400" dirty="0" smtClean="0"/>
              <a:t>David </a:t>
            </a:r>
            <a:r>
              <a:rPr lang="en-US" sz="1400" dirty="0" err="1" smtClean="0"/>
              <a:t>Wallom</a:t>
            </a:r>
            <a:endParaRPr lang="en-GB" sz="1400" dirty="0"/>
          </a:p>
        </p:txBody>
      </p:sp>
      <p:sp>
        <p:nvSpPr>
          <p:cNvPr id="7" name="Rectangle 6"/>
          <p:cNvSpPr/>
          <p:nvPr/>
        </p:nvSpPr>
        <p:spPr>
          <a:xfrm>
            <a:off x="1834342" y="4274912"/>
            <a:ext cx="1452250" cy="13963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Operations</a:t>
            </a:r>
          </a:p>
          <a:p>
            <a:pPr algn="ctr"/>
            <a:endParaRPr lang="en-US" sz="1400" dirty="0"/>
          </a:p>
          <a:p>
            <a:pPr algn="ctr"/>
            <a:r>
              <a:rPr lang="en-US" sz="1400" dirty="0" err="1" smtClean="0"/>
              <a:t>Malgorzata</a:t>
            </a:r>
            <a:r>
              <a:rPr lang="en-US" sz="1400" dirty="0" smtClean="0"/>
              <a:t> </a:t>
            </a:r>
            <a:r>
              <a:rPr lang="en-US" sz="1400" dirty="0" err="1" smtClean="0"/>
              <a:t>Krakowian</a:t>
            </a:r>
            <a:endParaRPr lang="en-GB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2700485" y="5857527"/>
            <a:ext cx="40343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Overall responsibility with EGI Technical Director</a:t>
            </a:r>
            <a:endParaRPr lang="en-GB" sz="1400" dirty="0"/>
          </a:p>
        </p:txBody>
      </p:sp>
      <p:sp>
        <p:nvSpPr>
          <p:cNvPr id="9" name="Rectangle 8"/>
          <p:cNvSpPr/>
          <p:nvPr/>
        </p:nvSpPr>
        <p:spPr>
          <a:xfrm>
            <a:off x="5855957" y="4274912"/>
            <a:ext cx="1452250" cy="13963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User support &amp; engagement</a:t>
            </a:r>
          </a:p>
          <a:p>
            <a:pPr algn="ctr"/>
            <a:endParaRPr lang="en-US" sz="1400" dirty="0"/>
          </a:p>
          <a:p>
            <a:pPr algn="ctr"/>
            <a:r>
              <a:rPr lang="en-US" sz="1400" dirty="0" err="1" smtClean="0"/>
              <a:t>Gergely</a:t>
            </a:r>
            <a:r>
              <a:rPr lang="en-US" sz="1400" dirty="0" smtClean="0"/>
              <a:t> </a:t>
            </a:r>
            <a:r>
              <a:rPr lang="en-US" sz="1400" dirty="0" err="1" smtClean="0"/>
              <a:t>Sipos</a:t>
            </a:r>
            <a:endParaRPr lang="en-GB" sz="1400" dirty="0"/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2783890" y="2592257"/>
            <a:ext cx="949548" cy="1570943"/>
          </a:xfrm>
          <a:prstGeom prst="straightConnector1">
            <a:avLst/>
          </a:prstGeom>
          <a:ln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3007313" y="2906207"/>
            <a:ext cx="754866" cy="125699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114476" y="3023111"/>
            <a:ext cx="117211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050" dirty="0" smtClean="0"/>
              <a:t>Usage statistics</a:t>
            </a:r>
            <a:br>
              <a:rPr lang="en-US" sz="1050" dirty="0" smtClean="0"/>
            </a:br>
            <a:r>
              <a:rPr lang="en-US" sz="1050" dirty="0" smtClean="0"/>
              <a:t>Usage trends</a:t>
            </a:r>
            <a:endParaRPr lang="en-GB" sz="1050" dirty="0"/>
          </a:p>
        </p:txBody>
      </p:sp>
      <p:sp>
        <p:nvSpPr>
          <p:cNvPr id="13" name="TextBox 12"/>
          <p:cNvSpPr txBox="1"/>
          <p:nvPr/>
        </p:nvSpPr>
        <p:spPr>
          <a:xfrm>
            <a:off x="3454159" y="3325364"/>
            <a:ext cx="132119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/>
              <a:t>Service roadmaps</a:t>
            </a:r>
            <a:endParaRPr lang="en-GB" sz="1050" dirty="0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5297399" y="2906446"/>
            <a:ext cx="837836" cy="125675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5313038" y="2599239"/>
            <a:ext cx="1045620" cy="1563961"/>
          </a:xfrm>
          <a:prstGeom prst="straightConnector1">
            <a:avLst/>
          </a:prstGeom>
          <a:ln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937233" y="2990229"/>
            <a:ext cx="147187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050" dirty="0" smtClean="0"/>
              <a:t>Capability roadmaps</a:t>
            </a:r>
            <a:br>
              <a:rPr lang="en-US" sz="1050" dirty="0" smtClean="0"/>
            </a:br>
            <a:r>
              <a:rPr lang="en-US" sz="1050" dirty="0" smtClean="0"/>
              <a:t>(for users)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855957" y="2991580"/>
            <a:ext cx="1723549" cy="577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/>
              <a:t>Requirements</a:t>
            </a:r>
            <a:br>
              <a:rPr lang="en-US" sz="1050" dirty="0" smtClean="0"/>
            </a:br>
            <a:r>
              <a:rPr lang="en-US" sz="1050" dirty="0" smtClean="0"/>
              <a:t>Feedback</a:t>
            </a:r>
            <a:br>
              <a:rPr lang="en-US" sz="1050" dirty="0" smtClean="0"/>
            </a:br>
            <a:r>
              <a:rPr lang="en-US" sz="1050" dirty="0" smtClean="0"/>
              <a:t>Usage models and trends</a:t>
            </a:r>
            <a:endParaRPr lang="en-GB" sz="1050" dirty="0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3398303" y="4889325"/>
            <a:ext cx="230715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3381233" y="5056892"/>
            <a:ext cx="232422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496906" y="4650586"/>
            <a:ext cx="180049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050" dirty="0" smtClean="0"/>
              <a:t>New services in operation</a:t>
            </a:r>
            <a:endParaRPr lang="en-GB" sz="1050" dirty="0"/>
          </a:p>
        </p:txBody>
      </p:sp>
      <p:sp>
        <p:nvSpPr>
          <p:cNvPr id="21" name="TextBox 20"/>
          <p:cNvSpPr txBox="1"/>
          <p:nvPr/>
        </p:nvSpPr>
        <p:spPr>
          <a:xfrm>
            <a:off x="3537045" y="5056892"/>
            <a:ext cx="2151550" cy="577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dirty="0" smtClean="0"/>
              <a:t>Applications ready for production</a:t>
            </a:r>
          </a:p>
          <a:p>
            <a:pPr algn="ctr"/>
            <a:r>
              <a:rPr lang="en-US" sz="1050" dirty="0" smtClean="0"/>
              <a:t>Requirements &amp; Feedback</a:t>
            </a:r>
          </a:p>
          <a:p>
            <a:pPr algn="ctr"/>
            <a:r>
              <a:rPr lang="en-US" sz="1050" dirty="0" smtClean="0"/>
              <a:t>Usage models and trends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250301" y="3581669"/>
            <a:ext cx="15498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050" dirty="0"/>
              <a:t>Service candidates</a:t>
            </a:r>
            <a:br>
              <a:rPr lang="en-US" sz="1050" dirty="0"/>
            </a:br>
            <a:r>
              <a:rPr lang="en-US" sz="1050" dirty="0"/>
              <a:t>(for </a:t>
            </a:r>
            <a:r>
              <a:rPr lang="en-US" sz="1050" dirty="0" smtClean="0"/>
              <a:t>early </a:t>
            </a:r>
            <a:r>
              <a:rPr lang="en-US" sz="1050" dirty="0"/>
              <a:t>adopters)</a:t>
            </a:r>
            <a:endParaRPr lang="en-GB" sz="1050" dirty="0"/>
          </a:p>
        </p:txBody>
      </p:sp>
      <p:sp>
        <p:nvSpPr>
          <p:cNvPr id="23" name="TextBox 22"/>
          <p:cNvSpPr txBox="1"/>
          <p:nvPr/>
        </p:nvSpPr>
        <p:spPr>
          <a:xfrm>
            <a:off x="3174880" y="3772210"/>
            <a:ext cx="122822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/>
              <a:t>Service releases</a:t>
            </a:r>
            <a:br>
              <a:rPr lang="en-US" sz="1050" dirty="0" smtClean="0"/>
            </a:br>
            <a:r>
              <a:rPr lang="en-US" sz="1050" dirty="0" smtClean="0"/>
              <a:t>(for deployment)</a:t>
            </a:r>
            <a:endParaRPr lang="en-GB" sz="1050" dirty="0"/>
          </a:p>
        </p:txBody>
      </p:sp>
    </p:spTree>
    <p:extLst>
      <p:ext uri="{BB962C8B-B14F-4D97-AF65-F5344CB8AC3E}">
        <p14:creationId xmlns:p14="http://schemas.microsoft.com/office/powerpoint/2010/main" val="3038521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Outline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11188" y="1423317"/>
            <a:ext cx="8075612" cy="4525963"/>
          </a:xfrm>
        </p:spPr>
        <p:txBody>
          <a:bodyPr/>
          <a:lstStyle/>
          <a:p>
            <a:pPr marL="457200" indent="-457200">
              <a:buFont typeface="Arial" charset="0"/>
              <a:buChar char="•"/>
            </a:pPr>
            <a:r>
              <a:rPr lang="en-GB" altLang="en-US" sz="2400" dirty="0"/>
              <a:t>Self-servicing</a:t>
            </a:r>
          </a:p>
          <a:p>
            <a:pPr marL="857250" lvl="1" indent="-230188">
              <a:buFont typeface="Arial" charset="0"/>
              <a:buChar char="•"/>
            </a:pPr>
            <a:r>
              <a:rPr lang="en-GB" altLang="en-US" sz="2000" dirty="0" smtClean="0"/>
              <a:t>Guides and documentations</a:t>
            </a:r>
            <a:endParaRPr lang="en-GB" altLang="en-US" sz="2000" dirty="0"/>
          </a:p>
          <a:p>
            <a:pPr marL="857250" lvl="1" indent="-230188">
              <a:buFont typeface="Arial" charset="0"/>
              <a:buChar char="•"/>
            </a:pPr>
            <a:r>
              <a:rPr lang="en-GB" altLang="en-US" sz="2000" dirty="0"/>
              <a:t>VM Marketplace &amp; ready-to-use Virtual Appliances</a:t>
            </a:r>
          </a:p>
          <a:p>
            <a:pPr marL="857250" lvl="1" indent="-230188">
              <a:buFont typeface="Arial" charset="0"/>
              <a:buChar char="•"/>
            </a:pPr>
            <a:r>
              <a:rPr lang="en-GB" altLang="en-US" sz="2000" dirty="0"/>
              <a:t>High level tools (~</a:t>
            </a:r>
            <a:r>
              <a:rPr lang="en-GB" altLang="en-US" sz="2000" dirty="0" err="1"/>
              <a:t>Paas</a:t>
            </a:r>
            <a:r>
              <a:rPr lang="en-GB" altLang="en-US" sz="2000" dirty="0"/>
              <a:t>, SaaS), for example CSGF</a:t>
            </a:r>
          </a:p>
          <a:p>
            <a:pPr marL="457200" indent="-457200">
              <a:buFont typeface="Arial" charset="0"/>
              <a:buChar char="•"/>
            </a:pPr>
            <a:r>
              <a:rPr lang="en-GB" altLang="en-US" sz="2400" dirty="0"/>
              <a:t>Consultancy and support</a:t>
            </a:r>
          </a:p>
          <a:p>
            <a:pPr marL="857250" lvl="1" indent="-230188">
              <a:buFont typeface="Arial" charset="0"/>
              <a:buChar char="•"/>
            </a:pPr>
            <a:r>
              <a:rPr lang="en-GB" altLang="en-US" sz="2000" dirty="0"/>
              <a:t>NGI and other cloud user teams</a:t>
            </a:r>
          </a:p>
          <a:p>
            <a:pPr marL="857250" lvl="1" indent="-230188">
              <a:buFont typeface="Arial" charset="0"/>
              <a:buChar char="•"/>
            </a:pPr>
            <a:r>
              <a:rPr lang="en-GB" altLang="en-US" sz="2000" dirty="0"/>
              <a:t>Webinars, events</a:t>
            </a:r>
          </a:p>
          <a:p>
            <a:pPr marL="457200" indent="-457200">
              <a:buFont typeface="Arial" charset="0"/>
              <a:buChar char="•"/>
            </a:pPr>
            <a:r>
              <a:rPr lang="en-GB" altLang="en-US" sz="2400" dirty="0" smtClean="0"/>
              <a:t>Engagement</a:t>
            </a:r>
            <a:endParaRPr lang="en-GB" altLang="en-US" sz="2400" dirty="0"/>
          </a:p>
          <a:p>
            <a:pPr marL="857250" lvl="1" indent="-230188">
              <a:buFont typeface="Arial" charset="0"/>
              <a:buChar char="•"/>
            </a:pPr>
            <a:r>
              <a:rPr lang="en-GB" altLang="en-US" sz="2000" dirty="0" smtClean="0"/>
              <a:t>Focussed initiatives</a:t>
            </a:r>
          </a:p>
          <a:p>
            <a:pPr marL="457200" indent="-457200">
              <a:buFont typeface="Arial" charset="0"/>
              <a:buChar char="•"/>
            </a:pPr>
            <a:r>
              <a:rPr lang="en-GB" altLang="en-US" sz="2400" dirty="0" smtClean="0"/>
              <a:t>Impact</a:t>
            </a:r>
            <a:endParaRPr lang="en-GB" altLang="en-US" sz="2400" dirty="0"/>
          </a:p>
          <a:p>
            <a:pPr marL="457200" indent="-457200">
              <a:buFont typeface="Arial" charset="0"/>
              <a:buChar char="•"/>
            </a:pPr>
            <a:r>
              <a:rPr lang="en-GB" altLang="en-US" sz="2400" dirty="0" smtClean="0"/>
              <a:t>Plans</a:t>
            </a:r>
            <a:endParaRPr lang="en-GB" alt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511AA2-99FE-4BFE-B934-C050D2B58355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1208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dirty="0" smtClean="0"/>
              <a:t>Motivating </a:t>
            </a:r>
            <a:r>
              <a:rPr lang="en-US" altLang="en-US" sz="3200" dirty="0" smtClean="0"/>
              <a:t>user workflows</a:t>
            </a:r>
          </a:p>
        </p:txBody>
      </p:sp>
      <p:sp>
        <p:nvSpPr>
          <p:cNvPr id="6147" name="Rounded Rectangle 35"/>
          <p:cNvSpPr>
            <a:spLocks noChangeArrowheads="1"/>
          </p:cNvSpPr>
          <p:nvPr/>
        </p:nvSpPr>
        <p:spPr bwMode="auto">
          <a:xfrm>
            <a:off x="5211763" y="1143001"/>
            <a:ext cx="1295400" cy="1295400"/>
          </a:xfrm>
          <a:prstGeom prst="roundRect">
            <a:avLst>
              <a:gd name="adj" fmla="val 8907"/>
            </a:avLst>
          </a:prstGeom>
          <a:solidFill>
            <a:srgbClr val="EAEAEA"/>
          </a:solidFill>
          <a:ln w="28575" algn="ctr">
            <a:solidFill>
              <a:srgbClr val="4F81B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anchor="ctr" anchorCtr="0"/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1pPr>
            <a:lvl2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defTabSz="914400" eaLnBrk="1" hangingPunct="1">
              <a:buClrTx/>
              <a:buSzTx/>
              <a:buFontTx/>
              <a:buNone/>
            </a:pPr>
            <a:r>
              <a:rPr lang="en-GB" altLang="en-US" sz="1600" b="1" i="1" dirty="0" smtClean="0">
                <a:solidFill>
                  <a:schemeClr val="tx1"/>
                </a:solidFill>
                <a:latin typeface="Calibri" pitchFamily="34" charset="0"/>
                <a:cs typeface="Arial" charset="0"/>
              </a:rPr>
              <a:t>Cloud sites</a:t>
            </a:r>
            <a:endParaRPr lang="en-GB" altLang="en-US" sz="1600" b="1" i="1" dirty="0">
              <a:solidFill>
                <a:schemeClr val="tx1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6151" name="Rounded Rectangle 4"/>
          <p:cNvSpPr>
            <a:spLocks noChangeArrowheads="1"/>
          </p:cNvSpPr>
          <p:nvPr/>
        </p:nvSpPr>
        <p:spPr bwMode="auto">
          <a:xfrm>
            <a:off x="1981200" y="3124200"/>
            <a:ext cx="5039072" cy="1295400"/>
          </a:xfrm>
          <a:prstGeom prst="roundRect">
            <a:avLst>
              <a:gd name="adj" fmla="val 16667"/>
            </a:avLst>
          </a:prstGeom>
          <a:solidFill>
            <a:srgbClr val="EAEAEA"/>
          </a:solidFill>
          <a:ln w="57150" algn="ctr">
            <a:solidFill>
              <a:srgbClr val="4F81BD"/>
            </a:solidFill>
            <a:round/>
            <a:headEnd/>
            <a:tailEnd/>
          </a:ln>
        </p:spPr>
        <p:txBody>
          <a:bodyPr anchor="b"/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1pPr>
            <a:lvl2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defTabSz="914400" eaLnBrk="1" hangingPunct="1">
              <a:buClrTx/>
              <a:buSzTx/>
              <a:buFontTx/>
              <a:buNone/>
            </a:pPr>
            <a:r>
              <a:rPr lang="en-GB" altLang="en-US" i="1" dirty="0" err="1">
                <a:solidFill>
                  <a:schemeClr val="bg2"/>
                </a:solidFill>
                <a:latin typeface="Verdana" pitchFamily="34" charset="0"/>
                <a:cs typeface="Arial" charset="0"/>
              </a:rPr>
              <a:t>AppDB</a:t>
            </a:r>
            <a:endParaRPr lang="en-GB" altLang="en-US" i="1" dirty="0">
              <a:solidFill>
                <a:schemeClr val="bg2"/>
              </a:solidFill>
              <a:latin typeface="Verdana" pitchFamily="34" charset="0"/>
              <a:cs typeface="Arial" charset="0"/>
            </a:endParaRPr>
          </a:p>
          <a:p>
            <a:pPr algn="r" defTabSz="914400" eaLnBrk="1" hangingPunct="1">
              <a:buClrTx/>
              <a:buSzTx/>
              <a:buFontTx/>
              <a:buNone/>
            </a:pPr>
            <a:r>
              <a:rPr lang="en-GB" altLang="en-US" sz="1400" i="1" dirty="0">
                <a:solidFill>
                  <a:schemeClr val="tx2"/>
                </a:solidFill>
                <a:latin typeface="Verdana" pitchFamily="34" charset="0"/>
                <a:cs typeface="Arial" charset="0"/>
              </a:rPr>
              <a:t>Cloud Marketplace</a:t>
            </a:r>
          </a:p>
        </p:txBody>
      </p:sp>
      <p:pic>
        <p:nvPicPr>
          <p:cNvPr id="6153" name="Picture 10" descr="ANd9GcS7zJ2w-ZzGaB2UapJRE_MdKtL4zzmWnrXQWfKiZ6wOQ4B-3VmmotrishAnc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0500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4" name="Picture 11" descr="ANd9GcQZNvWXM7HxSKTfoZ0gd5WyHkN7iPxfIm9hvaCNZ38DaZQFUSt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5367866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5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5367866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4036" name="Line 20"/>
          <p:cNvSpPr>
            <a:spLocks noChangeShapeType="1"/>
          </p:cNvSpPr>
          <p:nvPr/>
        </p:nvSpPr>
        <p:spPr bwMode="auto">
          <a:xfrm flipV="1">
            <a:off x="3233192" y="4453466"/>
            <a:ext cx="0" cy="762000"/>
          </a:xfrm>
          <a:prstGeom prst="line">
            <a:avLst/>
          </a:prstGeom>
          <a:noFill/>
          <a:ln w="57150">
            <a:solidFill>
              <a:srgbClr val="99CC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14039" name="Line 23"/>
          <p:cNvSpPr>
            <a:spLocks noChangeShapeType="1"/>
          </p:cNvSpPr>
          <p:nvPr/>
        </p:nvSpPr>
        <p:spPr bwMode="auto">
          <a:xfrm flipV="1">
            <a:off x="5893296" y="4453466"/>
            <a:ext cx="0" cy="762000"/>
          </a:xfrm>
          <a:prstGeom prst="line">
            <a:avLst/>
          </a:prstGeom>
          <a:noFill/>
          <a:ln w="57150">
            <a:solidFill>
              <a:schemeClr val="accent3">
                <a:lumMod val="75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14045" name="Freeform 29"/>
          <p:cNvSpPr>
            <a:spLocks/>
          </p:cNvSpPr>
          <p:nvPr/>
        </p:nvSpPr>
        <p:spPr bwMode="auto">
          <a:xfrm>
            <a:off x="467544" y="2786009"/>
            <a:ext cx="1513656" cy="1079500"/>
          </a:xfrm>
          <a:custGeom>
            <a:avLst/>
            <a:gdLst>
              <a:gd name="T0" fmla="*/ 127000 w 560"/>
              <a:gd name="T1" fmla="*/ 0 h 680"/>
              <a:gd name="T2" fmla="*/ 127000 w 560"/>
              <a:gd name="T3" fmla="*/ 914400 h 680"/>
              <a:gd name="T4" fmla="*/ 889000 w 560"/>
              <a:gd name="T5" fmla="*/ 990600 h 68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560" h="680">
                <a:moveTo>
                  <a:pt x="80" y="0"/>
                </a:moveTo>
                <a:cubicBezTo>
                  <a:pt x="40" y="236"/>
                  <a:pt x="0" y="472"/>
                  <a:pt x="80" y="576"/>
                </a:cubicBezTo>
                <a:cubicBezTo>
                  <a:pt x="160" y="680"/>
                  <a:pt x="480" y="616"/>
                  <a:pt x="560" y="624"/>
                </a:cubicBezTo>
              </a:path>
            </a:pathLst>
          </a:custGeom>
          <a:noFill/>
          <a:ln w="57150" cmpd="sng">
            <a:solidFill>
              <a:srgbClr val="99CCFF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14047" name="Freeform 31"/>
          <p:cNvSpPr>
            <a:spLocks/>
          </p:cNvSpPr>
          <p:nvPr/>
        </p:nvSpPr>
        <p:spPr bwMode="auto">
          <a:xfrm>
            <a:off x="3620376" y="2222500"/>
            <a:ext cx="1591387" cy="825500"/>
          </a:xfrm>
          <a:custGeom>
            <a:avLst/>
            <a:gdLst>
              <a:gd name="T0" fmla="*/ 1934835 w 384"/>
              <a:gd name="T1" fmla="*/ 40640 h 360"/>
              <a:gd name="T2" fmla="*/ 1692981 w 384"/>
              <a:gd name="T3" fmla="*/ 40640 h 360"/>
              <a:gd name="T4" fmla="*/ 483709 w 384"/>
              <a:gd name="T5" fmla="*/ 284480 h 360"/>
              <a:gd name="T6" fmla="*/ 0 w 384"/>
              <a:gd name="T7" fmla="*/ 609600 h 36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84" h="360">
                <a:moveTo>
                  <a:pt x="384" y="24"/>
                </a:moveTo>
                <a:cubicBezTo>
                  <a:pt x="384" y="12"/>
                  <a:pt x="384" y="0"/>
                  <a:pt x="336" y="24"/>
                </a:cubicBezTo>
                <a:cubicBezTo>
                  <a:pt x="288" y="48"/>
                  <a:pt x="152" y="112"/>
                  <a:pt x="96" y="168"/>
                </a:cubicBezTo>
                <a:cubicBezTo>
                  <a:pt x="40" y="224"/>
                  <a:pt x="20" y="292"/>
                  <a:pt x="0" y="360"/>
                </a:cubicBezTo>
              </a:path>
            </a:pathLst>
          </a:custGeom>
          <a:noFill/>
          <a:ln w="57150" cmpd="sng">
            <a:solidFill>
              <a:schemeClr val="accent3">
                <a:lumMod val="75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174" name="Text Box 35"/>
          <p:cNvSpPr txBox="1">
            <a:spLocks noChangeArrowheads="1"/>
          </p:cNvSpPr>
          <p:nvPr/>
        </p:nvSpPr>
        <p:spPr bwMode="auto">
          <a:xfrm>
            <a:off x="35496" y="1412776"/>
            <a:ext cx="307968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 b="1" u="sng" dirty="0" smtClean="0">
                <a:solidFill>
                  <a:srgbClr val="FF0000"/>
                </a:solidFill>
              </a:rPr>
              <a:t>End users:</a:t>
            </a:r>
          </a:p>
          <a:p>
            <a:r>
              <a:rPr lang="en-US" altLang="en-US" sz="1600" u="sng" dirty="0" smtClean="0">
                <a:solidFill>
                  <a:srgbClr val="FF0000"/>
                </a:solidFill>
              </a:rPr>
              <a:t>Access services running in VMs</a:t>
            </a:r>
            <a:endParaRPr lang="en-US" altLang="en-US" sz="1600" u="sng" dirty="0">
              <a:solidFill>
                <a:srgbClr val="FF0000"/>
              </a:solidFill>
            </a:endParaRPr>
          </a:p>
        </p:txBody>
      </p:sp>
      <p:sp>
        <p:nvSpPr>
          <p:cNvPr id="6175" name="Text Box 36"/>
          <p:cNvSpPr txBox="1">
            <a:spLocks noChangeArrowheads="1"/>
          </p:cNvSpPr>
          <p:nvPr/>
        </p:nvSpPr>
        <p:spPr bwMode="auto">
          <a:xfrm>
            <a:off x="6156176" y="5373216"/>
            <a:ext cx="298782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1600" b="1" u="sng" dirty="0">
                <a:solidFill>
                  <a:srgbClr val="FF0000"/>
                </a:solidFill>
              </a:rPr>
              <a:t>VO Manager: </a:t>
            </a:r>
            <a:br>
              <a:rPr lang="en-US" altLang="en-US" sz="1600" b="1" u="sng" dirty="0">
                <a:solidFill>
                  <a:srgbClr val="FF0000"/>
                </a:solidFill>
              </a:rPr>
            </a:br>
            <a:r>
              <a:rPr lang="en-US" altLang="en-US" sz="1600" u="sng" dirty="0" smtClean="0">
                <a:solidFill>
                  <a:srgbClr val="FF0000"/>
                </a:solidFill>
              </a:rPr>
              <a:t>Endorses suitable </a:t>
            </a:r>
            <a:r>
              <a:rPr lang="en-US" altLang="en-US" sz="1600" u="sng" dirty="0">
                <a:solidFill>
                  <a:srgbClr val="FF0000"/>
                </a:solidFill>
              </a:rPr>
              <a:t>VM images</a:t>
            </a:r>
            <a:br>
              <a:rPr lang="en-US" altLang="en-US" sz="1600" u="sng" dirty="0">
                <a:solidFill>
                  <a:srgbClr val="FF0000"/>
                </a:solidFill>
              </a:rPr>
            </a:br>
            <a:endParaRPr lang="en-US" altLang="en-US" sz="1600" u="sng" dirty="0">
              <a:solidFill>
                <a:srgbClr val="FF0000"/>
              </a:solidFill>
            </a:endParaRPr>
          </a:p>
        </p:txBody>
      </p:sp>
      <p:sp>
        <p:nvSpPr>
          <p:cNvPr id="6176" name="Text Box 37"/>
          <p:cNvSpPr txBox="1">
            <a:spLocks noChangeArrowheads="1"/>
          </p:cNvSpPr>
          <p:nvPr/>
        </p:nvSpPr>
        <p:spPr bwMode="auto">
          <a:xfrm>
            <a:off x="708546" y="5364505"/>
            <a:ext cx="227927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 b="1" u="sng" dirty="0">
                <a:solidFill>
                  <a:srgbClr val="FF0000"/>
                </a:solidFill>
              </a:rPr>
              <a:t>Technical developer:</a:t>
            </a:r>
            <a:r>
              <a:rPr lang="en-US" altLang="en-US" sz="1600" u="sng" dirty="0">
                <a:solidFill>
                  <a:srgbClr val="FF0000"/>
                </a:solidFill>
              </a:rPr>
              <a:t/>
            </a:r>
            <a:br>
              <a:rPr lang="en-US" altLang="en-US" sz="1600" u="sng" dirty="0">
                <a:solidFill>
                  <a:srgbClr val="FF0000"/>
                </a:solidFill>
              </a:rPr>
            </a:br>
            <a:r>
              <a:rPr lang="en-US" altLang="en-US" sz="1600" u="sng" dirty="0">
                <a:solidFill>
                  <a:srgbClr val="FF0000"/>
                </a:solidFill>
              </a:rPr>
              <a:t>Prepares </a:t>
            </a:r>
            <a:r>
              <a:rPr lang="en-US" altLang="en-US" sz="1600" u="sng" dirty="0" smtClean="0">
                <a:solidFill>
                  <a:srgbClr val="FF0000"/>
                </a:solidFill>
              </a:rPr>
              <a:t>VM Images</a:t>
            </a:r>
            <a:endParaRPr lang="en-US" altLang="en-US" sz="1600" u="sng" dirty="0">
              <a:solidFill>
                <a:srgbClr val="FF0000"/>
              </a:solidFill>
            </a:endParaRPr>
          </a:p>
        </p:txBody>
      </p:sp>
      <p:sp>
        <p:nvSpPr>
          <p:cNvPr id="214055" name="Freeform 39"/>
          <p:cNvSpPr>
            <a:spLocks/>
          </p:cNvSpPr>
          <p:nvPr/>
        </p:nvSpPr>
        <p:spPr bwMode="auto">
          <a:xfrm>
            <a:off x="1143000" y="1905000"/>
            <a:ext cx="4068763" cy="635000"/>
          </a:xfrm>
          <a:custGeom>
            <a:avLst/>
            <a:gdLst>
              <a:gd name="T0" fmla="*/ 0 w 1776"/>
              <a:gd name="T1" fmla="*/ 728382 h 544"/>
              <a:gd name="T2" fmla="*/ 2509685 w 1776"/>
              <a:gd name="T3" fmla="*/ 728382 h 544"/>
              <a:gd name="T4" fmla="*/ 3536374 w 1776"/>
              <a:gd name="T5" fmla="*/ 145676 h 544"/>
              <a:gd name="T6" fmla="*/ 4220834 w 1776"/>
              <a:gd name="T7" fmla="*/ 0 h 54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776" h="544">
                <a:moveTo>
                  <a:pt x="0" y="480"/>
                </a:moveTo>
                <a:cubicBezTo>
                  <a:pt x="404" y="512"/>
                  <a:pt x="808" y="544"/>
                  <a:pt x="1056" y="480"/>
                </a:cubicBezTo>
                <a:cubicBezTo>
                  <a:pt x="1304" y="416"/>
                  <a:pt x="1368" y="176"/>
                  <a:pt x="1488" y="96"/>
                </a:cubicBezTo>
                <a:cubicBezTo>
                  <a:pt x="1608" y="16"/>
                  <a:pt x="1728" y="16"/>
                  <a:pt x="1776" y="0"/>
                </a:cubicBezTo>
              </a:path>
            </a:pathLst>
          </a:custGeom>
          <a:noFill/>
          <a:ln w="57150" cmpd="sng">
            <a:solidFill>
              <a:schemeClr val="accent3">
                <a:lumMod val="75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14056" name="Text Box 40"/>
          <p:cNvSpPr txBox="1">
            <a:spLocks noChangeArrowheads="1"/>
          </p:cNvSpPr>
          <p:nvPr/>
        </p:nvSpPr>
        <p:spPr bwMode="auto">
          <a:xfrm>
            <a:off x="1676400" y="2209800"/>
            <a:ext cx="1848583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000" dirty="0">
                <a:solidFill>
                  <a:schemeClr val="tx1"/>
                </a:solidFill>
              </a:rPr>
              <a:t>perform </a:t>
            </a:r>
            <a:r>
              <a:rPr lang="en-US" altLang="en-US" sz="1000" dirty="0" smtClean="0">
                <a:solidFill>
                  <a:schemeClr val="tx1"/>
                </a:solidFill>
              </a:rPr>
              <a:t>OCCI (+CDMI) </a:t>
            </a:r>
            <a:r>
              <a:rPr lang="en-US" altLang="en-US" sz="1000" dirty="0" err="1">
                <a:solidFill>
                  <a:schemeClr val="tx1"/>
                </a:solidFill>
              </a:rPr>
              <a:t>cmds</a:t>
            </a:r>
            <a:endParaRPr lang="en-US" altLang="en-US" sz="1000" dirty="0">
              <a:solidFill>
                <a:schemeClr val="tx1"/>
              </a:solidFill>
            </a:endParaRPr>
          </a:p>
        </p:txBody>
      </p:sp>
      <p:pic>
        <p:nvPicPr>
          <p:cNvPr id="6182" name="Picture 46" descr="appdblog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813" y="3720306"/>
            <a:ext cx="381000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ular Callout 3"/>
          <p:cNvSpPr>
            <a:spLocks noChangeArrowheads="1"/>
          </p:cNvSpPr>
          <p:nvPr/>
        </p:nvSpPr>
        <p:spPr bwMode="auto">
          <a:xfrm>
            <a:off x="3259832" y="908720"/>
            <a:ext cx="1600200" cy="872807"/>
          </a:xfrm>
          <a:prstGeom prst="wedgeRectCallout">
            <a:avLst>
              <a:gd name="adj1" fmla="val -20484"/>
              <a:gd name="adj2" fmla="val 124244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marL="85725" indent="-85725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1pPr>
            <a:lvl2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en-GB" altLang="en-US" sz="1200" dirty="0">
                <a:solidFill>
                  <a:schemeClr val="tx1"/>
                </a:solidFill>
              </a:rPr>
              <a:t>OCCI API</a:t>
            </a:r>
          </a:p>
          <a:p>
            <a:pPr eaLnBrk="1" hangingPunct="1">
              <a:buFont typeface="Arial" charset="0"/>
              <a:buChar char="•"/>
            </a:pPr>
            <a:r>
              <a:rPr lang="en-GB" altLang="en-US" sz="1200" dirty="0" err="1">
                <a:solidFill>
                  <a:schemeClr val="tx1"/>
                </a:solidFill>
              </a:rPr>
              <a:t>rOCCI</a:t>
            </a:r>
            <a:r>
              <a:rPr lang="en-GB" altLang="en-US" sz="1200" dirty="0">
                <a:solidFill>
                  <a:schemeClr val="tx1"/>
                </a:solidFill>
              </a:rPr>
              <a:t> </a:t>
            </a:r>
            <a:r>
              <a:rPr lang="en-GB" altLang="en-US" sz="1200" dirty="0" err="1">
                <a:solidFill>
                  <a:schemeClr val="tx1"/>
                </a:solidFill>
              </a:rPr>
              <a:t>cmd</a:t>
            </a:r>
            <a:r>
              <a:rPr lang="en-GB" altLang="en-US" sz="1200" dirty="0">
                <a:solidFill>
                  <a:schemeClr val="tx1"/>
                </a:solidFill>
              </a:rPr>
              <a:t> line tool</a:t>
            </a:r>
          </a:p>
          <a:p>
            <a:pPr eaLnBrk="1" hangingPunct="1">
              <a:buFont typeface="Arial" charset="0"/>
              <a:buChar char="•"/>
            </a:pPr>
            <a:r>
              <a:rPr lang="en-GB" altLang="en-US" sz="1200" dirty="0">
                <a:solidFill>
                  <a:schemeClr val="tx1"/>
                </a:solidFill>
              </a:rPr>
              <a:t>High level </a:t>
            </a:r>
            <a:r>
              <a:rPr lang="en-GB" altLang="en-US" sz="1200" dirty="0" smtClean="0">
                <a:solidFill>
                  <a:schemeClr val="tx1"/>
                </a:solidFill>
              </a:rPr>
              <a:t>tools</a:t>
            </a:r>
          </a:p>
          <a:p>
            <a:pPr marL="0" indent="0" eaLnBrk="1" hangingPunct="1"/>
            <a:r>
              <a:rPr lang="en-GB" altLang="en-US" sz="1200" dirty="0" smtClean="0">
                <a:solidFill>
                  <a:schemeClr val="tx1"/>
                </a:solidFill>
              </a:rPr>
              <a:t>(+ CDMI tools)</a:t>
            </a:r>
            <a:endParaRPr lang="en-GB" altLang="en-US" sz="1200" dirty="0">
              <a:solidFill>
                <a:schemeClr val="tx1"/>
              </a:solidFill>
            </a:endParaRPr>
          </a:p>
        </p:txBody>
      </p:sp>
      <p:sp>
        <p:nvSpPr>
          <p:cNvPr id="6188" name="Text Box 37"/>
          <p:cNvSpPr txBox="1">
            <a:spLocks noChangeArrowheads="1"/>
          </p:cNvSpPr>
          <p:nvPr/>
        </p:nvSpPr>
        <p:spPr bwMode="auto">
          <a:xfrm>
            <a:off x="6541698" y="1321604"/>
            <a:ext cx="170271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 b="1" u="sng" dirty="0">
                <a:solidFill>
                  <a:srgbClr val="FF0000"/>
                </a:solidFill>
              </a:rPr>
              <a:t>Site: </a:t>
            </a:r>
            <a:br>
              <a:rPr lang="en-US" altLang="en-US" sz="1600" b="1" u="sng" dirty="0">
                <a:solidFill>
                  <a:srgbClr val="FF0000"/>
                </a:solidFill>
              </a:rPr>
            </a:br>
            <a:r>
              <a:rPr lang="en-US" altLang="en-US" sz="1600" u="sng" dirty="0">
                <a:solidFill>
                  <a:srgbClr val="FF0000"/>
                </a:solidFill>
              </a:rPr>
              <a:t>Supports the </a:t>
            </a:r>
            <a:r>
              <a:rPr lang="en-US" altLang="en-US" sz="1600" u="sng" dirty="0" smtClean="0">
                <a:solidFill>
                  <a:srgbClr val="FF0000"/>
                </a:solidFill>
              </a:rPr>
              <a:t>VO</a:t>
            </a:r>
            <a:endParaRPr lang="en-US" altLang="en-US" sz="1600" u="sng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75940" y="4653136"/>
            <a:ext cx="1296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Publish VA</a:t>
            </a:r>
            <a:endParaRPr lang="en-GB" dirty="0"/>
          </a:p>
        </p:txBody>
      </p:sp>
      <p:sp>
        <p:nvSpPr>
          <p:cNvPr id="54" name="TextBox 53"/>
          <p:cNvSpPr txBox="1"/>
          <p:nvPr/>
        </p:nvSpPr>
        <p:spPr>
          <a:xfrm>
            <a:off x="5933485" y="4682810"/>
            <a:ext cx="2283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Include VA in VO set</a:t>
            </a:r>
            <a:endParaRPr lang="en-GB" dirty="0"/>
          </a:p>
        </p:txBody>
      </p:sp>
      <p:sp>
        <p:nvSpPr>
          <p:cNvPr id="55" name="TextBox 54"/>
          <p:cNvSpPr txBox="1"/>
          <p:nvPr/>
        </p:nvSpPr>
        <p:spPr>
          <a:xfrm>
            <a:off x="3807102" y="2708920"/>
            <a:ext cx="43652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Download VM images for supported VOs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3131840" y="3563724"/>
            <a:ext cx="2929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EGI Applications Database</a:t>
            </a:r>
            <a:endParaRPr lang="en-GB" dirty="0"/>
          </a:p>
        </p:txBody>
      </p:sp>
      <p:sp>
        <p:nvSpPr>
          <p:cNvPr id="57" name="Text Box 40"/>
          <p:cNvSpPr txBox="1">
            <a:spLocks noChangeArrowheads="1"/>
          </p:cNvSpPr>
          <p:nvPr/>
        </p:nvSpPr>
        <p:spPr bwMode="auto">
          <a:xfrm>
            <a:off x="92657" y="3789040"/>
            <a:ext cx="188705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400" dirty="0" smtClean="0">
                <a:solidFill>
                  <a:schemeClr val="tx1"/>
                </a:solidFill>
              </a:rPr>
              <a:t>Download </a:t>
            </a:r>
            <a:r>
              <a:rPr lang="en-US" altLang="en-US" sz="1400" dirty="0" smtClean="0"/>
              <a:t>VM image </a:t>
            </a:r>
            <a:br>
              <a:rPr lang="en-US" altLang="en-US" sz="1400" dirty="0" smtClean="0"/>
            </a:br>
            <a:r>
              <a:rPr lang="en-US" altLang="en-US" sz="1400" dirty="0" smtClean="0"/>
              <a:t>and use ‘locally’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08546" y="3068960"/>
            <a:ext cx="8136904" cy="120032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Open Action: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FCTF + Operations: </a:t>
            </a:r>
            <a:br>
              <a:rPr lang="en-GB" dirty="0" smtClean="0"/>
            </a:br>
            <a:r>
              <a:rPr lang="en-GB" dirty="0" smtClean="0"/>
              <a:t>Develop and put in place the monitor probes to check that </a:t>
            </a:r>
            <a:r>
              <a:rPr lang="en-GB" dirty="0" err="1" smtClean="0"/>
              <a:t>VMCatcher</a:t>
            </a:r>
            <a:r>
              <a:rPr lang="en-GB" dirty="0" smtClean="0"/>
              <a:t> is correctly deployed at the sites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20606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 smtClean="0"/>
              <a:t>Existing infrastructure resources</a:t>
            </a:r>
            <a:endParaRPr lang="en-GB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95536" y="1412776"/>
            <a:ext cx="8568952" cy="4525963"/>
          </a:xfrm>
        </p:spPr>
        <p:txBody>
          <a:bodyPr/>
          <a:lstStyle/>
          <a:p>
            <a:r>
              <a:rPr lang="en-GB" sz="2400" dirty="0" smtClean="0"/>
              <a:t>List of </a:t>
            </a:r>
            <a:r>
              <a:rPr lang="en-GB" sz="2400" dirty="0"/>
              <a:t>resource providers: </a:t>
            </a:r>
            <a:r>
              <a:rPr lang="en-GB" sz="2400" dirty="0" smtClean="0"/>
              <a:t/>
            </a:r>
            <a:br>
              <a:rPr lang="en-GB" sz="2400" dirty="0" smtClean="0"/>
            </a:br>
            <a:r>
              <a:rPr lang="en-GB" sz="1400" dirty="0" smtClean="0">
                <a:hlinkClick r:id="rId2"/>
              </a:rPr>
              <a:t>https</a:t>
            </a:r>
            <a:r>
              <a:rPr lang="en-GB" sz="1400" dirty="0">
                <a:hlinkClick r:id="rId2"/>
              </a:rPr>
              <a:t>://</a:t>
            </a:r>
            <a:r>
              <a:rPr lang="en-GB" sz="1400" dirty="0" smtClean="0">
                <a:hlinkClick r:id="rId2"/>
              </a:rPr>
              <a:t>wiki.egi.eu/wiki/Fedcloud-tf:ResourceProviders#Current_Resource_Providers</a:t>
            </a:r>
            <a:r>
              <a:rPr lang="en-GB" sz="1400" dirty="0" smtClean="0"/>
              <a:t> </a:t>
            </a:r>
            <a:endParaRPr lang="en-GB" sz="2000" dirty="0" smtClean="0"/>
          </a:p>
          <a:p>
            <a:pPr lvl="1"/>
            <a:r>
              <a:rPr lang="en-GB" sz="2000" dirty="0" smtClean="0"/>
              <a:t>20 certified sites</a:t>
            </a:r>
          </a:p>
          <a:p>
            <a:pPr lvl="1"/>
            <a:r>
              <a:rPr lang="en-GB" sz="2000" dirty="0" smtClean="0"/>
              <a:t>3 under integration &amp; certification</a:t>
            </a:r>
          </a:p>
          <a:p>
            <a:pPr lvl="1"/>
            <a:r>
              <a:rPr lang="en-GB" sz="2000" dirty="0" smtClean="0"/>
              <a:t>Many interested</a:t>
            </a:r>
          </a:p>
          <a:p>
            <a:r>
              <a:rPr lang="en-GB" sz="2400" dirty="0" smtClean="0"/>
              <a:t>Fedcloud.egi.eu VO</a:t>
            </a:r>
          </a:p>
          <a:p>
            <a:pPr lvl="1"/>
            <a:r>
              <a:rPr lang="en-GB" sz="2000" dirty="0" smtClean="0"/>
              <a:t>All certified sites are (must be) member of</a:t>
            </a:r>
          </a:p>
          <a:p>
            <a:pPr lvl="1"/>
            <a:r>
              <a:rPr lang="en-GB" sz="2000" dirty="0" smtClean="0"/>
              <a:t>Recommended incubator and test field for new use cases</a:t>
            </a:r>
          </a:p>
          <a:p>
            <a:pPr lvl="1"/>
            <a:r>
              <a:rPr lang="en-GB" sz="2000" dirty="0" smtClean="0"/>
              <a:t>Generic VAs </a:t>
            </a:r>
          </a:p>
          <a:p>
            <a:pPr lvl="2"/>
            <a:r>
              <a:rPr lang="en-GB" sz="1800" dirty="0" smtClean="0"/>
              <a:t>e.g. CentOS, Ubuntu Server, SC Linux, etc.</a:t>
            </a:r>
          </a:p>
          <a:p>
            <a:r>
              <a:rPr lang="en-GB" sz="2400" dirty="0" smtClean="0"/>
              <a:t>Production VOs</a:t>
            </a:r>
          </a:p>
          <a:p>
            <a:pPr lvl="1"/>
            <a:r>
              <a:rPr lang="en-GB" sz="2000" dirty="0" err="1" smtClean="0"/>
              <a:t>Peachnote</a:t>
            </a:r>
            <a:r>
              <a:rPr lang="en-GB" sz="2000" dirty="0" smtClean="0"/>
              <a:t>, </a:t>
            </a:r>
            <a:r>
              <a:rPr lang="en-GB" sz="2000" dirty="0" err="1" smtClean="0"/>
              <a:t>physiome</a:t>
            </a:r>
            <a:r>
              <a:rPr lang="en-GB" sz="2000" dirty="0" smtClean="0"/>
              <a:t>, </a:t>
            </a:r>
            <a:r>
              <a:rPr lang="en-GB" sz="2000" dirty="0" err="1" smtClean="0"/>
              <a:t>Highthroughputseq</a:t>
            </a:r>
            <a:r>
              <a:rPr lang="en-GB" sz="2000" dirty="0" smtClean="0"/>
              <a:t>, </a:t>
            </a:r>
            <a:r>
              <a:rPr lang="en-GB" sz="2000" dirty="0" err="1" smtClean="0"/>
              <a:t>eiscat</a:t>
            </a:r>
            <a:r>
              <a:rPr lang="en-GB" sz="2000" dirty="0" smtClean="0"/>
              <a:t>, Biomed, </a:t>
            </a:r>
            <a:r>
              <a:rPr lang="en-GB" sz="2000" dirty="0" err="1" smtClean="0"/>
              <a:t>pl</a:t>
            </a:r>
            <a:r>
              <a:rPr lang="en-GB" sz="2000" dirty="0" smtClean="0"/>
              <a:t>-grid</a:t>
            </a:r>
            <a:endParaRPr lang="en-GB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511AA2-99FE-4BFE-B934-C050D2B58355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173042" y="2132856"/>
            <a:ext cx="3575422" cy="120032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Open Action: 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GB" dirty="0" smtClean="0"/>
              <a:t>For everyone with a cloud </a:t>
            </a:r>
            <a:r>
              <a:rPr lang="en-GB" dirty="0"/>
              <a:t>site: </a:t>
            </a:r>
            <a:r>
              <a:rPr lang="en-GB" dirty="0" smtClean="0"/>
              <a:t>Certify your site in EGI </a:t>
            </a:r>
            <a:r>
              <a:rPr lang="en-GB" dirty="0" err="1" smtClean="0"/>
              <a:t>FedCloud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44509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 smtClean="0"/>
              <a:t>Guides, documentations</a:t>
            </a:r>
            <a:endParaRPr lang="en-GB" sz="4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ADEF26-A65D-420E-806B-5DECF286FE21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59554"/>
            <a:ext cx="5472608" cy="499017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890829" y="5707186"/>
            <a:ext cx="32896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/>
              <a:t>http://go.egi.eu/cloud</a:t>
            </a:r>
            <a:endParaRPr lang="en-GB" sz="2400" b="1" dirty="0"/>
          </a:p>
        </p:txBody>
      </p:sp>
      <p:sp>
        <p:nvSpPr>
          <p:cNvPr id="7" name="Rectangle 6"/>
          <p:cNvSpPr/>
          <p:nvPr/>
        </p:nvSpPr>
        <p:spPr>
          <a:xfrm>
            <a:off x="1619672" y="4509120"/>
            <a:ext cx="1224136" cy="43204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7646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 smtClean="0"/>
              <a:t>Guides, </a:t>
            </a:r>
            <a:r>
              <a:rPr lang="en-GB" sz="4000" dirty="0"/>
              <a:t>documentations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511AA2-99FE-4BFE-B934-C050D2B58355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68760"/>
            <a:ext cx="8528271" cy="479715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Rectangular Callout 5"/>
          <p:cNvSpPr/>
          <p:nvPr/>
        </p:nvSpPr>
        <p:spPr>
          <a:xfrm>
            <a:off x="2185628" y="1365101"/>
            <a:ext cx="3610508" cy="3648075"/>
          </a:xfrm>
          <a:prstGeom prst="wedgeRectCallout">
            <a:avLst>
              <a:gd name="adj1" fmla="val 82010"/>
              <a:gd name="adj2" fmla="val 19334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365101"/>
            <a:ext cx="3538719" cy="3576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24136"/>
            <a:ext cx="8607602" cy="484177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Rectangular Callout 6"/>
          <p:cNvSpPr/>
          <p:nvPr/>
        </p:nvSpPr>
        <p:spPr>
          <a:xfrm>
            <a:off x="3707905" y="1341362"/>
            <a:ext cx="5256584" cy="2159646"/>
          </a:xfrm>
          <a:prstGeom prst="wedgeRectCallout">
            <a:avLst>
              <a:gd name="adj1" fmla="val -56793"/>
              <a:gd name="adj2" fmla="val -1860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4337" y="1372184"/>
            <a:ext cx="5006135" cy="2056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39552" y="4233862"/>
            <a:ext cx="5089855" cy="147732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Open Action:</a:t>
            </a:r>
          </a:p>
          <a:p>
            <a:r>
              <a:rPr lang="en-GB" dirty="0" err="1" smtClean="0"/>
              <a:t>Enol</a:t>
            </a:r>
            <a:r>
              <a:rPr lang="en-GB" dirty="0" smtClean="0"/>
              <a:t> to break this into two sections: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 smtClean="0"/>
              <a:t>Use existing VAs from </a:t>
            </a:r>
            <a:r>
              <a:rPr lang="en-GB" dirty="0" err="1" smtClean="0"/>
              <a:t>AppDB</a:t>
            </a:r>
            <a:r>
              <a:rPr lang="en-GB" dirty="0" smtClean="0"/>
              <a:t> (</a:t>
            </a:r>
            <a:r>
              <a:rPr lang="en-GB" dirty="0" err="1" smtClean="0"/>
              <a:t>quickstart</a:t>
            </a:r>
            <a:r>
              <a:rPr lang="en-GB" dirty="0" smtClean="0"/>
              <a:t>)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 smtClean="0"/>
              <a:t>Create and use custom VAs</a:t>
            </a:r>
          </a:p>
          <a:p>
            <a:r>
              <a:rPr lang="en-GB" dirty="0" smtClean="0"/>
              <a:t>Add figure(s) about the user workflow (~slide 5)</a:t>
            </a:r>
          </a:p>
        </p:txBody>
      </p:sp>
    </p:spTree>
    <p:extLst>
      <p:ext uri="{BB962C8B-B14F-4D97-AF65-F5344CB8AC3E}">
        <p14:creationId xmlns:p14="http://schemas.microsoft.com/office/powerpoint/2010/main" val="815704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 smtClean="0"/>
              <a:t>Ready-to-use Virtual Appliances in EGI </a:t>
            </a:r>
            <a:r>
              <a:rPr lang="en-GB" sz="3600" dirty="0" err="1" smtClean="0"/>
              <a:t>AppDB</a:t>
            </a:r>
            <a:endParaRPr lang="en-GB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511AA2-99FE-4BFE-B934-C050D2B58355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2049" y="1268760"/>
            <a:ext cx="6562439" cy="514766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56792"/>
            <a:ext cx="2390775" cy="3133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2642295" y="1556792"/>
            <a:ext cx="489545" cy="197884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642295" y="4690517"/>
            <a:ext cx="489545" cy="17864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ounded Rectangle 7"/>
          <p:cNvSpPr/>
          <p:nvPr/>
        </p:nvSpPr>
        <p:spPr>
          <a:xfrm>
            <a:off x="2195736" y="4869160"/>
            <a:ext cx="1368152" cy="36004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270992" y="4915034"/>
            <a:ext cx="8477472" cy="175432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Open Action: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Operations: </a:t>
            </a:r>
            <a:r>
              <a:rPr lang="en-GB" dirty="0" smtClean="0"/>
              <a:t>Correctness </a:t>
            </a:r>
            <a:r>
              <a:rPr lang="en-GB" dirty="0"/>
              <a:t>checks should be implemented for the data published by sites in BDII </a:t>
            </a:r>
            <a:r>
              <a:rPr lang="en-GB" dirty="0" smtClean="0"/>
              <a:t>about VMIs</a:t>
            </a:r>
          </a:p>
          <a:p>
            <a:pPr lvl="1"/>
            <a:r>
              <a:rPr lang="en-GB" dirty="0" smtClean="0"/>
              <a:t>(E.g</a:t>
            </a:r>
            <a:r>
              <a:rPr lang="en-GB" dirty="0"/>
              <a:t>. </a:t>
            </a:r>
            <a:r>
              <a:rPr lang="en-GB" dirty="0">
                <a:hlinkClick r:id="rId4"/>
              </a:rPr>
              <a:t>https://appdb.egi.eu/store/software/centos.6.minimal</a:t>
            </a:r>
            <a:r>
              <a:rPr lang="en-GB" dirty="0"/>
              <a:t> </a:t>
            </a:r>
            <a:r>
              <a:rPr lang="en-GB" dirty="0" smtClean="0"/>
              <a:t>--&gt; </a:t>
            </a:r>
            <a:r>
              <a:rPr lang="en-GB" dirty="0"/>
              <a:t>CESNET: The data for Memory and Logical/Physical CPUs are </a:t>
            </a:r>
            <a:r>
              <a:rPr lang="en-GB" dirty="0" smtClean="0"/>
              <a:t>swapped)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62660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theme/theme1.xml><?xml version="1.0" encoding="utf-8"?>
<a:theme xmlns:a="http://schemas.openxmlformats.org/drawingml/2006/main" name="EGI-InSPIRE 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1151</TotalTime>
  <Words>1074</Words>
  <Application>Microsoft Office PowerPoint</Application>
  <PresentationFormat>On-screen Show (4:3)</PresentationFormat>
  <Paragraphs>249</Paragraphs>
  <Slides>21</Slides>
  <Notes>1</Notes>
  <HiddenSlides>3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EGI-InSPIRE 2</vt:lpstr>
      <vt:lpstr>User Engagement in EGI (With focus on the cloud)</vt:lpstr>
      <vt:lpstr>EGI Cloud Infrastructure</vt:lpstr>
      <vt:lpstr>Federated Cloud pillars</vt:lpstr>
      <vt:lpstr>Outline</vt:lpstr>
      <vt:lpstr>Motivating user workflows</vt:lpstr>
      <vt:lpstr>Existing infrastructure resources</vt:lpstr>
      <vt:lpstr>Guides, documentations</vt:lpstr>
      <vt:lpstr>Guides, documentations</vt:lpstr>
      <vt:lpstr>Ready-to-use Virtual Appliances in EGI AppDB</vt:lpstr>
      <vt:lpstr>High-level tools to use the EGI Federated Cloud</vt:lpstr>
      <vt:lpstr>Consultancy support</vt:lpstr>
      <vt:lpstr>User support teams</vt:lpstr>
      <vt:lpstr>Support workflow</vt:lpstr>
      <vt:lpstr>Use cases / user communities: https://wiki.egi.eu/wiki/Fedcloud-tf:Users:Communities</vt:lpstr>
      <vt:lpstr>Webinars, events</vt:lpstr>
      <vt:lpstr>Engagement projects in EGI: Virtual Teams</vt:lpstr>
      <vt:lpstr>READemption</vt:lpstr>
      <vt:lpstr>Impact</vt:lpstr>
      <vt:lpstr>EGI FedCloud Use Cases Discipline Classification (1° tier)</vt:lpstr>
      <vt:lpstr>EGI FedCloud Use Cases Discipline Classification (2° tier)</vt:lpstr>
      <vt:lpstr>Have a new use case? Contact support@egi.eu </vt:lpstr>
    </vt:vector>
  </TitlesOfParts>
  <Company>Nikhef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EGI-InSPIRE Project Office</dc:creator>
  <cp:lastModifiedBy>Gergely Sipos</cp:lastModifiedBy>
  <cp:revision>119</cp:revision>
  <dcterms:created xsi:type="dcterms:W3CDTF">2010-09-03T12:01:03Z</dcterms:created>
  <dcterms:modified xsi:type="dcterms:W3CDTF">2014-10-01T08:56:43Z</dcterms:modified>
</cp:coreProperties>
</file>