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68" r:id="rId6"/>
    <p:sldId id="266" r:id="rId7"/>
    <p:sldId id="273" r:id="rId8"/>
    <p:sldId id="269" r:id="rId9"/>
    <p:sldId id="274" r:id="rId10"/>
    <p:sldId id="275" r:id="rId11"/>
    <p:sldId id="270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10/15/14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8733"/>
            <a:ext cx="144780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213309"/>
            <a:ext cx="9144000" cy="644691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041" y="5637245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41236"/>
            <a:ext cx="14478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96200" y="6485760"/>
            <a:ext cx="14478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15611" y="6490401"/>
            <a:ext cx="22860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9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35496" y="621331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10/15/14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1331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10/15/14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10/15/14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7384"/>
            <a:ext cx="9144000" cy="1056117"/>
            <a:chOff x="1547382" y="-956642"/>
            <a:chExt cx="8966967" cy="792088"/>
          </a:xfrm>
        </p:grpSpPr>
        <p:sp>
          <p:nvSpPr>
            <p:cNvPr id="30" name="Rectangle 29"/>
            <p:cNvSpPr>
              <a:spLocks noChangeArrowheads="1"/>
            </p:cNvSpPr>
            <p:nvPr userDrawn="1"/>
          </p:nvSpPr>
          <p:spPr bwMode="auto">
            <a:xfrm>
              <a:off x="1547382" y="-956642"/>
              <a:ext cx="8966967" cy="792088"/>
            </a:xfrm>
            <a:prstGeom prst="rect">
              <a:avLst/>
            </a:prstGeom>
            <a:solidFill>
              <a:srgbClr val="0067B1"/>
            </a:solidFill>
            <a:ln w="936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1200">
                <a:ln>
                  <a:noFill/>
                </a:ln>
                <a:latin typeface="+mn-lt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 userDrawn="1"/>
          </p:nvSpPr>
          <p:spPr bwMode="auto">
            <a:xfrm>
              <a:off x="1547664" y="-956642"/>
              <a:ext cx="1944217" cy="7200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1200" dirty="0">
                <a:latin typeface="+mn-lt"/>
              </a:endParaRPr>
            </a:p>
          </p:txBody>
        </p:sp>
        <p:sp>
          <p:nvSpPr>
            <p:cNvPr id="28" name="Freeform 27"/>
            <p:cNvSpPr>
              <a:spLocks noChangeArrowheads="1"/>
            </p:cNvSpPr>
            <p:nvPr userDrawn="1"/>
          </p:nvSpPr>
          <p:spPr bwMode="auto">
            <a:xfrm>
              <a:off x="2771800" y="-956642"/>
              <a:ext cx="1323452" cy="720080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1200">
                <a:latin typeface="+mn-lt"/>
              </a:endParaRPr>
            </a:p>
          </p:txBody>
        </p:sp>
        <p:pic>
          <p:nvPicPr>
            <p:cNvPr id="27" name="Picture 26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-956642"/>
              <a:ext cx="1224136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213309"/>
            <a:ext cx="9144000" cy="6720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1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36" y="621331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10/15/14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21331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01341"/>
            <a:ext cx="14478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501341"/>
            <a:ext cx="22860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4067" y="-102729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Services for the long </a:t>
            </a:r>
            <a:br>
              <a:rPr lang="en-GB" dirty="0" smtClean="0"/>
            </a:br>
            <a:r>
              <a:rPr lang="en-GB" dirty="0" smtClean="0"/>
              <a:t>tail of science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Gergely</a:t>
            </a:r>
            <a:r>
              <a:rPr lang="en-GB" dirty="0" smtClean="0"/>
              <a:t> </a:t>
            </a:r>
            <a:r>
              <a:rPr lang="en-GB" dirty="0" err="1" smtClean="0"/>
              <a:t>Sipos</a:t>
            </a:r>
            <a:endParaRPr lang="en-GB" dirty="0" smtClean="0"/>
          </a:p>
          <a:p>
            <a:r>
              <a:rPr lang="en-GB" dirty="0" smtClean="0"/>
              <a:t>Peter </a:t>
            </a:r>
            <a:r>
              <a:rPr lang="en-GB" dirty="0" err="1" smtClean="0"/>
              <a:t>Solagna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-431800" y="234808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46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 request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075612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Form to be implemented in the User Management Portal:</a:t>
            </a:r>
          </a:p>
          <a:p>
            <a:r>
              <a:rPr lang="en-GB" sz="2000" dirty="0" smtClean="0"/>
              <a:t>Name</a:t>
            </a:r>
          </a:p>
          <a:p>
            <a:r>
              <a:rPr lang="en-GB" sz="2000" dirty="0" smtClean="0"/>
              <a:t>Institute</a:t>
            </a:r>
          </a:p>
          <a:p>
            <a:r>
              <a:rPr lang="en-GB" sz="2000" dirty="0" smtClean="0"/>
              <a:t>Contact (email, phone number)</a:t>
            </a:r>
          </a:p>
          <a:p>
            <a:r>
              <a:rPr lang="en-GB" sz="2000" dirty="0" smtClean="0"/>
              <a:t>Link to your profile page </a:t>
            </a:r>
          </a:p>
          <a:p>
            <a:pPr lvl="1"/>
            <a:r>
              <a:rPr lang="en-GB" sz="1800" dirty="0" smtClean="0"/>
              <a:t>Ideally: Institute website</a:t>
            </a:r>
          </a:p>
          <a:p>
            <a:pPr lvl="1"/>
            <a:r>
              <a:rPr lang="en-GB" sz="1800" dirty="0" smtClean="0"/>
              <a:t>Second rate: </a:t>
            </a:r>
            <a:r>
              <a:rPr lang="en-GB" sz="1800" dirty="0" err="1" smtClean="0"/>
              <a:t>ResearchGate</a:t>
            </a:r>
            <a:r>
              <a:rPr lang="en-GB" sz="1800" dirty="0" smtClean="0"/>
              <a:t>, </a:t>
            </a:r>
            <a:r>
              <a:rPr lang="en-GB" sz="1800" dirty="0" err="1" smtClean="0"/>
              <a:t>Linkedin</a:t>
            </a:r>
            <a:endParaRPr lang="en-GB" sz="1800" dirty="0" smtClean="0"/>
          </a:p>
          <a:p>
            <a:pPr lvl="1"/>
            <a:r>
              <a:rPr lang="en-GB" sz="1800" dirty="0" smtClean="0"/>
              <a:t>Third rate: Other site</a:t>
            </a:r>
          </a:p>
          <a:p>
            <a:r>
              <a:rPr lang="en-GB" sz="2000" dirty="0" smtClean="0"/>
              <a:t>Use case (scientific case that requires computing and storage)</a:t>
            </a:r>
          </a:p>
          <a:p>
            <a:pPr lvl="1"/>
            <a:r>
              <a:rPr lang="en-GB" sz="1600" dirty="0" smtClean="0"/>
              <a:t>1-2 paragraph to justify the request</a:t>
            </a:r>
          </a:p>
          <a:p>
            <a:r>
              <a:rPr lang="en-GB" sz="2000" dirty="0" smtClean="0"/>
              <a:t>References or links to further information</a:t>
            </a:r>
          </a:p>
          <a:p>
            <a:pPr lvl="1"/>
            <a:r>
              <a:rPr lang="en-GB" sz="1800" dirty="0" smtClean="0"/>
              <a:t>Papers, presentations, anything else</a:t>
            </a:r>
          </a:p>
          <a:p>
            <a:r>
              <a:rPr lang="en-GB" sz="2000" dirty="0" smtClean="0"/>
              <a:t>Is the default allocation enough, or do you need more? </a:t>
            </a:r>
          </a:p>
          <a:p>
            <a:pPr lvl="1"/>
            <a:r>
              <a:rPr lang="en-GB" sz="1600" dirty="0" smtClean="0"/>
              <a:t>If more, how much? For how long?</a:t>
            </a:r>
          </a:p>
          <a:p>
            <a:pPr lvl="1"/>
            <a:endParaRPr lang="en-GB" sz="18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36221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Tasklist</a:t>
            </a:r>
            <a:r>
              <a:rPr lang="en-GB" dirty="0" smtClean="0"/>
              <a:t> (needs update!)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943073"/>
              </p:ext>
            </p:extLst>
          </p:nvPr>
        </p:nvGraphicFramePr>
        <p:xfrm>
          <a:off x="251520" y="1158230"/>
          <a:ext cx="8712968" cy="4935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649"/>
                <a:gridCol w="2255121"/>
                <a:gridCol w="2050110"/>
                <a:gridCol w="1640088"/>
              </a:tblGrid>
              <a:tr h="39312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Task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Partner (early</a:t>
                      </a:r>
                      <a:r>
                        <a:rPr lang="en-GB" sz="1200" baseline="0" dirty="0" smtClean="0"/>
                        <a:t> info)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Status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Deadline</a:t>
                      </a:r>
                      <a:endParaRPr lang="en-GB" sz="1200" dirty="0"/>
                    </a:p>
                  </a:txBody>
                  <a:tcPr/>
                </a:tc>
              </a:tr>
              <a:tr h="49921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Setup VO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EGI.eu + voluntary sites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To</a:t>
                      </a:r>
                      <a:r>
                        <a:rPr lang="en-GB" sz="1200" baseline="0" dirty="0" smtClean="0"/>
                        <a:t> be completed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49921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User proxy generator API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INFN Catania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Development ongoing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62387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IGI short term proxy service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INFN IGI portal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Already</a:t>
                      </a:r>
                      <a:r>
                        <a:rPr lang="en-US" sz="1200" baseline="0" dirty="0" smtClean="0"/>
                        <a:t> d</a:t>
                      </a:r>
                      <a:r>
                        <a:rPr lang="en-US" sz="1200" dirty="0" smtClean="0"/>
                        <a:t>eveloped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</a:tr>
              <a:tr h="6988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Review of access policies and technology solutions, recommendation for implementation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CESNET</a:t>
                      </a:r>
                    </a:p>
                    <a:p>
                      <a:r>
                        <a:rPr lang="en-US" sz="1200" dirty="0" smtClean="0"/>
                        <a:t>NIKHEF (IGTF)</a:t>
                      </a:r>
                    </a:p>
                    <a:p>
                      <a:r>
                        <a:rPr lang="en-US" sz="1200" dirty="0" smtClean="0"/>
                        <a:t>INFN (2 teams?)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</a:tr>
              <a:tr h="69889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User management portal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Cyfronet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To be specified</a:t>
                      </a:r>
                    </a:p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/>
                        <a:t>PoC</a:t>
                      </a:r>
                      <a:r>
                        <a:rPr lang="en-GB" sz="1200" baseline="0" dirty="0" smtClean="0"/>
                        <a:t> t</a:t>
                      </a:r>
                      <a:r>
                        <a:rPr lang="en-GB" sz="1200" dirty="0" smtClean="0"/>
                        <a:t>o be developed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</a:tr>
              <a:tr h="69889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Integrate VREs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SCI-BUS</a:t>
                      </a:r>
                      <a:r>
                        <a:rPr lang="en-GB" sz="1200" baseline="0" dirty="0" smtClean="0"/>
                        <a:t> – SZTAKI interested</a:t>
                      </a:r>
                      <a:endParaRPr lang="en-GB" sz="1200" dirty="0" smtClean="0"/>
                    </a:p>
                    <a:p>
                      <a:r>
                        <a:rPr lang="en-US" sz="1200" dirty="0" smtClean="0"/>
                        <a:t>DIRAC</a:t>
                      </a:r>
                      <a:r>
                        <a:rPr lang="en-US" sz="1200" baseline="0" dirty="0" smtClean="0"/>
                        <a:t> – France ?</a:t>
                      </a:r>
                    </a:p>
                    <a:p>
                      <a:r>
                        <a:rPr lang="en-US" sz="1200" baseline="0" dirty="0" smtClean="0"/>
                        <a:t>CSGF – INFN ?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To be specified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78443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Resources in the VO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CYFRONET?</a:t>
                      </a:r>
                    </a:p>
                    <a:p>
                      <a:r>
                        <a:rPr lang="en-US" sz="1200" dirty="0" smtClean="0"/>
                        <a:t>SZTAKI? </a:t>
                      </a:r>
                    </a:p>
                    <a:p>
                      <a:r>
                        <a:rPr lang="en-US" sz="1200" dirty="0" smtClean="0"/>
                        <a:t>GRNET?   </a:t>
                      </a:r>
                    </a:p>
                    <a:p>
                      <a:r>
                        <a:rPr lang="en-US" sz="1200" dirty="0" smtClean="0"/>
                        <a:t>Need to invite more…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20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 &amp; A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94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of 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95325"/>
            <a:ext cx="8075612" cy="4525963"/>
          </a:xfrm>
        </p:spPr>
        <p:txBody>
          <a:bodyPr/>
          <a:lstStyle/>
          <a:p>
            <a:r>
              <a:rPr lang="en-US" sz="2400" dirty="0" smtClean="0"/>
              <a:t>Distributed Competence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 will primarily support</a:t>
            </a:r>
          </a:p>
          <a:p>
            <a:pPr lvl="1"/>
            <a:r>
              <a:rPr lang="en-US" sz="2000" dirty="0"/>
              <a:t>Flagships and large-</a:t>
            </a:r>
            <a:r>
              <a:rPr lang="en-US" sz="2000" dirty="0" smtClean="0"/>
              <a:t>scale</a:t>
            </a:r>
            <a:r>
              <a:rPr lang="en-US" sz="2000" dirty="0"/>
              <a:t> </a:t>
            </a:r>
            <a:r>
              <a:rPr lang="en-US" sz="2000" dirty="0" smtClean="0"/>
              <a:t>research initiatives</a:t>
            </a:r>
            <a:endParaRPr lang="en-US" sz="2000" dirty="0"/>
          </a:p>
          <a:p>
            <a:pPr lvl="1"/>
            <a:r>
              <a:rPr lang="en-US" sz="2000" dirty="0" smtClean="0"/>
              <a:t>Research </a:t>
            </a:r>
            <a:r>
              <a:rPr lang="en-US" sz="2000" dirty="0"/>
              <a:t>infrastructure </a:t>
            </a:r>
            <a:r>
              <a:rPr lang="en-US" sz="2000" dirty="0" smtClean="0"/>
              <a:t>initiatives (ESFRIs)</a:t>
            </a:r>
          </a:p>
          <a:p>
            <a:r>
              <a:rPr lang="en-GB" sz="2400" dirty="0" smtClean="0"/>
              <a:t>Long tail of science is currently </a:t>
            </a:r>
            <a:r>
              <a:rPr lang="en-GB" sz="2400" dirty="0"/>
              <a:t>supported by the NGIs</a:t>
            </a:r>
          </a:p>
          <a:p>
            <a:pPr lvl="1"/>
            <a:r>
              <a:rPr lang="en-GB" sz="2000" dirty="0"/>
              <a:t>This will </a:t>
            </a:r>
            <a:r>
              <a:rPr lang="en-GB" sz="2000" dirty="0" smtClean="0"/>
              <a:t>have to continue, </a:t>
            </a:r>
            <a:r>
              <a:rPr lang="en-GB" sz="2000" dirty="0"/>
              <a:t>but</a:t>
            </a:r>
          </a:p>
          <a:p>
            <a:pPr lvl="1"/>
            <a:r>
              <a:rPr lang="en-GB" sz="2000" dirty="0" smtClean="0"/>
              <a:t>How can </a:t>
            </a:r>
            <a:r>
              <a:rPr lang="en-GB" sz="2000" dirty="0"/>
              <a:t>we harmonise </a:t>
            </a:r>
            <a:r>
              <a:rPr lang="en-GB" sz="2000" dirty="0" smtClean="0"/>
              <a:t>services, processes? </a:t>
            </a:r>
          </a:p>
          <a:p>
            <a:pPr lvl="1"/>
            <a:r>
              <a:rPr lang="en-GB" sz="2000" dirty="0" smtClean="0"/>
              <a:t>How can we improve </a:t>
            </a:r>
            <a:r>
              <a:rPr lang="en-GB" sz="2000" dirty="0"/>
              <a:t>efficiency, sustainability and impact?</a:t>
            </a:r>
          </a:p>
          <a:p>
            <a:r>
              <a:rPr lang="en-US" sz="2400" dirty="0"/>
              <a:t>We need services </a:t>
            </a:r>
            <a:r>
              <a:rPr lang="en-US" sz="2400" dirty="0" smtClean="0"/>
              <a:t>at the European level that </a:t>
            </a:r>
            <a:r>
              <a:rPr lang="en-US" sz="2400" dirty="0"/>
              <a:t>are relevant for the long tail of </a:t>
            </a:r>
            <a:r>
              <a:rPr lang="en-US" sz="2400" dirty="0" smtClean="0"/>
              <a:t>science </a:t>
            </a:r>
            <a:r>
              <a:rPr lang="en-US" sz="2400" dirty="0"/>
              <a:t>and that can provide the </a:t>
            </a:r>
            <a:r>
              <a:rPr lang="en-US" sz="2400" dirty="0" smtClean="0"/>
              <a:t>seed to </a:t>
            </a:r>
            <a:r>
              <a:rPr lang="en-US" sz="2400" dirty="0"/>
              <a:t>grow </a:t>
            </a:r>
            <a:r>
              <a:rPr lang="en-US" sz="2400" dirty="0" smtClean="0"/>
              <a:t>new </a:t>
            </a:r>
            <a:r>
              <a:rPr lang="en-US" sz="2400" dirty="0"/>
              <a:t>Competence </a:t>
            </a:r>
            <a:r>
              <a:rPr lang="en-US" sz="2400" dirty="0" err="1" smtClean="0"/>
              <a:t>Centres</a:t>
            </a:r>
            <a:r>
              <a:rPr lang="en-US" sz="2400" dirty="0"/>
              <a:t> </a:t>
            </a:r>
            <a:r>
              <a:rPr lang="en-US" sz="2400" dirty="0" smtClean="0"/>
              <a:t>with the NGIs.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7907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25963"/>
          </a:xfrm>
        </p:spPr>
        <p:txBody>
          <a:bodyPr/>
          <a:lstStyle/>
          <a:p>
            <a:r>
              <a:rPr lang="en-GB" sz="1800" dirty="0" smtClean="0"/>
              <a:t>We propose a new, ‘long-tail platform’ for EGI</a:t>
            </a:r>
          </a:p>
          <a:p>
            <a:pPr lvl="1"/>
            <a:r>
              <a:rPr lang="en-GB" sz="1600" dirty="0" smtClean="0"/>
              <a:t>A set of infrastructure services + access processes and policies + user environments + user support resources and teams – all working together in a way fitting the needs of the long tail</a:t>
            </a:r>
          </a:p>
          <a:p>
            <a:pPr lvl="1"/>
            <a:r>
              <a:rPr lang="en-GB" sz="1600" dirty="0" smtClean="0"/>
              <a:t>Imagine this as a ‘sandbox’ similar to the one setup by the pay-per-use task force</a:t>
            </a:r>
          </a:p>
          <a:p>
            <a:pPr lvl="2"/>
            <a:r>
              <a:rPr lang="en-GB" sz="1400" dirty="0" smtClean="0"/>
              <a:t>Voluntary resource providers</a:t>
            </a:r>
          </a:p>
          <a:p>
            <a:pPr lvl="2"/>
            <a:r>
              <a:rPr lang="en-GB" sz="1400" dirty="0" smtClean="0"/>
              <a:t>A different access policies than other VOs of EGI</a:t>
            </a:r>
          </a:p>
          <a:p>
            <a:pPr lvl="2"/>
            <a:r>
              <a:rPr lang="en-GB" sz="1400" dirty="0" smtClean="0"/>
              <a:t>Start with an approximate solution and refine it along the way</a:t>
            </a:r>
          </a:p>
          <a:p>
            <a:pPr lvl="3"/>
            <a:r>
              <a:rPr lang="en-GB" sz="1000" dirty="0" smtClean="0"/>
              <a:t>E.g. The business model will have to be fine-tuned during operation</a:t>
            </a:r>
          </a:p>
          <a:p>
            <a:pPr lvl="1"/>
            <a:r>
              <a:rPr lang="en-GB" sz="1600" dirty="0" smtClean="0"/>
              <a:t>Demonstrate elements of the platform as </a:t>
            </a:r>
            <a:r>
              <a:rPr lang="en-GB" sz="1600" dirty="0" err="1" smtClean="0"/>
              <a:t>PoC</a:t>
            </a:r>
            <a:r>
              <a:rPr lang="en-GB" sz="1600" dirty="0" smtClean="0"/>
              <a:t> in PY5 based on</a:t>
            </a:r>
          </a:p>
          <a:p>
            <a:pPr lvl="2"/>
            <a:r>
              <a:rPr lang="en-GB" sz="1200" dirty="0" smtClean="0"/>
              <a:t>Existing tools</a:t>
            </a:r>
          </a:p>
          <a:p>
            <a:pPr lvl="2"/>
            <a:r>
              <a:rPr lang="en-GB" sz="1200" dirty="0" smtClean="0"/>
              <a:t>Services that are already under developments</a:t>
            </a:r>
          </a:p>
          <a:p>
            <a:pPr lvl="2"/>
            <a:r>
              <a:rPr lang="en-GB" sz="1200" dirty="0" smtClean="0"/>
              <a:t>Minor new development</a:t>
            </a:r>
          </a:p>
          <a:p>
            <a:pPr lvl="2"/>
            <a:r>
              <a:rPr lang="en-US" sz="1200" dirty="0" smtClean="0"/>
              <a:t>Funding from remaining PY5 budget</a:t>
            </a:r>
            <a:endParaRPr lang="en-GB" sz="1200" dirty="0" smtClean="0"/>
          </a:p>
          <a:p>
            <a:pPr lvl="1"/>
            <a:r>
              <a:rPr lang="en-GB" sz="1600" dirty="0" smtClean="0"/>
              <a:t>Operate, fine-tune and evolve the platform in EGI-Engage</a:t>
            </a:r>
          </a:p>
          <a:p>
            <a:pPr lvl="2"/>
            <a:r>
              <a:rPr lang="en-GB" sz="1200" dirty="0" smtClean="0"/>
              <a:t>Based on feedback from users, providers and collaborating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17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Needs of the long tail</a:t>
            </a:r>
            <a:r>
              <a:rPr lang="en-US" sz="3200" smtClean="0"/>
              <a:t>: </a:t>
            </a:r>
            <a:br>
              <a:rPr lang="en-US" sz="3200" smtClean="0"/>
            </a:br>
            <a:r>
              <a:rPr lang="en-US" sz="3200" smtClean="0"/>
              <a:t>User </a:t>
            </a:r>
            <a:r>
              <a:rPr lang="en-US" sz="3200" dirty="0" smtClean="0"/>
              <a:t>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075612" cy="4525963"/>
          </a:xfrm>
        </p:spPr>
        <p:txBody>
          <a:bodyPr/>
          <a:lstStyle/>
          <a:p>
            <a:r>
              <a:rPr lang="en-US" sz="2400" dirty="0" smtClean="0"/>
              <a:t>Availability of resources – primarily for computing (HTC &amp; cloud), short and mid-term storage</a:t>
            </a:r>
          </a:p>
          <a:p>
            <a:pPr lvl="2"/>
            <a:r>
              <a:rPr lang="en-US" sz="1600" dirty="0" smtClean="0"/>
              <a:t>Long-term, dedicated resource access will still require separate community VOs</a:t>
            </a:r>
          </a:p>
          <a:p>
            <a:r>
              <a:rPr lang="en-US" sz="2400" dirty="0" smtClean="0"/>
              <a:t>Zero-barrier access: </a:t>
            </a:r>
            <a:r>
              <a:rPr lang="en-GB" sz="2400" dirty="0"/>
              <a:t>any user who carries out </a:t>
            </a:r>
            <a:r>
              <a:rPr lang="en-GB" sz="2400" dirty="0" smtClean="0"/>
              <a:t>relevant research </a:t>
            </a:r>
            <a:r>
              <a:rPr lang="en-GB" sz="2400" dirty="0"/>
              <a:t>can get </a:t>
            </a:r>
            <a:r>
              <a:rPr lang="en-GB" sz="2400" dirty="0" smtClean="0"/>
              <a:t>a </a:t>
            </a:r>
            <a:r>
              <a:rPr lang="en-GB" sz="2400" dirty="0"/>
              <a:t>start-up resource </a:t>
            </a:r>
            <a:r>
              <a:rPr lang="en-GB" sz="2400" dirty="0" smtClean="0"/>
              <a:t>allocation</a:t>
            </a:r>
          </a:p>
          <a:p>
            <a:pPr lvl="2"/>
            <a:r>
              <a:rPr lang="en-GB" sz="1600" dirty="0" smtClean="0"/>
              <a:t>We can decide what relevant means (e.g. any non-for profit)</a:t>
            </a:r>
            <a:endParaRPr lang="en-US" sz="1600" dirty="0" smtClean="0"/>
          </a:p>
          <a:p>
            <a:r>
              <a:rPr lang="en-US" sz="2400" dirty="0" smtClean="0"/>
              <a:t>100% coverage: </a:t>
            </a:r>
            <a:r>
              <a:rPr lang="en-GB" sz="2400" dirty="0"/>
              <a:t>anyone with internet access can become a user </a:t>
            </a:r>
            <a:endParaRPr lang="en-GB" sz="2400" dirty="0" smtClean="0"/>
          </a:p>
          <a:p>
            <a:pPr lvl="2"/>
            <a:r>
              <a:rPr lang="en-GB" sz="1600" dirty="0" smtClean="0"/>
              <a:t>No </a:t>
            </a:r>
            <a:r>
              <a:rPr lang="en-GB" sz="1600" dirty="0"/>
              <a:t>need for specialised relationship with an NREN, a </a:t>
            </a:r>
            <a:r>
              <a:rPr lang="en-GB" sz="1600" dirty="0" smtClean="0"/>
              <a:t>CA</a:t>
            </a:r>
          </a:p>
          <a:p>
            <a:pPr lvl="2"/>
            <a:r>
              <a:rPr lang="en-GB" sz="1600" dirty="0" smtClean="0"/>
              <a:t>No need to establish an RA at your </a:t>
            </a:r>
            <a:r>
              <a:rPr lang="en-GB" sz="1600" dirty="0" smtClean="0"/>
              <a:t>institute</a:t>
            </a:r>
            <a:endParaRPr lang="en-US" sz="1600" dirty="0" smtClean="0"/>
          </a:p>
          <a:p>
            <a:r>
              <a:rPr lang="en-GB" sz="2400" dirty="0"/>
              <a:t>User-centric: User support </a:t>
            </a:r>
            <a:r>
              <a:rPr lang="en-GB" sz="2400" dirty="0" smtClean="0"/>
              <a:t>for platform users is </a:t>
            </a:r>
            <a:r>
              <a:rPr lang="en-GB" sz="2400" dirty="0"/>
              <a:t>available </a:t>
            </a:r>
            <a:r>
              <a:rPr lang="en-GB" sz="2400" dirty="0" smtClean="0"/>
              <a:t>through the NGIs</a:t>
            </a:r>
          </a:p>
          <a:p>
            <a:pPr lvl="2"/>
            <a:r>
              <a:rPr lang="en-GB" sz="1600" dirty="0" smtClean="0"/>
              <a:t>Not necessarily everywhere – but we need teams who can help anyone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1092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Needs of the long tail:</a:t>
            </a:r>
            <a:br>
              <a:rPr lang="en-GB" sz="3200" dirty="0" smtClean="0"/>
            </a:br>
            <a:r>
              <a:rPr lang="en-GB" sz="3200" dirty="0" smtClean="0"/>
              <a:t>EGI requirements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9301"/>
            <a:ext cx="8424936" cy="4525963"/>
          </a:xfrm>
        </p:spPr>
        <p:txBody>
          <a:bodyPr/>
          <a:lstStyle/>
          <a:p>
            <a:pPr lvl="0"/>
            <a:r>
              <a:rPr lang="en-GB" sz="2400" dirty="0"/>
              <a:t>Realistic: Reuse existing technology building blocks as much as possible, require minimal new </a:t>
            </a:r>
            <a:r>
              <a:rPr lang="en-GB" sz="2400" dirty="0" smtClean="0"/>
              <a:t>development</a:t>
            </a:r>
          </a:p>
          <a:p>
            <a:pPr lvl="0"/>
            <a:r>
              <a:rPr lang="en-GB" sz="2400" dirty="0" smtClean="0"/>
              <a:t>Secure</a:t>
            </a:r>
            <a:r>
              <a:rPr lang="en-GB" sz="2400" dirty="0"/>
              <a:t>: Provide acceptable level of tracking of users and user </a:t>
            </a:r>
            <a:r>
              <a:rPr lang="en-GB" sz="2400" dirty="0" smtClean="0"/>
              <a:t>activities (Not necessarily f2f vetting)</a:t>
            </a:r>
          </a:p>
          <a:p>
            <a:pPr lvl="0"/>
            <a:r>
              <a:rPr lang="en-GB" sz="2400" dirty="0" smtClean="0"/>
              <a:t>Scalable: Can scale up to support large number resource providers, technology providers, use cases and users</a:t>
            </a:r>
          </a:p>
          <a:p>
            <a:r>
              <a:rPr lang="en-GB" sz="2400" dirty="0" smtClean="0"/>
              <a:t>Valuable</a:t>
            </a:r>
            <a:r>
              <a:rPr lang="en-GB" sz="2400" dirty="0"/>
              <a:t>: Result </a:t>
            </a:r>
            <a:r>
              <a:rPr lang="en-GB" sz="2400" dirty="0" smtClean="0"/>
              <a:t>tangible outcomes</a:t>
            </a:r>
          </a:p>
          <a:p>
            <a:pPr lvl="2"/>
            <a:r>
              <a:rPr lang="en-GB" sz="1400" dirty="0" smtClean="0"/>
              <a:t>Traceable scientific </a:t>
            </a:r>
            <a:r>
              <a:rPr lang="en-GB" sz="1400" dirty="0"/>
              <a:t>publications </a:t>
            </a:r>
            <a:r>
              <a:rPr lang="en-GB" sz="1400" dirty="0" smtClean="0"/>
              <a:t>from the long tail – with EGI acknowledgements</a:t>
            </a:r>
          </a:p>
          <a:p>
            <a:pPr lvl="2"/>
            <a:r>
              <a:rPr lang="en-GB" sz="1400" dirty="0" smtClean="0"/>
              <a:t>User stories from the long-tail (for the NGIs who participate in the platform)</a:t>
            </a:r>
          </a:p>
          <a:p>
            <a:pPr lvl="2"/>
            <a:r>
              <a:rPr lang="en-GB" sz="1400" dirty="0" smtClean="0"/>
              <a:t>Opportunities for direct engagement with users </a:t>
            </a:r>
            <a:r>
              <a:rPr lang="en-GB" sz="1400" dirty="0" smtClean="0">
                <a:sym typeface="Wingdings" panose="05000000000000000000" pitchFamily="2" charset="2"/>
              </a:rPr>
              <a:t> </a:t>
            </a:r>
            <a:r>
              <a:rPr lang="en-GB" sz="1400" dirty="0" smtClean="0"/>
              <a:t>to nurture members from the long tail into e-science communities</a:t>
            </a:r>
          </a:p>
        </p:txBody>
      </p:sp>
    </p:spTree>
    <p:extLst>
      <p:ext uri="{BB962C8B-B14F-4D97-AF65-F5344CB8AC3E}">
        <p14:creationId xmlns:p14="http://schemas.microsoft.com/office/powerpoint/2010/main" val="1070682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Long-tail platform proposal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95536" y="3789040"/>
            <a:ext cx="8136904" cy="14401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Long-tail VO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(grid + cloud sites)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5589240"/>
            <a:ext cx="43204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Certified EGI resource providers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462854" y="52292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79912" y="5281463"/>
            <a:ext cx="1369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Join voluntarily</a:t>
            </a:r>
            <a:endParaRPr lang="en-GB" sz="1400" dirty="0"/>
          </a:p>
        </p:txBody>
      </p:sp>
      <p:sp>
        <p:nvSpPr>
          <p:cNvPr id="15" name="Rectangle 14"/>
          <p:cNvSpPr/>
          <p:nvPr/>
        </p:nvSpPr>
        <p:spPr>
          <a:xfrm>
            <a:off x="804791" y="2348880"/>
            <a:ext cx="2448272" cy="720080"/>
          </a:xfrm>
          <a:prstGeom prst="rect">
            <a:avLst/>
          </a:prstGeom>
          <a:solidFill>
            <a:srgbClr val="F7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User management portal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79912" y="2348880"/>
            <a:ext cx="4752528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National/domain/app. </a:t>
            </a:r>
            <a:r>
              <a:rPr lang="en-GB" dirty="0">
                <a:solidFill>
                  <a:schemeClr val="tx1"/>
                </a:solidFill>
              </a:rPr>
              <a:t>s</a:t>
            </a:r>
            <a:r>
              <a:rPr lang="en-GB" dirty="0" smtClean="0">
                <a:solidFill>
                  <a:schemeClr val="tx1"/>
                </a:solidFill>
              </a:rPr>
              <a:t>pecific VREs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(e.g. SCI-BUS, DIRAC, CSGF, etc.)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6" idx="2"/>
          </p:cNvCxnSpPr>
          <p:nvPr/>
        </p:nvCxnSpPr>
        <p:spPr>
          <a:xfrm>
            <a:off x="6156176" y="306896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201160" y="3068960"/>
            <a:ext cx="4115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User-specific X509 proxies from robot certificates </a:t>
            </a:r>
            <a:r>
              <a:rPr lang="en-GB" sz="1200" dirty="0" smtClean="0"/>
              <a:t>(New policy to allow robot proxy for job submission too!)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endCxn id="15" idx="0"/>
          </p:cNvCxnSpPr>
          <p:nvPr/>
        </p:nvCxnSpPr>
        <p:spPr>
          <a:xfrm>
            <a:off x="2028927" y="19168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miley Face 25"/>
          <p:cNvSpPr/>
          <p:nvPr/>
        </p:nvSpPr>
        <p:spPr>
          <a:xfrm>
            <a:off x="1763688" y="1124744"/>
            <a:ext cx="576064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ular Callout 27"/>
          <p:cNvSpPr/>
          <p:nvPr/>
        </p:nvSpPr>
        <p:spPr>
          <a:xfrm>
            <a:off x="2771800" y="44624"/>
            <a:ext cx="5976664" cy="1152128"/>
          </a:xfrm>
          <a:prstGeom prst="wedgeRectCallout">
            <a:avLst>
              <a:gd name="adj1" fmla="val -56263"/>
              <a:gd name="adj2" fmla="val 4643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Login </a:t>
            </a:r>
            <a:r>
              <a:rPr lang="en-GB" sz="1400" dirty="0">
                <a:solidFill>
                  <a:schemeClr val="tx1"/>
                </a:solidFill>
              </a:rPr>
              <a:t>(</a:t>
            </a:r>
            <a:r>
              <a:rPr lang="en-GB" sz="1400" dirty="0" err="1">
                <a:solidFill>
                  <a:schemeClr val="tx1"/>
                </a:solidFill>
              </a:rPr>
              <a:t>EduGAIN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OpenID</a:t>
            </a:r>
            <a:r>
              <a:rPr lang="en-GB" sz="1400" dirty="0">
                <a:solidFill>
                  <a:schemeClr val="tx1"/>
                </a:solidFill>
              </a:rPr>
              <a:t>, Local </a:t>
            </a:r>
            <a:r>
              <a:rPr lang="en-GB" sz="1400" dirty="0" smtClean="0">
                <a:solidFill>
                  <a:schemeClr val="tx1"/>
                </a:solidFill>
              </a:rPr>
              <a:t>ID)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Request resources (define capacity)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Justify request (describe science use case – short text!)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Provide means for identification (e.g. URL of staff site with phone number, </a:t>
            </a:r>
            <a:r>
              <a:rPr lang="en-GB" sz="1400" dirty="0" err="1" smtClean="0">
                <a:solidFill>
                  <a:schemeClr val="tx1"/>
                </a:solidFill>
              </a:rPr>
              <a:t>ResearchGate</a:t>
            </a:r>
            <a:r>
              <a:rPr lang="en-GB" sz="1400" dirty="0" smtClean="0">
                <a:solidFill>
                  <a:schemeClr val="tx1"/>
                </a:solidFill>
              </a:rPr>
              <a:t> or LinkedIn reference)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41741" y="1196752"/>
            <a:ext cx="1438214" cy="461665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Portal OR</a:t>
            </a:r>
            <a:r>
              <a:rPr lang="en-GB" sz="1200" smtClean="0"/>
              <a:t/>
            </a:r>
            <a:br>
              <a:rPr lang="en-GB" sz="1200" smtClean="0"/>
            </a:br>
            <a:r>
              <a:rPr lang="en-GB" sz="1200" smtClean="0"/>
              <a:t>Review </a:t>
            </a:r>
            <a:r>
              <a:rPr lang="en-GB" sz="1200" dirty="0" smtClean="0"/>
              <a:t>committee</a:t>
            </a:r>
            <a:endParaRPr lang="en-GB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187624" y="1412776"/>
            <a:ext cx="54062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0642" y="548680"/>
            <a:ext cx="173637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Grant/deny access</a:t>
            </a:r>
            <a:br>
              <a:rPr lang="en-GB" sz="1400" dirty="0" smtClean="0"/>
            </a:br>
            <a:r>
              <a:rPr lang="en-GB" sz="1400" dirty="0" smtClean="0"/>
              <a:t>(Automatic/manual)</a:t>
            </a:r>
            <a:endParaRPr lang="en-GB" sz="1400" dirty="0"/>
          </a:p>
        </p:txBody>
      </p:sp>
      <p:cxnSp>
        <p:nvCxnSpPr>
          <p:cNvPr id="37" name="Straight Arrow Connector 36"/>
          <p:cNvCxnSpPr>
            <a:stCxn id="26" idx="5"/>
          </p:cNvCxnSpPr>
          <p:nvPr/>
        </p:nvCxnSpPr>
        <p:spPr>
          <a:xfrm>
            <a:off x="2255389" y="1616445"/>
            <a:ext cx="1524523" cy="732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5496" y="3140968"/>
            <a:ext cx="4373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n-GB" sz="1400" dirty="0" smtClean="0"/>
              <a:t>Collect and analyse usage stats. – watch exceeds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GB" sz="1400" dirty="0" smtClean="0"/>
              <a:t>Surveys for publications and feedback</a:t>
            </a:r>
            <a:endParaRPr lang="en-GB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2627784" y="1835532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Access resources</a:t>
            </a:r>
            <a:endParaRPr lang="en-GB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2287782" y="3068960"/>
            <a:ext cx="1596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Smiley Face 46"/>
          <p:cNvSpPr/>
          <p:nvPr/>
        </p:nvSpPr>
        <p:spPr>
          <a:xfrm>
            <a:off x="5688691" y="1052736"/>
            <a:ext cx="576064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311467" y="1691516"/>
            <a:ext cx="3386633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A few NGI User Support Teams</a:t>
            </a:r>
            <a:endParaRPr lang="en-GB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2483768" y="1340768"/>
            <a:ext cx="30963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75061" y="1321604"/>
            <a:ext cx="2073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Provide training and</a:t>
            </a:r>
            <a:br>
              <a:rPr lang="en-GB" sz="1400" dirty="0" smtClean="0"/>
            </a:br>
            <a:r>
              <a:rPr lang="en-GB" sz="1400" dirty="0" smtClean="0"/>
              <a:t>app. Integration support</a:t>
            </a:r>
            <a:endParaRPr lang="en-GB" sz="1400" dirty="0"/>
          </a:p>
        </p:txBody>
      </p:sp>
      <p:sp>
        <p:nvSpPr>
          <p:cNvPr id="25" name="Rectangle 24"/>
          <p:cNvSpPr/>
          <p:nvPr/>
        </p:nvSpPr>
        <p:spPr>
          <a:xfrm>
            <a:off x="2555776" y="2708920"/>
            <a:ext cx="697287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User DB</a:t>
            </a:r>
            <a:endParaRPr lang="en-GB" sz="1200" dirty="0"/>
          </a:p>
        </p:txBody>
      </p:sp>
      <p:cxnSp>
        <p:nvCxnSpPr>
          <p:cNvPr id="41" name="Straight Arrow Connector 40"/>
          <p:cNvCxnSpPr>
            <a:stCxn id="16" idx="1"/>
          </p:cNvCxnSpPr>
          <p:nvPr/>
        </p:nvCxnSpPr>
        <p:spPr>
          <a:xfrm flipH="1">
            <a:off x="3253063" y="2708920"/>
            <a:ext cx="526849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miley Face 43"/>
          <p:cNvSpPr/>
          <p:nvPr/>
        </p:nvSpPr>
        <p:spPr>
          <a:xfrm>
            <a:off x="8460432" y="3376156"/>
            <a:ext cx="576064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388424" y="4005064"/>
            <a:ext cx="739305" cy="461665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Security</a:t>
            </a:r>
            <a:br>
              <a:rPr lang="en-GB" sz="1200" dirty="0" smtClean="0"/>
            </a:br>
            <a:r>
              <a:rPr lang="en-GB" sz="1200" dirty="0" smtClean="0"/>
              <a:t>team</a:t>
            </a:r>
            <a:endParaRPr lang="en-GB" sz="1200" dirty="0"/>
          </a:p>
        </p:txBody>
      </p:sp>
      <p:cxnSp>
        <p:nvCxnSpPr>
          <p:cNvPr id="46" name="Straight Arrow Connector 45"/>
          <p:cNvCxnSpPr>
            <a:stCxn id="44" idx="3"/>
          </p:cNvCxnSpPr>
          <p:nvPr/>
        </p:nvCxnSpPr>
        <p:spPr>
          <a:xfrm flipH="1">
            <a:off x="8028384" y="3867857"/>
            <a:ext cx="516411" cy="281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092280" y="3476908"/>
            <a:ext cx="1368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Monitor</a:t>
            </a:r>
            <a:br>
              <a:rPr lang="en-GB" sz="1100" dirty="0" smtClean="0"/>
            </a:br>
            <a:r>
              <a:rPr lang="en-GB" sz="1100" dirty="0" smtClean="0"/>
              <a:t>activity &amp; Suspend users in portal</a:t>
            </a:r>
            <a:endParaRPr lang="en-GB" sz="1100" dirty="0"/>
          </a:p>
        </p:txBody>
      </p:sp>
      <p:sp>
        <p:nvSpPr>
          <p:cNvPr id="53" name="TextBox 52"/>
          <p:cNvSpPr txBox="1"/>
          <p:nvPr/>
        </p:nvSpPr>
        <p:spPr>
          <a:xfrm>
            <a:off x="2195736" y="6433591"/>
            <a:ext cx="475322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Legend: ORANGE boxes require funding </a:t>
            </a:r>
            <a:r>
              <a:rPr lang="en-GB" sz="1400" smtClean="0"/>
              <a:t>in EGI-Engage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40646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  <p:bldP spid="26" grpId="0" animBg="1"/>
      <p:bldP spid="28" grpId="0" animBg="1"/>
      <p:bldP spid="32" grpId="0" animBg="1"/>
      <p:bldP spid="35" grpId="0" animBg="1"/>
      <p:bldP spid="38" grpId="0"/>
      <p:bldP spid="40" grpId="0"/>
      <p:bldP spid="47" grpId="0" animBg="1"/>
      <p:bldP spid="48" grpId="0" animBg="1"/>
      <p:bldP spid="52" grpId="0"/>
      <p:bldP spid="44" grpId="0" animBg="1"/>
      <p:bldP spid="45" grpId="0" animBg="1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Scientific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91269"/>
            <a:ext cx="807561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Not always!</a:t>
            </a:r>
          </a:p>
          <a:p>
            <a:r>
              <a:rPr lang="en-GB" sz="2000" dirty="0" smtClean="0"/>
              <a:t>No review for initial requests with default resource size</a:t>
            </a:r>
          </a:p>
          <a:p>
            <a:pPr lvl="1"/>
            <a:r>
              <a:rPr lang="en-US" sz="1600" dirty="0" smtClean="0"/>
              <a:t>These requests must be accepted automatically by the portal according to pre-defined policy.</a:t>
            </a:r>
          </a:p>
          <a:p>
            <a:pPr lvl="1"/>
            <a:r>
              <a:rPr lang="en-US" sz="1600" dirty="0" smtClean="0"/>
              <a:t>A human review (by the NIL/EGI.eu) is needed, but happens after the access is already granted</a:t>
            </a:r>
            <a:r>
              <a:rPr lang="en-US" sz="1600" dirty="0"/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 To check that the researcher is doing what he/she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promised</a:t>
            </a:r>
            <a:endParaRPr lang="en-US" sz="1600" dirty="0" smtClean="0"/>
          </a:p>
          <a:p>
            <a:pPr lvl="1"/>
            <a:r>
              <a:rPr lang="en-US" sz="1600" dirty="0" smtClean="0"/>
              <a:t>What should be the default allocation size?</a:t>
            </a:r>
            <a:endParaRPr lang="en-GB" sz="1600" dirty="0" smtClean="0"/>
          </a:p>
          <a:p>
            <a:r>
              <a:rPr lang="en-GB" sz="2000" dirty="0" smtClean="0"/>
              <a:t>User indicates required resource capacity in his/her access request</a:t>
            </a:r>
          </a:p>
          <a:p>
            <a:pPr lvl="1"/>
            <a:r>
              <a:rPr lang="en-US" sz="1800" dirty="0" smtClean="0">
                <a:sym typeface="Wingdings" panose="05000000000000000000" pitchFamily="2" charset="2"/>
              </a:rPr>
              <a:t>If it’s higher than the default, or if it’s the extension of a previous request then a review committee should decide</a:t>
            </a:r>
            <a:endParaRPr lang="en-GB" sz="1800" dirty="0" smtClean="0">
              <a:sym typeface="Wingdings" panose="05000000000000000000" pitchFamily="2" charset="2"/>
            </a:endParaRPr>
          </a:p>
          <a:p>
            <a:r>
              <a:rPr lang="en-GB" sz="2000" dirty="0" smtClean="0">
                <a:sym typeface="Wingdings" panose="05000000000000000000" pitchFamily="2" charset="2"/>
              </a:rPr>
              <a:t>Review committee can be composed of</a:t>
            </a:r>
          </a:p>
          <a:p>
            <a:pPr lvl="1"/>
            <a:r>
              <a:rPr lang="en-GB" sz="1800" dirty="0" smtClean="0">
                <a:sym typeface="Wingdings" panose="05000000000000000000" pitchFamily="2" charset="2"/>
              </a:rPr>
              <a:t>Local NIL</a:t>
            </a:r>
          </a:p>
          <a:p>
            <a:pPr lvl="1"/>
            <a:r>
              <a:rPr lang="en-GB" sz="1800" dirty="0" smtClean="0"/>
              <a:t>An EGI.eu delegate</a:t>
            </a:r>
          </a:p>
          <a:p>
            <a:pPr lvl="1"/>
            <a:r>
              <a:rPr lang="en-GB" sz="1800" dirty="0" smtClean="0"/>
              <a:t>Resource providers from the user’s NGI</a:t>
            </a:r>
          </a:p>
          <a:p>
            <a:r>
              <a:rPr lang="en-GB" sz="2000" dirty="0" smtClean="0"/>
              <a:t>Human review must apply for extension requests too </a:t>
            </a:r>
          </a:p>
          <a:p>
            <a:pPr lvl="1"/>
            <a:r>
              <a:rPr lang="en-GB" sz="1600" dirty="0" smtClean="0">
                <a:sym typeface="Wingdings" panose="05000000000000000000" pitchFamily="2" charset="2"/>
              </a:rPr>
              <a:t>Good opportunity to build long-term engagement with the user/community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57176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Opportunities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Opportunity for resource providers</a:t>
            </a:r>
          </a:p>
          <a:p>
            <a:pPr lvl="1"/>
            <a:r>
              <a:rPr lang="en-GB" dirty="0" smtClean="0"/>
              <a:t>Know what your users do with the resources</a:t>
            </a:r>
          </a:p>
          <a:p>
            <a:r>
              <a:rPr lang="en-GB" dirty="0" smtClean="0"/>
              <a:t>Opportunity for VRE developers </a:t>
            </a:r>
          </a:p>
          <a:p>
            <a:pPr lvl="1"/>
            <a:r>
              <a:rPr lang="en-GB" dirty="0" smtClean="0"/>
              <a:t>Participate in the open market</a:t>
            </a:r>
          </a:p>
          <a:p>
            <a:r>
              <a:rPr lang="en-GB" dirty="0" smtClean="0"/>
              <a:t>Opportunity for the NILs and NGIs</a:t>
            </a:r>
          </a:p>
          <a:p>
            <a:pPr lvl="1"/>
            <a:r>
              <a:rPr lang="en-GB" dirty="0" smtClean="0"/>
              <a:t>Build direct relationship with researchers from your country</a:t>
            </a:r>
          </a:p>
        </p:txBody>
      </p:sp>
    </p:spTree>
    <p:extLst>
      <p:ext uri="{BB962C8B-B14F-4D97-AF65-F5344CB8AC3E}">
        <p14:creationId xmlns:p14="http://schemas.microsoft.com/office/powerpoint/2010/main" val="220127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836" y="1423317"/>
            <a:ext cx="8075612" cy="4525963"/>
          </a:xfrm>
        </p:spPr>
        <p:txBody>
          <a:bodyPr/>
          <a:lstStyle/>
          <a:p>
            <a:r>
              <a:rPr lang="en-GB" sz="2000" dirty="0" smtClean="0"/>
              <a:t>We need a policy that’s attractive for both users, and RPs</a:t>
            </a:r>
          </a:p>
          <a:p>
            <a:pPr lvl="1"/>
            <a:r>
              <a:rPr lang="en-GB" sz="1800" dirty="0" smtClean="0"/>
              <a:t>What should be the default resource allocation for a user? </a:t>
            </a:r>
          </a:p>
          <a:p>
            <a:pPr lvl="2"/>
            <a:r>
              <a:rPr lang="en-GB" sz="1600" dirty="0" smtClean="0"/>
              <a:t>in capacity and in time duration</a:t>
            </a:r>
          </a:p>
          <a:p>
            <a:pPr lvl="1"/>
            <a:r>
              <a:rPr lang="en-GB" sz="1800" dirty="0" smtClean="0"/>
              <a:t>How to limit access for non-long tail members? How to minimise misuse?</a:t>
            </a:r>
          </a:p>
          <a:p>
            <a:pPr lvl="2"/>
            <a:r>
              <a:rPr lang="en-GB" sz="1600" dirty="0" smtClean="0"/>
              <a:t>See provisional access request form on next slide</a:t>
            </a:r>
          </a:p>
          <a:p>
            <a:r>
              <a:rPr lang="en-GB" sz="2000" dirty="0" smtClean="0"/>
              <a:t>We need technical implementations of the elements of the platform</a:t>
            </a:r>
          </a:p>
          <a:p>
            <a:pPr lvl="1"/>
            <a:r>
              <a:rPr lang="en-GB" sz="1800" dirty="0" smtClean="0"/>
              <a:t>User Registration Portal</a:t>
            </a:r>
          </a:p>
          <a:p>
            <a:pPr lvl="1"/>
            <a:r>
              <a:rPr lang="en-GB" sz="1800" dirty="0" smtClean="0"/>
              <a:t>Resource providers</a:t>
            </a:r>
          </a:p>
          <a:p>
            <a:pPr lvl="1"/>
            <a:r>
              <a:rPr lang="en-GB" sz="1800" dirty="0" smtClean="0"/>
              <a:t>VREs (high level environments)</a:t>
            </a:r>
          </a:p>
          <a:p>
            <a:r>
              <a:rPr lang="en-GB" sz="2000" dirty="0" smtClean="0"/>
              <a:t>We need support teams </a:t>
            </a:r>
          </a:p>
          <a:p>
            <a:pPr lvl="1"/>
            <a:r>
              <a:rPr lang="en-GB" sz="1800" dirty="0" smtClean="0"/>
              <a:t>User engagement and support persons at the NGIs (NILs?)</a:t>
            </a:r>
          </a:p>
          <a:p>
            <a:pPr lvl="1"/>
            <a:r>
              <a:rPr lang="en-GB" sz="1800" dirty="0" smtClean="0"/>
              <a:t>Catch-all support from (EGI.eu?)</a:t>
            </a:r>
          </a:p>
          <a:p>
            <a:pPr lvl="1"/>
            <a:r>
              <a:rPr lang="en-GB" sz="1800" dirty="0" smtClean="0"/>
              <a:t>Coordination from EGI.eu</a:t>
            </a:r>
          </a:p>
          <a:p>
            <a:pPr lvl="1"/>
            <a:endParaRPr lang="en-GB" sz="18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1877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ntorduction-slides-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intorduction-slides-ps.potx</Template>
  <TotalTime>22420</TotalTime>
  <Words>1123</Words>
  <Application>Microsoft Macintosh PowerPoint</Application>
  <PresentationFormat>On-screen Show (4:3)</PresentationFormat>
  <Paragraphs>152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intorduction-slides-ps</vt:lpstr>
      <vt:lpstr>Services for the long  tail of science</vt:lpstr>
      <vt:lpstr>Complementary of CC</vt:lpstr>
      <vt:lpstr>Proposal</vt:lpstr>
      <vt:lpstr>Needs of the long tail:  User requirements</vt:lpstr>
      <vt:lpstr>Needs of the long tail: EGI requirements</vt:lpstr>
      <vt:lpstr>Long-tail platform proposal</vt:lpstr>
      <vt:lpstr>Scientific review</vt:lpstr>
      <vt:lpstr>Opportunities</vt:lpstr>
      <vt:lpstr>Next steps</vt:lpstr>
      <vt:lpstr>Access request form</vt:lpstr>
      <vt:lpstr>Tasklist (needs update!)</vt:lpstr>
      <vt:lpstr>Q &amp; A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Peter Solagna</cp:lastModifiedBy>
  <cp:revision>145</cp:revision>
  <dcterms:created xsi:type="dcterms:W3CDTF">2010-09-03T12:01:03Z</dcterms:created>
  <dcterms:modified xsi:type="dcterms:W3CDTF">2014-10-16T07:33:44Z</dcterms:modified>
</cp:coreProperties>
</file>