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7"/>
  </p:notesMasterIdLst>
  <p:handoutMasterIdLst>
    <p:handoutMasterId r:id="rId18"/>
  </p:handoutMasterIdLst>
  <p:sldIdLst>
    <p:sldId id="747" r:id="rId4"/>
    <p:sldId id="732" r:id="rId5"/>
    <p:sldId id="762" r:id="rId6"/>
    <p:sldId id="749" r:id="rId7"/>
    <p:sldId id="751" r:id="rId8"/>
    <p:sldId id="758" r:id="rId9"/>
    <p:sldId id="761" r:id="rId10"/>
    <p:sldId id="763" r:id="rId11"/>
    <p:sldId id="764" r:id="rId12"/>
    <p:sldId id="765" r:id="rId13"/>
    <p:sldId id="766" r:id="rId14"/>
    <p:sldId id="759" r:id="rId15"/>
    <p:sldId id="7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  <p:cmAuthor id="2" name="Nuno Ferreira" initials="N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AD1"/>
    <a:srgbClr val="A2D668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7714" autoAdjust="0"/>
  </p:normalViewPr>
  <p:slideViewPr>
    <p:cSldViewPr>
      <p:cViewPr varScale="1">
        <p:scale>
          <a:sx n="72" d="100"/>
          <a:sy n="72" d="100"/>
        </p:scale>
        <p:origin x="11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42DB-7F21-46E6-AC97-9BD1194116E6}" type="datetimeFigureOut">
              <a:rPr lang="en-GB" smtClean="0"/>
              <a:pPr/>
              <a:t>12/11/2014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71DF-BF50-42AE-A94B-4FF1E66B6E0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5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EYR TC monthly meeting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EYR TC monthly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EYR TC monthly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EYR TC monthly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upport@egi.eu" TargetMode="Externa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user_support" TargetMode="External"/><Relationship Id="rId2" Type="http://schemas.openxmlformats.org/officeDocument/2006/relationships/hyperlink" Target="http://go.egi.eu/fedclou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EGI-FCTF" TargetMode="External"/><Relationship Id="rId5" Type="http://schemas.openxmlformats.org/officeDocument/2006/relationships/hyperlink" Target="https://appdb.egi.eu/browse/cloud" TargetMode="External"/><Relationship Id="rId4" Type="http://schemas.openxmlformats.org/officeDocument/2006/relationships/hyperlink" Target="mailto:support@egi.e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EGI Federated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67744" y="4246240"/>
            <a:ext cx="4968552" cy="1343000"/>
          </a:xfrm>
        </p:spPr>
        <p:txBody>
          <a:bodyPr/>
          <a:lstStyle/>
          <a:p>
            <a:r>
              <a:rPr lang="nl-NL" sz="2400" dirty="0" smtClean="0"/>
              <a:t>Diego Scardaci</a:t>
            </a:r>
            <a:endParaRPr lang="nl-NL" sz="2400" dirty="0"/>
          </a:p>
          <a:p>
            <a:r>
              <a:rPr lang="nl-NL" sz="1800" dirty="0" smtClean="0"/>
              <a:t>User Community Support Team</a:t>
            </a:r>
            <a:endParaRPr lang="nl-NL" sz="1800" dirty="0"/>
          </a:p>
          <a:p>
            <a:r>
              <a:rPr lang="nl-NL" sz="1800" dirty="0"/>
              <a:t>EGI.eu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529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600" dirty="0" smtClean="0"/>
              <a:t>High-level tools to use the EGI Federated Cloud</a:t>
            </a:r>
            <a:endParaRPr lang="en-GB" sz="36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3528" y="1495325"/>
            <a:ext cx="836327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mtClean="0"/>
              <a:t>Recognised as generic and useful</a:t>
            </a:r>
          </a:p>
          <a:p>
            <a:r>
              <a:rPr lang="en-GB" sz="2400" smtClean="0"/>
              <a:t>Extend the IaaS capabilities of the EGI cloud</a:t>
            </a:r>
          </a:p>
          <a:p>
            <a:pPr lvl="1"/>
            <a:r>
              <a:rPr lang="en-GB" sz="2000" smtClean="0"/>
              <a:t>‘Alternatives’ of the OCCI client and API</a:t>
            </a:r>
          </a:p>
          <a:p>
            <a:pPr lvl="1"/>
            <a:r>
              <a:rPr lang="en-GB" sz="2000" smtClean="0"/>
              <a:t>More than OCCI</a:t>
            </a:r>
          </a:p>
          <a:p>
            <a:r>
              <a:rPr lang="en-GB" sz="2400" smtClean="0"/>
              <a:t>External contributions (</a:t>
            </a:r>
            <a:r>
              <a:rPr lang="en-GB" sz="2400" smtClean="0">
                <a:sym typeface="Wingdings" panose="05000000000000000000" pitchFamily="2" charset="2"/>
              </a:rPr>
              <a:t></a:t>
            </a:r>
            <a:r>
              <a:rPr lang="en-GB" sz="2400" smtClean="0"/>
              <a:t> support many other clouds too)</a:t>
            </a:r>
          </a:p>
          <a:p>
            <a:r>
              <a:rPr lang="en-GB" sz="2400" smtClean="0"/>
              <a:t>Infrastructure brokers and Application brokers</a:t>
            </a:r>
          </a:p>
          <a:p>
            <a:pPr lvl="1"/>
            <a:r>
              <a:rPr lang="en-GB" sz="2000" smtClean="0"/>
              <a:t>Catania Science Gateway Framework – SaaS with ID federations </a:t>
            </a:r>
          </a:p>
          <a:p>
            <a:pPr lvl="1"/>
            <a:r>
              <a:rPr lang="en-GB" sz="2000" smtClean="0"/>
              <a:t>SlipStream – PaaS for automating deployments; Helix Nebula</a:t>
            </a:r>
          </a:p>
          <a:p>
            <a:pPr lvl="1"/>
            <a:r>
              <a:rPr lang="en-GB" sz="2000" smtClean="0"/>
              <a:t>COMPs – programming framework for auto-parallelisation</a:t>
            </a:r>
          </a:p>
          <a:p>
            <a:pPr lvl="1"/>
            <a:r>
              <a:rPr lang="en-GB" sz="2000" smtClean="0"/>
              <a:t>VMDIRAC – abstraction on top of various HPC/HTC/cloud</a:t>
            </a:r>
          </a:p>
          <a:p>
            <a:pPr lvl="1"/>
            <a:r>
              <a:rPr lang="en-GB" sz="2000" smtClean="0"/>
              <a:t>WS-PGRADE – workflow development and enactment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83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dirty="0" smtClean="0"/>
              <a:t>User support teams</a:t>
            </a:r>
            <a:endParaRPr lang="en-GB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0844" y="1711349"/>
            <a:ext cx="807561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2988" indent="0">
              <a:buFont typeface="Arial" pitchFamily="34" charset="0"/>
              <a:buNone/>
            </a:pPr>
            <a:r>
              <a:rPr lang="en-GB" sz="2400" smtClean="0"/>
              <a:t>Nuno Ferreira </a:t>
            </a:r>
          </a:p>
          <a:p>
            <a:pPr marL="1346200" indent="0">
              <a:buFont typeface="Arial" pitchFamily="34" charset="0"/>
              <a:buNone/>
            </a:pPr>
            <a:r>
              <a:rPr lang="en-GB" sz="2400" smtClean="0"/>
              <a:t>Diego Scardaci</a:t>
            </a:r>
          </a:p>
          <a:p>
            <a:pPr marL="1435100" indent="0">
              <a:buFont typeface="Arial" pitchFamily="34" charset="0"/>
              <a:buNone/>
            </a:pPr>
            <a:endParaRPr lang="en-GB" sz="2400" smtClean="0"/>
          </a:p>
          <a:p>
            <a:pPr marL="1797050" indent="0">
              <a:buFont typeface="Arial" pitchFamily="34" charset="0"/>
              <a:buNone/>
            </a:pP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Enol Fernández del Castillo</a:t>
            </a:r>
            <a:endParaRPr lang="en-GB" sz="2400" dirty="0" smtClean="0"/>
          </a:p>
        </p:txBody>
      </p:sp>
      <p:pic>
        <p:nvPicPr>
          <p:cNvPr id="7" name="Picture 2" descr="Nuno Ferr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164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data:image/jpeg;base64,/9j/4AAQSkZJRgABAQAAAQABAAD/2wCEAAkGBxQTEBQUEBQVFBQVFhUVGBQYFhUUFBcVFBQXFxQVFRQYHCggGBolHBQVITEhJSkrLi4wFx8zODMsNygtLisBCgoKDg0OGhAQGiwkHBwsLCwsLCwsLCwsLCwsLCwsLCwsLCwsLCwsLCwsLCwsLCwsLCwsLCwsLCwsLCw3LDcsN//AABEIAM8AyAMBIgACEQEDEQH/xAAbAAABBQEBAAAAAAAAAAAAAAABAAIEBQYDB//EAD8QAAEDAgMFBQUGBAUFAAAAAAEAAhEDIQQSMQVBUWGRBiIycaETQoGxwQdSYtHh8CNysvEUJFOCkhU0Q6LC/8QAGAEBAQEBAQAAAAAAAAAAAAAAAAECAwT/xAAiEQEBAAIDAAMAAgMAAAAAAAAAAQIRAyExEkFRMnETImH/2gAMAwEAAhEDEQA/ANYAnAIBOVCARSCKBJIpIEkikgSCKSAJJE2nTnu6rM7T7b4akS1h9q4GIb4Z4F+iDTIFYDEfaC7/AEAJ0Oc+sBPwv2gOsKlFuklweRPwg3U3F03iCytDt1h3EBwcySZmCB01B48lp6VYOaHNMgwQRoZTcQ8oQiCkqGEIEJxQKBhCaQuhTSoOZTSE8hNKK5lJEoqCWAnBAJyqEiEkUARSSVCSRQQJQtrbUp4emalUwButJjcOJWe7T9tqdAmnQirV3/cYeBO88gvNNobQq13h9ZxqEaTMDkBuWbV0uu0faipiSc0sp7qYNo4vPvFUlG5sJG/cdUaNMb9N0zMnnvCbXMcvWDyNllo6obQZj5fouTasyBw+t+q4vBJn9/BMNM7rW1+ibgmDEASHdd4V63bNX2TGUnloAAJBvz/ssk5xB03a8+K64fEkWGup/e5B6p2f7UMd/DqOykQAYJB83bitax0ixleGucXGRb1PS0L0nsRtt1ZhZUIc5kd4akc1qVmxqoQTkCqhpTSnFAophTCF0KaUHMhJEpKCWEUgiqhIpIqgIpJIEsL9pfaM0WChRdFR4l8HvNYbAcp+i2uJq5WFx0AJ6CV4Fi8Q7EVn1CS51R8ydTNhyAiLclKqCahERu/eimYWoXaifRS8PsXO+57o38TyWt2TslrWiw/X6rjyZzF1wwuTO4bBVDZsjlE/NTqXZ558S2eHwolWVLDALz3mr0zhjE0OyhBkqeezrRYxfTjOpWsfRUZ7Vi8tdJxYsdjezLCOCy+1thPpSW95u+LEeYC9LrNVZjWyPJbw5rvtjPhmnnOEM746FaLsa91PHU75c0tmbH8J+KgbY2d7OpLfC7QcDvCi1qhaWvbZ7SHCdCWmR8OS9csvbxWa6e8hIqNsvGitRZUbo9od1FwpJW2DUCnFNKBpTCnlNKKYUkSkoJQRSCKqEigiqEkiEkHHFtBpvzGG5XSeAymSvCdmNAfA0Fhz+HBe7YtoLHBwkQZHG2i8IFUio5x1LnfCD9FmrGmwA1jRaDZ7bLNbJd3RO+/VajAnReDlu69/F1E+iVYULqDTbdWODomLLnJ277d9yh4ho3FSIIUesxarMV9diqcXrCuaoVNjDcQpIWqbbVHMwDfqPyWe2iO6wj9OY/fFaDabhlE8+qz+0KwcMug+u7T5r2cXjw8v8npf2c182BaB7rnN8t4HQrTlYv7Kqhdhak6CqQP+LSfmtqu0caaUCiUFUNKaU4ppRTCkiUlBKRSRVARSSQFJJJVHPEMJaQNYt5rwGmcwJ3km/EkmV75iq+QSTHPnuuvDdssBxNQUWgZnuLabd1pMctbqVYtMJWytbvsICsaOPqHwyOYH0VXs2mHtaQTEW3GBxGusrrQoVHVHNpuIAEzJk8AAddNV5vjNvTMrpLd2kq0nRUBid4M9VrNi9pA9tjBjSbX3LEbMNavLSXHK0khzRlBBs2TqY4x9V2wMU6zA5paHAnutcdPwgEj6K54fi4Z3fb0ittMNAmBbqsntHtoGuMCdRqABCbtrG0yxoYSXkGzmuYWtAuTI0uLc1QnZx7xyMGQFxOUuNhMC5vy3LOOP61nlrxaDtC6oPu8N/qubtoZoDh3uO4qtwOLL6boY05A1xLQQYMy0A2JCmFhc3M0A2m8yY/p4QrlhIzjna5bTvSPXosiX+IbwVqMZUBp90g23EHXjCylYeI6R8lvjmo5ct7etfZgB/gbAAmo+eZnU/COi1yyn2bYVzMC0n3yXgHUSflvWrK6xyNKBRKBRAKYU4ppRTSkkUkEtFBFAkUEVQkkkkQV4Z2hwkYrEsIIcKzwHbizMTHQwvc15h9oWCLcU5zdHZHnzdP1b6qZN4uGwzYl+vGCRECAY8lOOCa90te0EcwD5aqDsR0D9Y6K7FNpN5PxlePK9vZhOnSjgRHeeHeZEepVS12fFtqMgtu1sDQDxOaeZt/tVvUwTS27ZnpC4bFwwc8u3NOURy1gfvRLn01MO3Ptc85acOylrg7NrlEQ50cp9F2fhC8gzl5jQ87KTt5gAnX9dU3Z+EaGeFp8xfqNVMctSLlhuoOJ2W4DLu5CJ6LjXrClTdIOlo1nQW14K6r4RseFvqoDqTW6BrbHTX5K3LaTDUYrHMY0H2FLLYAujLMakhQMLfxgug6cRwHotFtJ+bN5Fcdj4UOcXEW0ldpl/rt57hvLT1Ds9Vz4Wk4gNJbcDSRb6KwK4bOoZKLGnUNE+Zufmu67Tx58vTSgU4ppQNKaU4ppQNKSBSQTUggigKSSSoSKSSBLE/aVhzFGoNDmY7zbDmfNy26pO1+yjiMMQ2c9Mmo0cSGnM34ieilm4suq872a6IK0+D5LIbNqSB6eRWiw2IhsleLknb3cV6XWIflpudvDSYWM2H2hyVXgGB4rjrHFaD/qMqjxGzKb6mbJ0JGupstceP6vJl+JW1u0IqVGh7hoDa9hpMaLR4G9JvNoPNZzBYWnT0bG8ze+4k71bNxogQmeP4YX9S67oVRiqsqXWxOYSqvE1IBXOLlVRjASSAYm0xPnZans5hw6pTZFgc7hGjadxPmYWewg/iA8JPRbvsphSGvquHjgN5tFyfI26L0Yzdkee3Ut/V8UCimld3mAppTimlA0oFEppQNKSRQQTQigigKSSSoKSSSAhFmonTf5b0FyxWIZTYX1HBjBq42HlzPJQeOVKBpValM/+N7mf8XED0hXDG56cN1seirdubUp18ZVfTaWtcW66khoGcjdMaKRsmsRYrzZ+vTx3o2o2rPdc1p0u0npddMNXxAOYBrtxEgG/4Su/s3ZnDnY/JMqU6o/sksvrtJIVSriAe8G33EjQ+WiYH1D4mAeRzfRSKLKh8UeamUmX8kyyn0WbcQMrBO9QHulSMdVkwFCxVTKP38FiM1oexeyadb2tSqA/I5jWsnSxcXPaNxsBNjBW4K8h7MV3UcXUqtecxOQNk5C0RIeN8+i9XwuLZUALCP5ZGYciNV6cLPHkz3t1QKKaVtkCmlOKaUDSmlEppQAoJFJQTkUElQUVHxOLZTHfdHLUn4Ksr7d/02/F1/8A1CzlnJ6slq7TK2IazxuA8zfpqs3U2jVdq4jkO6FGvxA9T1XK80+mpgucb2gYwd0Zjumw/Nec7a2hVqv/AIzy8gmNzRP3W6BaXGgd3nmHp+hWT2hTgzwsfos/O5NfGRn9oVvZ1mnc6x6wrrDYwBUO3dWngU5tWDyP7st2bkMbqt/gq4N9ZVtSc11jCwWA2iWjW3H81aU9tjeVy+L0Y8ka2pTAFoVdiaoEwqsbdad6hY3a4Nmqaauc0k1awuVXUHGq8v8AdbYc3cfIKEHurOyCzfePAK+p0A1oAEACw+q145ztWvwhANZm7xj7w3nzA6rRUqkta6dRr9ZTNlUg6k8HSH/Irnsv/t2fyj5JtnOaaLAbaewj2hL2b5u4cwd/ktIHSJFwbg8QdCsE1+5TsJtCowANcY4G46LeOevXG47a4phVRh9uz42/Fp+hU6jjmP8AC4TwNj6rrM5fGbK7lNKJTCVUIlJNKSCxVPtPa+UllKJFnP1APBvE807b20zSaGt8bx4vutmCfNUFRuVtuXzXPkz11Gscd9ujr3cSSdSU9qEJtE6jgvJ26nooORabJpTarQYBvf5AqixdHLWgiWuGnlYj1V053eHk7/5/NV+1296mfxR8CP0WolYvtDgvZ1Cw3BBIPEHT8lXZO6OS2/abAe1bLfExjnDmLSP3wWRotsu8y3E124UXlSW1BvXI07rrh8K557o+O5Ac4UjD4Nz7nut9SpuD2SAZd3ugCsCzy+iza3IWzMIAIaIHz8zvUmvYLtRZA4fNcaonRY9dHbZzsuHqH8Dz6FOwbctJv8o+QQfS/wArVA95pb1surrMCt8c8jaDZUocFyoCAnMMlZrDpCBYnoworrQx1RmhkcD3h+YVlhtqNd4u6fTruVTC51GrWPLYzcY0xKSz2DxjqZjVvD8uBRXox5MbGPjXXtA8nEvDdWUqcA6XLiR8VDp1faMcN4Gm/SQljsR/n6vBwyjzpEA/1Lk85HtdoAcruBY42J8jHUrjyfyrePicx0tB5A9VzJhw5p2G8McJHQpuJMCeBBXL7aSHBc6R1C6MXKoIPmoOVd0VWDiyoehp/mo+3B/Czfdc09Df5p+1MB7ZrYe6m9hJa9sSCdZG8WUWsK5pPp1PZVJaRIDqZNuEkStybNrBrQ4g7iCOqymO2E5jiKYls25DgV02BtisK7KeJApsLe6HNymfdMniRC1IZrMndCveN0S7YhuAv39eC70iByjotBtHZ9sw81W1cDmuNVrbpoGO5hdWRPH5KL/gyNSpVCiQB+4TSu7nrrh6MlOoUlaYfDhoJNgNSioeLZDcoHuk/QT6rlU8IUvPmcTBlwMcIG74T6qPiNwUtcqcB3UzD+I/D6rpiLBc8LpPE+gssokBOTUZWQ6Uwm/ki46D49FzafVAnBJKo6LDUpIbVVWrBFU+7ULnH8LzD+gM/BW2JohwIOhEHyNjCrqDAWwbgiCOIIghdsBWOSHGXUjkceLfdcfMQeq6ZfrMd9kVSafe8QJa7+ZpglTKjZkHeoGE7tao3c7LUH+4Q71b6qwesZerHPAvlonUWPwXesyQomGMVHDjB66/JT4spfViJTfGq75QQuL23Sa+EGV7Y4B7nteGksDS1xFyLz3hwUPY3at9EinipczQVIOdo/F99vr5rdubKo8ZsynUzUawsbtdo5s/dPI7l1xylmqzYucPWDm2IcxwkEGQQd4KivwsTCyeEditn2cw1aE3y3A/E3ew8jZbHZuPpV2Zqbg4erTwcNyXHX9OmGf1USrh5+SfSoqwNMCZ/ZQpNAE6fn+aOrrhMLAuom0sTMBtmgiOZ3lSMdiPdHx5Dh5qh2zjfZjMBmIs1t+8926BuAEnkn/HPPL6XFJunkVTsZiPb1J9kaYechM58s2nLZUGyNq4iriWtNRxZJLgAMsAHgLCYWvY1TXxc/UfGtrOEM9k08SHmPhvXbCUy1oDjmIF3REneY3KQAgQs7ARCSDzAKimPdY9Ec2Vv79FzcNB8Sm1XGee7lz800m3N5Mxv3n7vIc0l1ZTgJLWxFwvAo4juPbU3HuVObSe674E9CUMMpeSQWuuCIjzT7RHqjJVpncczOozN/pKttWqie4ik4G7qJaZ4tBlp84kK6w7rKZRYiuMVW8wR0Vm3RVW0LOYefzVnRNlmrHOsmG67VAuDBdA1tSLFDGU8zQW+JtxzG8LrVpWlcBUynktAioCAeIVRjNiBtQVaDzQq7nNvTd+GpT0vxCunUZu22+E1lSSWPEGNNQeYVmWkc8FjnVAadZns6zRJEyx4MDPTdvHqN67DFCA6WuBg2Mib3BFiFR9rWubhqkXgeKYLWmxjmbBUWysdWo0G5KIqU+86c4aRLoMNNgLaea6ybm1/wAmumyDobLtd/BRsLTk5jv6hp+RdqfIKiwvaQV6lOm2m4NJOeSJsLAcWzr/AHWqY2Ndd6xZcfUl2aGAaADyAHyTmNSRlZDimhNlPCikVyq7guq4vN1A0uuTwSpM94pjLnkLldYkqoMykmPfNggm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2" descr="http://www.progressintraining.it/images/docenti/scardaci_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20512"/>
            <a:ext cx="937171" cy="9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228637" y="4542219"/>
            <a:ext cx="816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with a growing number of NGIs: </a:t>
            </a:r>
          </a:p>
          <a:p>
            <a:r>
              <a:rPr lang="en-GB" sz="2400" dirty="0" smtClean="0"/>
              <a:t>				ES, PT, FR, CZ, DE, IT, HU, ….</a:t>
            </a:r>
            <a:endParaRPr lang="en-GB" sz="2400" dirty="0"/>
          </a:p>
        </p:txBody>
      </p:sp>
      <p:sp>
        <p:nvSpPr>
          <p:cNvPr id="13" name="TextBox 11"/>
          <p:cNvSpPr txBox="1"/>
          <p:nvPr/>
        </p:nvSpPr>
        <p:spPr>
          <a:xfrm>
            <a:off x="314491" y="5517232"/>
            <a:ext cx="8577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Bi-weekly teleconferences for the support </a:t>
            </a:r>
            <a:r>
              <a:rPr lang="en-GB" dirty="0"/>
              <a:t>teams (Contact us </a:t>
            </a:r>
            <a:r>
              <a:rPr lang="en-GB" dirty="0" err="1" smtClean="0"/>
              <a:t>us</a:t>
            </a:r>
            <a:r>
              <a:rPr lang="en-GB" dirty="0" smtClean="0"/>
              <a:t> </a:t>
            </a:r>
            <a:r>
              <a:rPr lang="en-GB" dirty="0"/>
              <a:t>to be involved</a:t>
            </a:r>
            <a:r>
              <a:rPr lang="en-GB" dirty="0" smtClean="0"/>
              <a:t>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Weekly updates to/from FC-Task Force</a:t>
            </a:r>
          </a:p>
        </p:txBody>
      </p:sp>
      <p:pic>
        <p:nvPicPr>
          <p:cNvPr id="14" name="Picture 2" descr="Enol Fernández del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72640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2743443" y="1052736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5"/>
              </a:rPr>
              <a:t>support@egi.eu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596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EGI:</a:t>
            </a:r>
            <a:r>
              <a:rPr lang="en-US" dirty="0" smtClean="0"/>
              <a:t> Community of resource providers with long-term tradition in providing federated ICT services for research</a:t>
            </a:r>
          </a:p>
          <a:p>
            <a:pPr lvl="7"/>
            <a:endParaRPr lang="en-US" sz="1500" dirty="0" smtClean="0"/>
          </a:p>
          <a:p>
            <a:r>
              <a:rPr lang="en-US" b="1" dirty="0" smtClean="0"/>
              <a:t>EGI Federated Cloud:</a:t>
            </a:r>
            <a:r>
              <a:rPr lang="en-US" dirty="0" smtClean="0"/>
              <a:t> Paving the way for a federated cloud in Europe	</a:t>
            </a:r>
          </a:p>
          <a:p>
            <a:pPr lvl="1"/>
            <a:r>
              <a:rPr lang="en-US" dirty="0" smtClean="0"/>
              <a:t>Open standards, open technology</a:t>
            </a:r>
          </a:p>
          <a:p>
            <a:pPr lvl="1"/>
            <a:r>
              <a:rPr lang="en-US" dirty="0" smtClean="0"/>
              <a:t>Open membership, open processes</a:t>
            </a:r>
          </a:p>
          <a:p>
            <a:pPr lvl="5"/>
            <a:endParaRPr lang="en-US" sz="1500" dirty="0" smtClean="0"/>
          </a:p>
          <a:p>
            <a:r>
              <a:rPr lang="en-US" b="1" dirty="0" smtClean="0"/>
              <a:t>Driver for innovation in Europe</a:t>
            </a:r>
          </a:p>
          <a:p>
            <a:endParaRPr lang="en-US" b="1" dirty="0"/>
          </a:p>
          <a:p>
            <a:r>
              <a:rPr lang="en-US" b="1" dirty="0" smtClean="0"/>
              <a:t>International perspective:</a:t>
            </a:r>
            <a:r>
              <a:rPr lang="en-US" dirty="0" smtClean="0"/>
              <a:t> Although EGI activity, a global federation is in scope, with global concrete interest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Korea, South Africa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Canada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Taiwan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Australia 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large public Cloud providers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347864" y="6356350"/>
            <a:ext cx="24482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EYR TC monthly meeting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7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7772400" cy="12461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3200" dirty="0" smtClean="0">
                <a:solidFill>
                  <a:schemeClr val="tx1"/>
                </a:solidFill>
              </a:rPr>
              <a:t>Thank you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1150" y="7282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835695" y="3573016"/>
            <a:ext cx="7104395" cy="21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C00000"/>
                </a:solidFill>
              </a:rPr>
              <a:t>EGI Federated Cloud resources</a:t>
            </a:r>
            <a:endParaRPr lang="en-GB" sz="1800" dirty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Wiki site: </a:t>
            </a:r>
            <a:r>
              <a:rPr lang="en-GB" sz="1800" dirty="0">
                <a:hlinkClick r:id="rId2"/>
              </a:rPr>
              <a:t>http://</a:t>
            </a:r>
            <a:r>
              <a:rPr lang="en-GB" sz="1800" dirty="0" smtClean="0">
                <a:hlinkClick r:id="rId2"/>
              </a:rPr>
              <a:t>go.egi.eu/fedcloud</a:t>
            </a:r>
            <a:endParaRPr lang="en-GB" sz="1800" dirty="0" smtClean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/>
              <a:t>User support: </a:t>
            </a:r>
            <a:r>
              <a:rPr lang="en-GB" sz="1800" dirty="0">
                <a:hlinkClick r:id="rId3"/>
              </a:rPr>
              <a:t>https://wiki.egi.eu/wiki/Federated_Cloud_user_support</a:t>
            </a:r>
            <a:endParaRPr lang="en-GB" sz="1800" dirty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/>
              <a:t>User support e-mail: </a:t>
            </a:r>
            <a:r>
              <a:rPr lang="nl-NL" sz="1800" dirty="0" smtClean="0">
                <a:hlinkClick r:id="rId4"/>
              </a:rPr>
              <a:t>support@egi.eu</a:t>
            </a:r>
            <a:endParaRPr lang="nl-NL" sz="1800" dirty="0" smtClean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800" dirty="0"/>
              <a:t>Cloud Marketplace: </a:t>
            </a:r>
            <a:r>
              <a:rPr lang="nl-NL" sz="1800" dirty="0">
                <a:hlinkClick r:id="rId5"/>
              </a:rPr>
              <a:t>https://appdb.egi.eu/browse/cloud</a:t>
            </a:r>
            <a:endParaRPr lang="nl-NL" sz="1800" dirty="0" smtClean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GitHub: </a:t>
            </a:r>
            <a:r>
              <a:rPr lang="en-GB" sz="1800" dirty="0">
                <a:hlinkClick r:id="rId6"/>
              </a:rPr>
              <a:t>https://</a:t>
            </a:r>
            <a:r>
              <a:rPr lang="en-GB" sz="1800" dirty="0" smtClean="0">
                <a:hlinkClick r:id="rId6"/>
              </a:rPr>
              <a:t>github.com/EGI-FCTF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352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EGI Federated Cloud</a:t>
            </a:r>
            <a:endParaRPr lang="nl-NL" sz="3200" dirty="0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23529" y="2564904"/>
            <a:ext cx="59005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EGI Federated Cloud is based on: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Arial"/>
              </a:rPr>
              <a:t>Standards and validation</a:t>
            </a:r>
            <a:r>
              <a:rPr lang="en-GB" sz="1600" dirty="0" smtClean="0">
                <a:latin typeface="Arial"/>
              </a:rPr>
              <a:t>: federation is based on common </a:t>
            </a:r>
            <a:r>
              <a:rPr lang="en-GB" sz="1600" b="1" dirty="0" smtClean="0">
                <a:latin typeface="Arial"/>
              </a:rPr>
              <a:t>Open-Standards</a:t>
            </a:r>
            <a:r>
              <a:rPr lang="en-GB" sz="1600" dirty="0" smtClean="0">
                <a:latin typeface="Arial"/>
              </a:rPr>
              <a:t> – OCCI, </a:t>
            </a:r>
            <a:r>
              <a:rPr lang="en-GB" sz="1600" dirty="0">
                <a:latin typeface="Arial"/>
              </a:rPr>
              <a:t>CDMI, </a:t>
            </a:r>
            <a:r>
              <a:rPr lang="en-GB" sz="1600" dirty="0" smtClean="0">
                <a:latin typeface="Arial"/>
              </a:rPr>
              <a:t>OVF, GLUE, etc...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en-GB" sz="1600" b="1" dirty="0">
                <a:solidFill>
                  <a:srgbClr val="C00000"/>
                </a:solidFill>
                <a:latin typeface="Arial"/>
              </a:rPr>
              <a:t>Heterogeneous implementation</a:t>
            </a:r>
            <a:r>
              <a:rPr lang="en-GB" sz="1600" dirty="0">
                <a:latin typeface="Arial"/>
              </a:rPr>
              <a:t>: no mandate on the cloud technology, the only condition is to expose the chosen interfaces and services.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en-GB" sz="1600" dirty="0" smtClean="0"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265" y="1412776"/>
            <a:ext cx="5912844" cy="938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1600" dirty="0" smtClean="0">
                <a:latin typeface="Arial"/>
              </a:rPr>
              <a:t>The </a:t>
            </a:r>
            <a:r>
              <a:rPr lang="en-GB" sz="1600" dirty="0">
                <a:latin typeface="Arial"/>
              </a:rPr>
              <a:t>EGI </a:t>
            </a:r>
            <a:r>
              <a:rPr lang="en-GB" sz="1600" dirty="0" smtClean="0">
                <a:latin typeface="Arial"/>
              </a:rPr>
              <a:t>Federated Cloud is </a:t>
            </a:r>
            <a:r>
              <a:rPr lang="en-GB" sz="1600" dirty="0">
                <a:latin typeface="Arial"/>
              </a:rPr>
              <a:t>federation of institutional private Clouds, offering Cloud Infrastructure as a Service to scientists in Europe and worldwide.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6444208" y="1346987"/>
            <a:ext cx="24867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3"/>
          <a:stretch/>
        </p:blipFill>
        <p:spPr bwMode="auto">
          <a:xfrm>
            <a:off x="4341813" y="5294343"/>
            <a:ext cx="1207546" cy="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/>
        </p:blipFill>
        <p:spPr bwMode="auto">
          <a:xfrm>
            <a:off x="1187624" y="5465205"/>
            <a:ext cx="1207412" cy="3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C:\Users\Salvatore Pinto\Desktop\g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4" y="5370003"/>
            <a:ext cx="6000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alvatore Pinto\Desktop\company_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1" b="14241"/>
          <a:stretch/>
        </p:blipFill>
        <p:spPr bwMode="auto">
          <a:xfrm>
            <a:off x="7070217" y="5571443"/>
            <a:ext cx="882300" cy="5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76" y="5933663"/>
            <a:ext cx="1187019" cy="4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Salvatore Pinto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6279"/>
            <a:ext cx="974246" cy="3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/>
        </p:blipFill>
        <p:spPr bwMode="auto">
          <a:xfrm>
            <a:off x="3273819" y="5863866"/>
            <a:ext cx="1207412" cy="2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49" y="5219640"/>
            <a:ext cx="592788" cy="6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73" y="5237144"/>
            <a:ext cx="1110531" cy="4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15" y="5845624"/>
            <a:ext cx="968519" cy="382550"/>
          </a:xfrm>
          <a:prstGeom prst="rect">
            <a:avLst/>
          </a:prstGeom>
          <a:noFill/>
          <a:extLst/>
        </p:spPr>
      </p:pic>
      <p:pic>
        <p:nvPicPr>
          <p:cNvPr id="31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97841"/>
            <a:ext cx="567951" cy="5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7"/>
          <p:cNvSpPr txBox="1">
            <a:spLocks noChangeArrowheads="1"/>
          </p:cNvSpPr>
          <p:nvPr/>
        </p:nvSpPr>
        <p:spPr bwMode="auto">
          <a:xfrm>
            <a:off x="429334" y="4825705"/>
            <a:ext cx="2390588" cy="4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Our user communities: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en-GB" sz="1600" dirty="0" smtClean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" y="5845624"/>
            <a:ext cx="720554" cy="3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EGI </a:t>
            </a: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Cloud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374156"/>
            <a:ext cx="8352928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countries provide certified resources</a:t>
            </a:r>
          </a:p>
          <a:p>
            <a:pPr lvl="1"/>
            <a:r>
              <a:rPr lang="en-GB" dirty="0" smtClean="0"/>
              <a:t>Czech Republic, Germany, Greece, Hungary, Italy, Finland, Poland, Slovakia, Spain, Sweden, Turkey, United Kingdom</a:t>
            </a:r>
          </a:p>
          <a:p>
            <a:pPr lvl="6"/>
            <a:endParaRPr lang="en-GB" dirty="0" smtClean="0"/>
          </a:p>
          <a:p>
            <a:r>
              <a:rPr lang="en-GB" dirty="0" smtClean="0"/>
              <a:t>20 resource providers</a:t>
            </a:r>
          </a:p>
          <a:p>
            <a:endParaRPr lang="en-GB" dirty="0" smtClean="0"/>
          </a:p>
          <a:p>
            <a:r>
              <a:rPr lang="en-GB" dirty="0" smtClean="0"/>
              <a:t>5 countries interested</a:t>
            </a:r>
          </a:p>
          <a:p>
            <a:pPr lvl="1"/>
            <a:r>
              <a:rPr lang="en-GB" dirty="0" smtClean="0"/>
              <a:t>Bulgaria, France, Israel*, The Netherlands, Switzerland</a:t>
            </a:r>
          </a:p>
          <a:p>
            <a:pPr lvl="6"/>
            <a:endParaRPr lang="en-GB" dirty="0" smtClean="0"/>
          </a:p>
          <a:p>
            <a:r>
              <a:rPr lang="en-GB" dirty="0" smtClean="0"/>
              <a:t>Worldwide interest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South Korea* (KISTI)</a:t>
            </a:r>
          </a:p>
          <a:p>
            <a:pPr lvl="1"/>
            <a:r>
              <a:rPr lang="en-GB" dirty="0" smtClean="0"/>
              <a:t>United States* (NIST, NSF Centres)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93972" y="5877272"/>
            <a:ext cx="1646605" cy="369332"/>
          </a:xfrm>
          <a:prstGeom prst="rect">
            <a:avLst/>
          </a:prstGeom>
          <a:solidFill>
            <a:srgbClr val="FF0000"/>
          </a:solidFill>
          <a:ln>
            <a:solidFill>
              <a:srgbClr val="2F4AD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October</a:t>
            </a:r>
            <a:r>
              <a:rPr lang="it-IT" b="1" dirty="0" smtClean="0"/>
              <a:t> 2014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898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Cloud Infrastructure Platform</a:t>
            </a:r>
            <a:endParaRPr lang="en-GB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2483768" y="4428728"/>
            <a:ext cx="6192688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</a:rPr>
              <a:t>EGI Core Infrastructure Platform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76056" y="4797152"/>
            <a:ext cx="1008112" cy="656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Federated AAI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27784" y="4797152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</a:rPr>
              <a:t>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0192" y="4797152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4328" y="4797152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Accounting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83768" y="1484784"/>
            <a:ext cx="6192688" cy="2871936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EGI F</a:t>
            </a:r>
            <a:r>
              <a:rPr lang="en-GB" dirty="0" smtClean="0">
                <a:solidFill>
                  <a:prstClr val="black"/>
                </a:solidFill>
              </a:rPr>
              <a:t>ederated </a:t>
            </a:r>
            <a:r>
              <a:rPr lang="en-GB" dirty="0" err="1" smtClean="0">
                <a:solidFill>
                  <a:prstClr val="black"/>
                </a:solidFill>
              </a:rPr>
              <a:t>IaaS</a:t>
            </a:r>
            <a:r>
              <a:rPr lang="en-GB" dirty="0" smtClean="0">
                <a:solidFill>
                  <a:prstClr val="black"/>
                </a:solidFill>
              </a:rPr>
              <a:t> Cloud Infrastructure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59832" y="2276872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Cloud Compute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07904" y="3068960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932040" y="2276872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Cloud Storage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80312" y="3068960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27584" y="1484784"/>
            <a:ext cx="1575792" cy="4392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EGI Collaboration Platform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899592" y="4428728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EGI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Application Database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195736" y="3717032"/>
            <a:ext cx="50405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23730" y="4932784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6200000">
            <a:off x="899592" y="255652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Repository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5736" y="3060576"/>
            <a:ext cx="0" cy="1872208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730" y="3060576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3347864" y="6356350"/>
            <a:ext cx="24482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EYR TC monthly meeting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851920" y="4797152"/>
            <a:ext cx="1008112" cy="656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Information Discovery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1840" y="4149080"/>
            <a:ext cx="4896544" cy="656456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5148064" y="4653136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23928" y="4653136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GLUE2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31840" y="2132856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OCCI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004048" y="2132856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CDMI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732240" y="2276872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Information Discovery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580112" y="3068960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804248" y="2132856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GLUE2+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7784" y="3348608"/>
            <a:ext cx="590465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(</a:t>
            </a:r>
            <a:r>
              <a:rPr lang="en-GB" sz="1200" dirty="0" err="1" smtClean="0">
                <a:solidFill>
                  <a:prstClr val="white"/>
                </a:solidFill>
              </a:rPr>
              <a:t>OpenStack</a:t>
            </a:r>
            <a:r>
              <a:rPr lang="en-GB" sz="1200" dirty="0" smtClean="0">
                <a:solidFill>
                  <a:prstClr val="white"/>
                </a:solidFill>
              </a:rPr>
              <a:t>, </a:t>
            </a:r>
            <a:r>
              <a:rPr lang="en-GB" sz="1200" dirty="0" err="1" smtClean="0">
                <a:solidFill>
                  <a:prstClr val="white"/>
                </a:solidFill>
              </a:rPr>
              <a:t>OpenNebula</a:t>
            </a:r>
            <a:r>
              <a:rPr lang="en-GB" sz="1200" dirty="0" smtClean="0">
                <a:solidFill>
                  <a:prstClr val="white"/>
                </a:solidFill>
              </a:rPr>
              <a:t>, </a:t>
            </a:r>
            <a:r>
              <a:rPr lang="en-GB" sz="1200" dirty="0" err="1" smtClean="0">
                <a:solidFill>
                  <a:prstClr val="white"/>
                </a:solidFill>
              </a:rPr>
              <a:t>CloudStack</a:t>
            </a:r>
            <a:r>
              <a:rPr lang="en-GB" sz="1200" dirty="0" smtClean="0">
                <a:solidFill>
                  <a:prstClr val="white"/>
                </a:solidFill>
              </a:rPr>
              <a:t>, </a:t>
            </a:r>
            <a:r>
              <a:rPr lang="en-GB" sz="1200" dirty="0" err="1" smtClean="0">
                <a:solidFill>
                  <a:prstClr val="white"/>
                </a:solidFill>
              </a:rPr>
              <a:t>Stratuslab</a:t>
            </a:r>
            <a:r>
              <a:rPr lang="en-GB" sz="1200" dirty="0" smtClean="0">
                <a:solidFill>
                  <a:prstClr val="white"/>
                </a:solidFill>
              </a:rPr>
              <a:t>, …)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835696" y="3573016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OVF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835696" y="3937922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HEPiX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72200" y="4661520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596336" y="4669904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APEL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Federated Cloud service tiers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6480720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</a:rPr>
              <a:t>Federated </a:t>
            </a:r>
            <a:r>
              <a:rPr lang="en-GB" b="1" dirty="0" err="1" smtClean="0">
                <a:solidFill>
                  <a:prstClr val="black"/>
                </a:solidFill>
              </a:rPr>
              <a:t>IaaS</a:t>
            </a:r>
            <a:r>
              <a:rPr lang="en-GB" b="1" dirty="0" smtClean="0">
                <a:solidFill>
                  <a:prstClr val="black"/>
                </a:solidFill>
              </a:rPr>
              <a:t> and </a:t>
            </a:r>
            <a:r>
              <a:rPr lang="en-GB" b="1" dirty="0" err="1" smtClean="0">
                <a:solidFill>
                  <a:prstClr val="black"/>
                </a:solidFill>
              </a:rPr>
              <a:t>STaaS</a:t>
            </a:r>
            <a:r>
              <a:rPr lang="en-GB" b="1" dirty="0" smtClean="0">
                <a:solidFill>
                  <a:prstClr val="black"/>
                </a:solidFill>
              </a:rPr>
              <a:t> Cloud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4294967295"/>
          </p:nvPr>
        </p:nvSpPr>
        <p:spPr>
          <a:xfrm>
            <a:off x="3347864" y="6356350"/>
            <a:ext cx="24482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EYR TC monthly meeting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Tier 1:</a:t>
            </a:r>
          </a:p>
          <a:p>
            <a:pPr algn="r"/>
            <a:r>
              <a:rPr lang="en-US" sz="1600" dirty="0" smtClean="0"/>
              <a:t>Reliable </a:t>
            </a:r>
          </a:p>
          <a:p>
            <a:pPr algn="r"/>
            <a:r>
              <a:rPr lang="en-US" sz="1600" dirty="0" smtClean="0"/>
              <a:t>Infrastructure Cloud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4:</a:t>
            </a:r>
          </a:p>
          <a:p>
            <a:pPr algn="r"/>
            <a:r>
              <a:rPr lang="en-US" sz="1600" dirty="0" smtClean="0"/>
              <a:t>Zero ICT</a:t>
            </a:r>
          </a:p>
          <a:p>
            <a:pPr algn="r"/>
            <a:r>
              <a:rPr lang="en-US" sz="1600" dirty="0" smtClean="0"/>
              <a:t>Infrastructures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3:</a:t>
            </a:r>
          </a:p>
          <a:p>
            <a:pPr algn="r"/>
            <a:r>
              <a:rPr lang="en-US" sz="1500" dirty="0" smtClean="0"/>
              <a:t>Professional research infrastructure platforms</a:t>
            </a:r>
            <a:endParaRPr lang="en-US" sz="15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2:</a:t>
            </a:r>
          </a:p>
          <a:p>
            <a:pPr algn="r"/>
            <a:r>
              <a:rPr lang="en-US" sz="1500" dirty="0" smtClean="0"/>
              <a:t>General-purpose platform services</a:t>
            </a:r>
            <a:endParaRPr lang="en-US" sz="1500" dirty="0"/>
          </a:p>
        </p:txBody>
      </p:sp>
      <p:sp>
        <p:nvSpPr>
          <p:cNvPr id="12" name="Rounded Rectangle 11"/>
          <p:cNvSpPr/>
          <p:nvPr/>
        </p:nvSpPr>
        <p:spPr>
          <a:xfrm>
            <a:off x="1691680" y="1412776"/>
            <a:ext cx="1152128" cy="2232248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9512" y="1412776"/>
            <a:ext cx="1152128" cy="3600400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403647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DB </a:t>
            </a: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979711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 smtClean="0">
                <a:solidFill>
                  <a:prstClr val="black"/>
                </a:solidFill>
              </a:rPr>
              <a:t>Hadoop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3848" y="1412776"/>
            <a:ext cx="1800200" cy="936104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3848" y="2636912"/>
            <a:ext cx="1800200" cy="2376264"/>
            <a:chOff x="3707904" y="2636912"/>
            <a:chExt cx="1800200" cy="2376264"/>
          </a:xfrm>
        </p:grpSpPr>
        <p:sp>
          <p:nvSpPr>
            <p:cNvPr id="36" name="Rounded Rectangle 35"/>
            <p:cNvSpPr/>
            <p:nvPr/>
          </p:nvSpPr>
          <p:spPr>
            <a:xfrm>
              <a:off x="3707904" y="2636912"/>
              <a:ext cx="1800200" cy="2376264"/>
            </a:xfrm>
            <a:prstGeom prst="roundRect">
              <a:avLst>
                <a:gd name="adj" fmla="val 8907"/>
              </a:avLst>
            </a:prstGeom>
            <a:solidFill>
              <a:srgbClr val="FFFFFF"/>
            </a:solidFill>
            <a:ln w="28575" cmpd="sng">
              <a:solidFill>
                <a:srgbClr val="4F81BD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i="1" dirty="0" smtClean="0">
                  <a:solidFill>
                    <a:prstClr val="black"/>
                  </a:solidFill>
                </a:rPr>
                <a:t>Secure storage</a:t>
              </a:r>
              <a:endParaRPr lang="en-GB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3491880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Key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4067944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Encryption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4644008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ACL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364088" y="1412776"/>
            <a:ext cx="1296144" cy="3600400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 smtClean="0">
                <a:solidFill>
                  <a:prstClr val="black"/>
                </a:solidFill>
              </a:rPr>
              <a:t>Virtual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 err="1" smtClean="0">
                <a:solidFill>
                  <a:prstClr val="black"/>
                </a:solidFill>
              </a:rPr>
              <a:t>eLaboratory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Value proposition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Open standards, open technologies</a:t>
            </a:r>
          </a:p>
          <a:p>
            <a:pPr lvl="1"/>
            <a:r>
              <a:rPr lang="en-US" dirty="0"/>
              <a:t>Use of Open Standards is key to the establishment of an effective, fair and transparent cloud market in </a:t>
            </a:r>
            <a:r>
              <a:rPr lang="en-US" dirty="0" smtClean="0"/>
              <a:t>Europe</a:t>
            </a:r>
          </a:p>
          <a:p>
            <a:pPr lvl="1"/>
            <a:r>
              <a:rPr lang="en-US" dirty="0"/>
              <a:t>Open Source </a:t>
            </a:r>
            <a:r>
              <a:rPr lang="en-US" dirty="0" smtClean="0"/>
              <a:t>components raise the barrier for hidden backdoors, thus lead to more trusted services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Firmly rooted in Europe</a:t>
            </a:r>
          </a:p>
          <a:p>
            <a:pPr lvl="1"/>
            <a:r>
              <a:rPr lang="en-US" dirty="0" smtClean="0"/>
              <a:t>Strong public sector involvement through NRENs, NGIs, EIROs are EGI’s members</a:t>
            </a:r>
          </a:p>
          <a:p>
            <a:pPr lvl="1"/>
            <a:r>
              <a:rPr lang="en-US" dirty="0" smtClean="0"/>
              <a:t>European commercial Cloud resource providers, including SME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 single cross-border market</a:t>
            </a:r>
          </a:p>
          <a:p>
            <a:pPr lvl="1"/>
            <a:r>
              <a:rPr lang="en-US" dirty="0" smtClean="0"/>
              <a:t>Reaching out for research, government &amp; business sectors</a:t>
            </a:r>
          </a:p>
          <a:p>
            <a:pPr lvl="1"/>
            <a:r>
              <a:rPr lang="en-US" dirty="0" smtClean="0"/>
              <a:t>Level playing field for innovation and services on multi-service tiers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347864" y="6356350"/>
            <a:ext cx="24482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EYR TC monthly meeting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altLang="en-US" sz="3800" dirty="0"/>
              <a:t>U</a:t>
            </a:r>
            <a:r>
              <a:rPr lang="en-US" altLang="en-US" sz="3800" dirty="0" smtClean="0"/>
              <a:t>ser workflows</a:t>
            </a:r>
          </a:p>
        </p:txBody>
      </p:sp>
      <p:sp>
        <p:nvSpPr>
          <p:cNvPr id="6" name="Rounded Rectangle 35"/>
          <p:cNvSpPr>
            <a:spLocks noChangeArrowheads="1"/>
          </p:cNvSpPr>
          <p:nvPr/>
        </p:nvSpPr>
        <p:spPr bwMode="auto">
          <a:xfrm>
            <a:off x="5211763" y="1143001"/>
            <a:ext cx="1295400" cy="1295400"/>
          </a:xfrm>
          <a:prstGeom prst="roundRect">
            <a:avLst>
              <a:gd name="adj" fmla="val 8907"/>
            </a:avLst>
          </a:prstGeom>
          <a:solidFill>
            <a:srgbClr val="EAEAEA"/>
          </a:solidFill>
          <a:ln w="28575" algn="ctr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 anchorCtr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GB" altLang="en-US" sz="1600" b="1" i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Cloud sites</a:t>
            </a:r>
            <a:endParaRPr lang="en-GB" altLang="en-US" sz="1600" b="1" i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ounded Rectangle 4"/>
          <p:cNvSpPr>
            <a:spLocks noChangeArrowheads="1"/>
          </p:cNvSpPr>
          <p:nvPr/>
        </p:nvSpPr>
        <p:spPr bwMode="auto">
          <a:xfrm>
            <a:off x="1981200" y="3124200"/>
            <a:ext cx="5039072" cy="1295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5715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r>
              <a:rPr lang="en-GB" altLang="en-US" i="1" dirty="0" err="1">
                <a:solidFill>
                  <a:schemeClr val="bg2"/>
                </a:solidFill>
                <a:latin typeface="Verdana" pitchFamily="34" charset="0"/>
                <a:cs typeface="Arial" charset="0"/>
              </a:rPr>
              <a:t>AppDB</a:t>
            </a:r>
            <a:endParaRPr lang="en-GB" altLang="en-US" i="1" dirty="0">
              <a:solidFill>
                <a:schemeClr val="bg2"/>
              </a:solidFill>
              <a:latin typeface="Verdana" pitchFamily="34" charset="0"/>
              <a:cs typeface="Arial" charset="0"/>
            </a:endParaRPr>
          </a:p>
          <a:p>
            <a:pPr algn="r" defTabSz="914400" eaLnBrk="1" hangingPunct="1">
              <a:buClrTx/>
              <a:buSzTx/>
              <a:buFontTx/>
              <a:buNone/>
            </a:pPr>
            <a:r>
              <a:rPr lang="en-GB" altLang="en-US" sz="1400" i="1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Cloud Marketplace</a:t>
            </a:r>
          </a:p>
        </p:txBody>
      </p:sp>
      <p:pic>
        <p:nvPicPr>
          <p:cNvPr id="8" name="Picture 10" descr="ANd9GcS7zJ2w-ZzGaB2UapJRE_MdKtL4zzmWnrXQWfKiZ6wOQ4B-3VmmotrishAn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Nd9GcQZNvWXM7HxSKTfoZ0gd5WyHkN7iPxfIm9hvaCNZ38DaZQFUS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6786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6786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3233192" y="4453466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5893296" y="4453466"/>
            <a:ext cx="0" cy="7620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467544" y="2786009"/>
            <a:ext cx="1513656" cy="1079500"/>
          </a:xfrm>
          <a:custGeom>
            <a:avLst/>
            <a:gdLst>
              <a:gd name="T0" fmla="*/ 127000 w 560"/>
              <a:gd name="T1" fmla="*/ 0 h 680"/>
              <a:gd name="T2" fmla="*/ 127000 w 560"/>
              <a:gd name="T3" fmla="*/ 914400 h 680"/>
              <a:gd name="T4" fmla="*/ 889000 w 560"/>
              <a:gd name="T5" fmla="*/ 990600 h 6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680">
                <a:moveTo>
                  <a:pt x="80" y="0"/>
                </a:moveTo>
                <a:cubicBezTo>
                  <a:pt x="40" y="236"/>
                  <a:pt x="0" y="472"/>
                  <a:pt x="80" y="576"/>
                </a:cubicBezTo>
                <a:cubicBezTo>
                  <a:pt x="160" y="680"/>
                  <a:pt x="480" y="616"/>
                  <a:pt x="560" y="624"/>
                </a:cubicBezTo>
              </a:path>
            </a:pathLst>
          </a:custGeom>
          <a:noFill/>
          <a:ln w="57150" cmpd="sng">
            <a:solidFill>
              <a:srgbClr val="99CC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31"/>
          <p:cNvSpPr>
            <a:spLocks/>
          </p:cNvSpPr>
          <p:nvPr/>
        </p:nvSpPr>
        <p:spPr bwMode="auto">
          <a:xfrm>
            <a:off x="3620376" y="2222500"/>
            <a:ext cx="1591387" cy="825500"/>
          </a:xfrm>
          <a:custGeom>
            <a:avLst/>
            <a:gdLst>
              <a:gd name="T0" fmla="*/ 1934835 w 384"/>
              <a:gd name="T1" fmla="*/ 40640 h 360"/>
              <a:gd name="T2" fmla="*/ 1692981 w 384"/>
              <a:gd name="T3" fmla="*/ 40640 h 360"/>
              <a:gd name="T4" fmla="*/ 483709 w 384"/>
              <a:gd name="T5" fmla="*/ 284480 h 360"/>
              <a:gd name="T6" fmla="*/ 0 w 384"/>
              <a:gd name="T7" fmla="*/ 609600 h 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84" y="12"/>
                  <a:pt x="384" y="0"/>
                  <a:pt x="336" y="24"/>
                </a:cubicBezTo>
                <a:cubicBezTo>
                  <a:pt x="288" y="48"/>
                  <a:pt x="152" y="112"/>
                  <a:pt x="96" y="168"/>
                </a:cubicBezTo>
                <a:cubicBezTo>
                  <a:pt x="40" y="224"/>
                  <a:pt x="20" y="292"/>
                  <a:pt x="0" y="360"/>
                </a:cubicBezTo>
              </a:path>
            </a:pathLst>
          </a:custGeom>
          <a:noFill/>
          <a:ln w="5715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5496" y="1412776"/>
            <a:ext cx="30796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 smtClean="0">
                <a:solidFill>
                  <a:srgbClr val="FF0000"/>
                </a:solidFill>
              </a:rPr>
              <a:t>End users:</a:t>
            </a:r>
          </a:p>
          <a:p>
            <a:r>
              <a:rPr lang="en-US" altLang="en-US" sz="1600" u="sng" dirty="0" smtClean="0">
                <a:solidFill>
                  <a:srgbClr val="FF0000"/>
                </a:solidFill>
              </a:rPr>
              <a:t>Access services running in VMs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156176" y="5373216"/>
            <a:ext cx="298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VO Manager: </a:t>
            </a:r>
            <a:br>
              <a:rPr lang="en-US" altLang="en-US" sz="1600" b="1" u="sng" dirty="0">
                <a:solidFill>
                  <a:srgbClr val="FF0000"/>
                </a:solidFill>
              </a:rPr>
            </a:br>
            <a:r>
              <a:rPr lang="en-US" altLang="en-US" sz="1600" u="sng" dirty="0" smtClean="0">
                <a:solidFill>
                  <a:srgbClr val="FF0000"/>
                </a:solidFill>
              </a:rPr>
              <a:t>Endorses suitable </a:t>
            </a:r>
            <a:r>
              <a:rPr lang="en-US" altLang="en-US" sz="1600" u="sng" dirty="0">
                <a:solidFill>
                  <a:srgbClr val="FF0000"/>
                </a:solidFill>
              </a:rPr>
              <a:t>VM images</a:t>
            </a:r>
            <a:br>
              <a:rPr lang="en-US" altLang="en-US" sz="1600" u="sng" dirty="0">
                <a:solidFill>
                  <a:srgbClr val="FF0000"/>
                </a:solidFill>
              </a:rPr>
            </a:b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708546" y="5364505"/>
            <a:ext cx="2279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Technical developer:</a:t>
            </a:r>
            <a:r>
              <a:rPr lang="en-US" altLang="en-US" sz="1600" u="sng" dirty="0">
                <a:solidFill>
                  <a:srgbClr val="FF0000"/>
                </a:solidFill>
              </a:rPr>
              <a:t/>
            </a:r>
            <a:br>
              <a:rPr lang="en-US" altLang="en-US" sz="1600" u="sng" dirty="0">
                <a:solidFill>
                  <a:srgbClr val="FF0000"/>
                </a:solidFill>
              </a:rPr>
            </a:br>
            <a:r>
              <a:rPr lang="en-US" altLang="en-US" sz="1600" u="sng" dirty="0">
                <a:solidFill>
                  <a:srgbClr val="FF0000"/>
                </a:solidFill>
              </a:rPr>
              <a:t>Prepares </a:t>
            </a:r>
            <a:r>
              <a:rPr lang="en-US" altLang="en-US" sz="1600" u="sng" dirty="0" smtClean="0">
                <a:solidFill>
                  <a:srgbClr val="FF0000"/>
                </a:solidFill>
              </a:rPr>
              <a:t>VM Images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18" name="Freeform 39"/>
          <p:cNvSpPr>
            <a:spLocks/>
          </p:cNvSpPr>
          <p:nvPr/>
        </p:nvSpPr>
        <p:spPr bwMode="auto">
          <a:xfrm>
            <a:off x="1143000" y="1905000"/>
            <a:ext cx="4068763" cy="635000"/>
          </a:xfrm>
          <a:custGeom>
            <a:avLst/>
            <a:gdLst>
              <a:gd name="T0" fmla="*/ 0 w 1776"/>
              <a:gd name="T1" fmla="*/ 728382 h 544"/>
              <a:gd name="T2" fmla="*/ 2509685 w 1776"/>
              <a:gd name="T3" fmla="*/ 728382 h 544"/>
              <a:gd name="T4" fmla="*/ 3536374 w 1776"/>
              <a:gd name="T5" fmla="*/ 145676 h 544"/>
              <a:gd name="T6" fmla="*/ 4220834 w 1776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544">
                <a:moveTo>
                  <a:pt x="0" y="480"/>
                </a:moveTo>
                <a:cubicBezTo>
                  <a:pt x="404" y="512"/>
                  <a:pt x="808" y="544"/>
                  <a:pt x="1056" y="480"/>
                </a:cubicBezTo>
                <a:cubicBezTo>
                  <a:pt x="1304" y="416"/>
                  <a:pt x="1368" y="176"/>
                  <a:pt x="1488" y="96"/>
                </a:cubicBezTo>
                <a:cubicBezTo>
                  <a:pt x="1608" y="16"/>
                  <a:pt x="1728" y="16"/>
                  <a:pt x="1776" y="0"/>
                </a:cubicBezTo>
              </a:path>
            </a:pathLst>
          </a:custGeom>
          <a:noFill/>
          <a:ln w="5715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676400" y="2209800"/>
            <a:ext cx="1848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solidFill>
                  <a:schemeClr val="tx1"/>
                </a:solidFill>
              </a:rPr>
              <a:t>perform </a:t>
            </a:r>
            <a:r>
              <a:rPr lang="en-US" altLang="en-US" sz="1000" dirty="0" smtClean="0">
                <a:solidFill>
                  <a:schemeClr val="tx1"/>
                </a:solidFill>
              </a:rPr>
              <a:t>OCCI (+CDMI) </a:t>
            </a:r>
            <a:r>
              <a:rPr lang="en-US" altLang="en-US" sz="1000" dirty="0" err="1">
                <a:solidFill>
                  <a:schemeClr val="tx1"/>
                </a:solidFill>
              </a:rPr>
              <a:t>cmds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  <p:pic>
        <p:nvPicPr>
          <p:cNvPr id="20" name="Picture 46" descr="appdb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20306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ular Callout 3"/>
          <p:cNvSpPr>
            <a:spLocks noChangeArrowheads="1"/>
          </p:cNvSpPr>
          <p:nvPr/>
        </p:nvSpPr>
        <p:spPr bwMode="auto">
          <a:xfrm>
            <a:off x="3259832" y="908720"/>
            <a:ext cx="1600200" cy="872807"/>
          </a:xfrm>
          <a:prstGeom prst="wedgeRectCallout">
            <a:avLst>
              <a:gd name="adj1" fmla="val -20484"/>
              <a:gd name="adj2" fmla="val 1242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85725" indent="-85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1200" dirty="0">
                <a:solidFill>
                  <a:schemeClr val="tx1"/>
                </a:solidFill>
              </a:rPr>
              <a:t>OCCI API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200" dirty="0" err="1">
                <a:solidFill>
                  <a:schemeClr val="tx1"/>
                </a:solidFill>
              </a:rPr>
              <a:t>rOCCI</a:t>
            </a:r>
            <a:r>
              <a:rPr lang="en-GB" altLang="en-US" sz="1200" dirty="0">
                <a:solidFill>
                  <a:schemeClr val="tx1"/>
                </a:solidFill>
              </a:rPr>
              <a:t> </a:t>
            </a:r>
            <a:r>
              <a:rPr lang="en-GB" altLang="en-US" sz="1200" dirty="0" err="1">
                <a:solidFill>
                  <a:schemeClr val="tx1"/>
                </a:solidFill>
              </a:rPr>
              <a:t>cmd</a:t>
            </a:r>
            <a:r>
              <a:rPr lang="en-GB" altLang="en-US" sz="1200" dirty="0">
                <a:solidFill>
                  <a:schemeClr val="tx1"/>
                </a:solidFill>
              </a:rPr>
              <a:t> line tool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200" dirty="0">
                <a:solidFill>
                  <a:schemeClr val="tx1"/>
                </a:solidFill>
              </a:rPr>
              <a:t>High level </a:t>
            </a:r>
            <a:r>
              <a:rPr lang="en-GB" altLang="en-US" sz="1200" dirty="0" smtClean="0">
                <a:solidFill>
                  <a:schemeClr val="tx1"/>
                </a:solidFill>
              </a:rPr>
              <a:t>tools</a:t>
            </a:r>
          </a:p>
          <a:p>
            <a:pPr marL="0" indent="0" eaLnBrk="1" hangingPunct="1"/>
            <a:r>
              <a:rPr lang="en-GB" altLang="en-US" sz="1200" dirty="0" smtClean="0">
                <a:solidFill>
                  <a:schemeClr val="tx1"/>
                </a:solidFill>
              </a:rPr>
              <a:t>(+ CDMI tools)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541698" y="1321604"/>
            <a:ext cx="17027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Site: </a:t>
            </a:r>
            <a:br>
              <a:rPr lang="en-US" altLang="en-US" sz="1600" b="1" u="sng" dirty="0">
                <a:solidFill>
                  <a:srgbClr val="FF0000"/>
                </a:solidFill>
              </a:rPr>
            </a:br>
            <a:r>
              <a:rPr lang="en-US" altLang="en-US" sz="1600" u="sng" dirty="0">
                <a:solidFill>
                  <a:srgbClr val="FF0000"/>
                </a:solidFill>
              </a:rPr>
              <a:t>Supports the </a:t>
            </a:r>
            <a:r>
              <a:rPr lang="en-US" altLang="en-US" sz="1600" u="sng" dirty="0" smtClean="0">
                <a:solidFill>
                  <a:srgbClr val="FF0000"/>
                </a:solidFill>
              </a:rPr>
              <a:t>VO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275940" y="4653136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Publish VA</a:t>
            </a:r>
            <a:endParaRPr lang="en-GB" dirty="0"/>
          </a:p>
        </p:txBody>
      </p:sp>
      <p:sp>
        <p:nvSpPr>
          <p:cNvPr id="24" name="TextBox 53"/>
          <p:cNvSpPr txBox="1"/>
          <p:nvPr/>
        </p:nvSpPr>
        <p:spPr>
          <a:xfrm>
            <a:off x="5933485" y="4682810"/>
            <a:ext cx="228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Include VA in VO set</a:t>
            </a:r>
            <a:endParaRPr lang="en-GB" dirty="0"/>
          </a:p>
        </p:txBody>
      </p:sp>
      <p:sp>
        <p:nvSpPr>
          <p:cNvPr id="25" name="TextBox 54"/>
          <p:cNvSpPr txBox="1"/>
          <p:nvPr/>
        </p:nvSpPr>
        <p:spPr>
          <a:xfrm>
            <a:off x="3807102" y="270892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Download VM images for supported VOs</a:t>
            </a:r>
            <a:endParaRPr lang="en-GB" dirty="0"/>
          </a:p>
        </p:txBody>
      </p:sp>
      <p:sp>
        <p:nvSpPr>
          <p:cNvPr id="26" name="TextBox 2"/>
          <p:cNvSpPr txBox="1"/>
          <p:nvPr/>
        </p:nvSpPr>
        <p:spPr>
          <a:xfrm>
            <a:off x="3131840" y="3563724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EGI Applications Database</a:t>
            </a:r>
            <a:endParaRPr lang="en-GB" dirty="0"/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92657" y="3789040"/>
            <a:ext cx="18870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chemeClr val="tx1"/>
                </a:solidFill>
              </a:rPr>
              <a:t>Download </a:t>
            </a:r>
            <a:r>
              <a:rPr lang="en-US" altLang="en-US" sz="1400" dirty="0" smtClean="0"/>
              <a:t>VM image </a:t>
            </a:r>
            <a:br>
              <a:rPr lang="en-US" altLang="en-US" sz="1400" dirty="0" smtClean="0"/>
            </a:br>
            <a:r>
              <a:rPr lang="en-US" altLang="en-US" sz="1400" dirty="0" smtClean="0"/>
              <a:t>and use ‘locally’</a:t>
            </a:r>
          </a:p>
        </p:txBody>
      </p:sp>
    </p:spTree>
    <p:extLst>
      <p:ext uri="{BB962C8B-B14F-4D97-AF65-F5344CB8AC3E}">
        <p14:creationId xmlns:p14="http://schemas.microsoft.com/office/powerpoint/2010/main" val="41504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dirty="0" smtClean="0"/>
              <a:t>The </a:t>
            </a:r>
            <a:r>
              <a:rPr lang="it-IT" sz="3800" dirty="0" err="1" smtClean="0"/>
              <a:t>Cloud</a:t>
            </a:r>
            <a:r>
              <a:rPr lang="it-IT" sz="3800" dirty="0" smtClean="0"/>
              <a:t> Marketplace</a:t>
            </a:r>
            <a:br>
              <a:rPr lang="it-IT" sz="3800" dirty="0" smtClean="0"/>
            </a:br>
            <a:r>
              <a:rPr lang="it-IT" sz="3800" dirty="0" smtClean="0"/>
              <a:t>VM images</a:t>
            </a:r>
            <a:endParaRPr lang="it-IT" sz="3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7"/>
            <a:ext cx="8999522" cy="51125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5744"/>
            <a:ext cx="8460432" cy="44935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7944959" cy="32103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6592220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it-IT" sz="3800" dirty="0" smtClean="0"/>
              <a:t>The </a:t>
            </a:r>
            <a:r>
              <a:rPr lang="it-IT" sz="3800" dirty="0" err="1" smtClean="0"/>
              <a:t>Cloud</a:t>
            </a:r>
            <a:r>
              <a:rPr lang="it-IT" sz="3800" dirty="0" smtClean="0"/>
              <a:t> Marketplace</a:t>
            </a:r>
            <a:br>
              <a:rPr lang="it-IT" sz="3800" dirty="0" smtClean="0"/>
            </a:br>
            <a:r>
              <a:rPr lang="it-IT" sz="3800" dirty="0" smtClean="0"/>
              <a:t>Resource Providers</a:t>
            </a:r>
            <a:endParaRPr lang="it-IT" sz="3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313"/>
            <a:ext cx="9144000" cy="5215007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3347864" y="3573016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7416824" cy="39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682</Words>
  <Application>Microsoft Office PowerPoint</Application>
  <PresentationFormat>Presentazione su schermo (4:3)</PresentationFormat>
  <Paragraphs>177</Paragraphs>
  <Slides>13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ＭＳ Ｐゴシック</vt:lpstr>
      <vt:lpstr>SimSun</vt:lpstr>
      <vt:lpstr>Arial</vt:lpstr>
      <vt:lpstr>Calibri</vt:lpstr>
      <vt:lpstr>Verdana</vt:lpstr>
      <vt:lpstr>Wingdings</vt:lpstr>
      <vt:lpstr>EGI-InSPIRE 2</vt:lpstr>
      <vt:lpstr>EG-InSPIRE</vt:lpstr>
      <vt:lpstr>1_EG-InSPIRE</vt:lpstr>
      <vt:lpstr>EGI Federated Cloud</vt:lpstr>
      <vt:lpstr>What is the EGI Federated Cloud</vt:lpstr>
      <vt:lpstr>The EGI Federated Cloud</vt:lpstr>
      <vt:lpstr>Cloud Infrastructure Platform</vt:lpstr>
      <vt:lpstr>Federated Cloud service tiers</vt:lpstr>
      <vt:lpstr>Value proposition</vt:lpstr>
      <vt:lpstr>User workflows</vt:lpstr>
      <vt:lpstr>The Cloud Marketplace VM images</vt:lpstr>
      <vt:lpstr>The Cloud Marketplace Resource Providers</vt:lpstr>
      <vt:lpstr>High-level tools to use the EGI Federated Cloud</vt:lpstr>
      <vt:lpstr>User support teams</vt:lpstr>
      <vt:lpstr>Summary</vt:lpstr>
      <vt:lpstr>Thank you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dscardaci</cp:lastModifiedBy>
  <cp:revision>939</cp:revision>
  <dcterms:created xsi:type="dcterms:W3CDTF">2010-09-03T12:01:03Z</dcterms:created>
  <dcterms:modified xsi:type="dcterms:W3CDTF">2014-11-12T09:22:58Z</dcterms:modified>
</cp:coreProperties>
</file>