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6"/>
  </p:notesMasterIdLst>
  <p:sldIdLst>
    <p:sldId id="302" r:id="rId2"/>
    <p:sldId id="330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D0D8E8"/>
    <a:srgbClr val="E9EDF4"/>
    <a:srgbClr val="EBF6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72" autoAdjust="0"/>
    <p:restoredTop sz="94714" autoAdjust="0"/>
  </p:normalViewPr>
  <p:slideViewPr>
    <p:cSldViewPr>
      <p:cViewPr varScale="1">
        <p:scale>
          <a:sx n="72" d="100"/>
          <a:sy n="72" d="100"/>
        </p:scale>
        <p:origin x="129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11/18/2014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501649-B9E3-4875-A626-A9100929597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32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11/18/2014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765C5-37FE-4CCC-9D4D-1E3194200BCD}" type="datetime1">
              <a:rPr lang="en-US" smtClean="0"/>
              <a:pPr>
                <a:defRPr/>
              </a:pPr>
              <a:t>11/18/2014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11/18/2014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1C01B5-5442-4B46-84EB-58D14E104751}" type="datetime1">
              <a:rPr lang="en-US" smtClean="0"/>
              <a:pPr>
                <a:defRPr/>
              </a:pPr>
              <a:t>11/18/2014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391023"/>
            <a:ext cx="7200800" cy="1470025"/>
          </a:xfrm>
        </p:spPr>
        <p:txBody>
          <a:bodyPr/>
          <a:lstStyle/>
          <a:p>
            <a:r>
              <a:rPr lang="it-IT" sz="2800" b="1" dirty="0" err="1" smtClean="0"/>
              <a:t>Enabling</a:t>
            </a:r>
            <a:r>
              <a:rPr lang="it-IT" sz="2800" b="1" dirty="0" smtClean="0"/>
              <a:t> Identity </a:t>
            </a:r>
            <a:r>
              <a:rPr lang="it-IT" sz="2800" b="1" dirty="0" err="1" smtClean="0"/>
              <a:t>Federation</a:t>
            </a:r>
            <a:r>
              <a:rPr lang="it-IT" sz="2800" b="1" dirty="0" smtClean="0"/>
              <a:t> in EGI </a:t>
            </a:r>
            <a:r>
              <a:rPr lang="it-IT" sz="2800" b="1" dirty="0" err="1" smtClean="0"/>
              <a:t>through</a:t>
            </a:r>
            <a:r>
              <a:rPr lang="it-IT" sz="2800" b="1" dirty="0" smtClean="0"/>
              <a:t> per-</a:t>
            </a:r>
            <a:r>
              <a:rPr lang="it-IT" sz="2800" b="1" dirty="0" err="1" smtClean="0"/>
              <a:t>user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subproxies</a:t>
            </a:r>
            <a:r>
              <a:rPr lang="en-GB" sz="2800" b="1" dirty="0" smtClean="0"/>
              <a:t/>
            </a:r>
            <a:br>
              <a:rPr lang="en-GB" sz="2800" b="1" dirty="0" smtClean="0"/>
            </a:br>
            <a:endParaRPr lang="en-GB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717032"/>
            <a:ext cx="5832648" cy="1343000"/>
          </a:xfrm>
        </p:spPr>
        <p:txBody>
          <a:bodyPr/>
          <a:lstStyle/>
          <a:p>
            <a:r>
              <a:rPr lang="en-GB" sz="2400" dirty="0" smtClean="0"/>
              <a:t>Diego </a:t>
            </a:r>
            <a:r>
              <a:rPr lang="en-GB" sz="2400" dirty="0" err="1" smtClean="0"/>
              <a:t>Scardaci</a:t>
            </a:r>
            <a:endParaRPr lang="en-GB" sz="2400" dirty="0" smtClean="0"/>
          </a:p>
          <a:p>
            <a:r>
              <a:rPr lang="en-GB" sz="2400" i="1" dirty="0" smtClean="0"/>
              <a:t>EGI.eu User Community Support Team</a:t>
            </a:r>
          </a:p>
          <a:p>
            <a:r>
              <a:rPr lang="en-GB" sz="2400" dirty="0" smtClean="0"/>
              <a:t>15 November 2014</a:t>
            </a:r>
          </a:p>
          <a:p>
            <a:endParaRPr lang="en-GB" sz="24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A2D18B-0A31-4D1A-A5D1-D72E94819219}" type="datetime1">
              <a:rPr lang="en-US" smtClean="0"/>
              <a:pPr>
                <a:defRPr/>
              </a:pPr>
              <a:t>11/18/2014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3E93C7-7FA6-4B67-89AC-03CBAB78CC3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11/18/2014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2124075" y="88178"/>
            <a:ext cx="6840538" cy="865187"/>
          </a:xfrm>
        </p:spPr>
        <p:txBody>
          <a:bodyPr/>
          <a:lstStyle/>
          <a:p>
            <a:r>
              <a:rPr lang="it-IT" sz="4000" dirty="0" smtClean="0"/>
              <a:t>Per-</a:t>
            </a:r>
            <a:r>
              <a:rPr lang="it-IT" sz="4000" dirty="0" err="1" smtClean="0"/>
              <a:t>user</a:t>
            </a:r>
            <a:r>
              <a:rPr lang="it-IT" sz="4000" dirty="0" smtClean="0"/>
              <a:t> </a:t>
            </a:r>
            <a:r>
              <a:rPr lang="it-IT" sz="4000" dirty="0" err="1" smtClean="0"/>
              <a:t>subproxies</a:t>
            </a:r>
            <a:r>
              <a:rPr lang="it-IT" sz="4000" dirty="0" smtClean="0"/>
              <a:t> and LCMAPS</a:t>
            </a:r>
            <a:endParaRPr lang="it-IT" sz="4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1913" y="1200026"/>
            <a:ext cx="8785101" cy="495801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Existing LCMAPS plugins do not </a:t>
            </a:r>
            <a:r>
              <a:rPr lang="en-US" sz="2400" dirty="0" smtClean="0"/>
              <a:t>recognize the additional user information included in the per-user </a:t>
            </a:r>
            <a:r>
              <a:rPr lang="en-US" sz="2400" dirty="0" err="1" smtClean="0"/>
              <a:t>subproxies</a:t>
            </a:r>
            <a:endParaRPr lang="en-US" sz="2400" dirty="0" smtClean="0"/>
          </a:p>
          <a:p>
            <a:pPr lvl="1"/>
            <a:r>
              <a:rPr lang="en-US" sz="2000" dirty="0" smtClean="0"/>
              <a:t>All users behind a unique robot run on a shared infrastructure account</a:t>
            </a:r>
          </a:p>
          <a:p>
            <a:pPr lvl="1"/>
            <a:r>
              <a:rPr lang="en-GB" sz="2000" dirty="0" smtClean="0"/>
              <a:t>A user </a:t>
            </a:r>
            <a:r>
              <a:rPr lang="en-GB" sz="2000" dirty="0" smtClean="0"/>
              <a:t>might be able to retrieve </a:t>
            </a:r>
            <a:r>
              <a:rPr lang="en-GB" sz="2000" dirty="0" smtClean="0"/>
              <a:t>other people’s data, tamper with account, etc.</a:t>
            </a:r>
          </a:p>
          <a:p>
            <a:pPr lvl="1"/>
            <a:r>
              <a:rPr lang="en-GB" sz="2000" dirty="0" smtClean="0"/>
              <a:t>Users </a:t>
            </a:r>
            <a:r>
              <a:rPr lang="en-GB" sz="2000" dirty="0" smtClean="0"/>
              <a:t>are not </a:t>
            </a:r>
            <a:r>
              <a:rPr lang="en-GB" sz="2000" dirty="0" smtClean="0"/>
              <a:t>free to run arbitrary executables: access guaranteed only through portals/science gateways</a:t>
            </a:r>
          </a:p>
          <a:p>
            <a:pPr lvl="1"/>
            <a:endParaRPr lang="en-GB" sz="2000" dirty="0" smtClean="0"/>
          </a:p>
          <a:p>
            <a:r>
              <a:rPr lang="en-GB" sz="2400" dirty="0" smtClean="0"/>
              <a:t>Develop a LCMAPS plugin to get a separate pool account for each of the real user</a:t>
            </a:r>
          </a:p>
          <a:p>
            <a:pPr lvl="1"/>
            <a:r>
              <a:rPr lang="en-GB" sz="2000" dirty="0" smtClean="0"/>
              <a:t>Design the plugin generic to be useful in different scenarios</a:t>
            </a:r>
          </a:p>
          <a:p>
            <a:pPr lvl="1"/>
            <a:r>
              <a:rPr lang="en-GB" sz="2000" dirty="0" smtClean="0"/>
              <a:t>Small change in term of development effort</a:t>
            </a:r>
          </a:p>
        </p:txBody>
      </p:sp>
    </p:spTree>
    <p:extLst>
      <p:ext uri="{BB962C8B-B14F-4D97-AF65-F5344CB8AC3E}">
        <p14:creationId xmlns:p14="http://schemas.microsoft.com/office/powerpoint/2010/main" val="394894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800" dirty="0" smtClean="0"/>
              <a:t>Impact of the LCMAPS update in the EGI Security Policy</a:t>
            </a:r>
            <a:endParaRPr lang="it-IT" sz="3800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11/18/2014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913" y="1200026"/>
            <a:ext cx="8785101" cy="495801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Users authenticated by trusted sources can be granted with a full access to the infrastructure</a:t>
            </a:r>
            <a:endParaRPr lang="en-US" sz="2400" dirty="0" smtClean="0"/>
          </a:p>
          <a:p>
            <a:pPr lvl="1"/>
            <a:r>
              <a:rPr lang="it-IT" sz="2000" dirty="0" err="1" smtClean="0"/>
              <a:t>Each</a:t>
            </a:r>
            <a:r>
              <a:rPr lang="it-IT" sz="2000" dirty="0" smtClean="0"/>
              <a:t> </a:t>
            </a:r>
            <a:r>
              <a:rPr lang="it-IT" sz="2000" dirty="0" err="1" smtClean="0"/>
              <a:t>user</a:t>
            </a:r>
            <a:r>
              <a:rPr lang="it-IT" sz="2000" dirty="0" smtClean="0"/>
              <a:t> </a:t>
            </a:r>
            <a:r>
              <a:rPr lang="it-IT" sz="2000" dirty="0" err="1" smtClean="0"/>
              <a:t>behind</a:t>
            </a:r>
            <a:r>
              <a:rPr lang="it-IT" sz="2000" dirty="0" smtClean="0"/>
              <a:t> a robot </a:t>
            </a:r>
            <a:r>
              <a:rPr lang="it-IT" sz="2000" dirty="0" err="1" smtClean="0"/>
              <a:t>mapped</a:t>
            </a:r>
            <a:r>
              <a:rPr lang="it-IT" sz="2000" dirty="0" smtClean="0"/>
              <a:t> to a ‘private’ account</a:t>
            </a:r>
          </a:p>
          <a:p>
            <a:pPr lvl="1"/>
            <a:r>
              <a:rPr lang="it-IT" sz="2000" dirty="0" smtClean="0"/>
              <a:t>No </a:t>
            </a:r>
            <a:r>
              <a:rPr lang="it-IT" sz="2000" dirty="0" err="1" smtClean="0"/>
              <a:t>unwanted</a:t>
            </a:r>
            <a:r>
              <a:rPr lang="it-IT" sz="2000" dirty="0" smtClean="0"/>
              <a:t> </a:t>
            </a:r>
            <a:r>
              <a:rPr lang="it-IT" sz="2000" dirty="0" err="1" smtClean="0"/>
              <a:t>interactions</a:t>
            </a:r>
            <a:r>
              <a:rPr lang="it-IT" sz="2000" dirty="0" smtClean="0"/>
              <a:t> </a:t>
            </a:r>
            <a:r>
              <a:rPr lang="it-IT" sz="2000" dirty="0" err="1" smtClean="0"/>
              <a:t>between</a:t>
            </a:r>
            <a:r>
              <a:rPr lang="it-IT" sz="2000" dirty="0" smtClean="0"/>
              <a:t> </a:t>
            </a:r>
            <a:r>
              <a:rPr lang="it-IT" sz="2000" dirty="0" err="1" smtClean="0"/>
              <a:t>users</a:t>
            </a:r>
            <a:r>
              <a:rPr lang="it-IT" sz="2000" dirty="0" smtClean="0"/>
              <a:t> </a:t>
            </a:r>
            <a:r>
              <a:rPr lang="it-IT" sz="2000" dirty="0" err="1" smtClean="0"/>
              <a:t>behind</a:t>
            </a:r>
            <a:r>
              <a:rPr lang="it-IT" sz="2000" dirty="0" smtClean="0"/>
              <a:t> a </a:t>
            </a:r>
            <a:r>
              <a:rPr lang="it-IT" sz="2000" dirty="0" err="1" smtClean="0"/>
              <a:t>unique</a:t>
            </a:r>
            <a:r>
              <a:rPr lang="it-IT" sz="2000" dirty="0" smtClean="0"/>
              <a:t> </a:t>
            </a:r>
            <a:r>
              <a:rPr lang="it-IT" sz="2000" dirty="0" smtClean="0"/>
              <a:t>robot</a:t>
            </a:r>
          </a:p>
          <a:p>
            <a:pPr lvl="1"/>
            <a:r>
              <a:rPr lang="en-GB" sz="2000" dirty="0" smtClean="0"/>
              <a:t>Deny access to individual users in case of misuse instead of having to ban the entire robot (full traceability)</a:t>
            </a:r>
            <a:endParaRPr lang="en-GB" sz="2000" dirty="0" smtClean="0"/>
          </a:p>
          <a:p>
            <a:pPr lvl="1"/>
            <a:endParaRPr lang="en-GB" sz="2000" dirty="0" smtClean="0"/>
          </a:p>
          <a:p>
            <a:r>
              <a:rPr lang="en-GB" sz="2400" dirty="0" smtClean="0"/>
              <a:t>VO Portal Policy can be reviewed</a:t>
            </a:r>
          </a:p>
          <a:p>
            <a:pPr lvl="1"/>
            <a:r>
              <a:rPr lang="en-GB" sz="2000" dirty="0" smtClean="0"/>
              <a:t>Portals/Science Gateways working with robot certificates could allow to run arbitrary executable</a:t>
            </a:r>
          </a:p>
          <a:p>
            <a:pPr lvl="1"/>
            <a:r>
              <a:rPr lang="en-GB" sz="2000" dirty="0" smtClean="0"/>
              <a:t>Other minor changes (logging) can be introduced considering the evolution of the EGI accounting system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7249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24075" y="89384"/>
            <a:ext cx="6840538" cy="865187"/>
          </a:xfrm>
        </p:spPr>
        <p:txBody>
          <a:bodyPr/>
          <a:lstStyle/>
          <a:p>
            <a:r>
              <a:rPr lang="it-IT" sz="3800" dirty="0" smtClean="0"/>
              <a:t>Level of </a:t>
            </a:r>
            <a:r>
              <a:rPr lang="it-IT" sz="3800" dirty="0" err="1" smtClean="0"/>
              <a:t>access</a:t>
            </a:r>
            <a:r>
              <a:rPr lang="it-IT" sz="3800" dirty="0" smtClean="0"/>
              <a:t> </a:t>
            </a:r>
            <a:r>
              <a:rPr lang="it-IT" sz="3800" dirty="0" err="1" smtClean="0"/>
              <a:t>granted</a:t>
            </a:r>
            <a:r>
              <a:rPr lang="it-IT" sz="3800" dirty="0" smtClean="0"/>
              <a:t> to the </a:t>
            </a:r>
            <a:r>
              <a:rPr lang="it-IT" sz="3800" dirty="0" err="1" smtClean="0"/>
              <a:t>users</a:t>
            </a:r>
            <a:endParaRPr lang="it-IT" sz="3800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11/18/2014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913" y="1200026"/>
            <a:ext cx="8785101" cy="495801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The type of infrastructure access granted to a user depends on the level of security of the authentication process of the given identity federation</a:t>
            </a:r>
            <a:endParaRPr lang="en-GB" sz="2000" dirty="0" smtClean="0"/>
          </a:p>
          <a:p>
            <a:pPr lvl="1"/>
            <a:endParaRPr lang="en-GB" sz="2000" dirty="0" smtClean="0"/>
          </a:p>
          <a:p>
            <a:r>
              <a:rPr lang="en-GB" sz="2400" dirty="0" smtClean="0"/>
              <a:t>We can define different level of trust for the identity federations</a:t>
            </a:r>
          </a:p>
          <a:p>
            <a:endParaRPr lang="en-GB" sz="2400" dirty="0"/>
          </a:p>
          <a:p>
            <a:r>
              <a:rPr lang="en-GB" sz="2400" dirty="0" smtClean="0"/>
              <a:t>We can grant a different level of access according to the level of trust</a:t>
            </a:r>
          </a:p>
          <a:p>
            <a:pPr lvl="1"/>
            <a:r>
              <a:rPr lang="en-GB" sz="2000" dirty="0" smtClean="0"/>
              <a:t>A security policy is needed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16427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800" dirty="0" smtClean="0"/>
              <a:t>Work </a:t>
            </a:r>
            <a:r>
              <a:rPr lang="it-IT" sz="3800" dirty="0" err="1" smtClean="0"/>
              <a:t>done</a:t>
            </a:r>
            <a:r>
              <a:rPr lang="it-IT" sz="3800" dirty="0" smtClean="0"/>
              <a:t> and </a:t>
            </a:r>
            <a:r>
              <a:rPr lang="it-IT" sz="3800" dirty="0" err="1" smtClean="0"/>
              <a:t>next</a:t>
            </a:r>
            <a:r>
              <a:rPr lang="it-IT" sz="3800" dirty="0" smtClean="0"/>
              <a:t> </a:t>
            </a:r>
            <a:r>
              <a:rPr lang="it-IT" sz="3800" dirty="0" err="1" smtClean="0"/>
              <a:t>steps</a:t>
            </a:r>
            <a:endParaRPr lang="it-IT" sz="3800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11/18/2014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1913" y="1200026"/>
            <a:ext cx="8785101" cy="515632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err="1" smtClean="0"/>
              <a:t>eToken</a:t>
            </a:r>
            <a:r>
              <a:rPr lang="en-GB" sz="2400" dirty="0" smtClean="0"/>
              <a:t> server (INFN) already able to add user information on the proxy</a:t>
            </a:r>
          </a:p>
          <a:p>
            <a:pPr lvl="1"/>
            <a:r>
              <a:rPr lang="en-GB" sz="2000" dirty="0"/>
              <a:t>Per-user </a:t>
            </a:r>
            <a:r>
              <a:rPr lang="en-GB" sz="2000" dirty="0" err="1" smtClean="0"/>
              <a:t>subproxies</a:t>
            </a:r>
            <a:endParaRPr lang="en-GB" sz="2000" dirty="0" smtClean="0"/>
          </a:p>
          <a:p>
            <a:pPr lvl="1"/>
            <a:r>
              <a:rPr lang="en-GB" sz="2000" dirty="0" smtClean="0"/>
              <a:t>Make the </a:t>
            </a:r>
            <a:r>
              <a:rPr lang="en-GB" sz="2000" dirty="0" err="1" smtClean="0"/>
              <a:t>eToken</a:t>
            </a:r>
            <a:r>
              <a:rPr lang="en-GB" sz="2000" dirty="0" smtClean="0"/>
              <a:t> server compliant with the IOTA authentication profile</a:t>
            </a:r>
          </a:p>
          <a:p>
            <a:r>
              <a:rPr lang="en-GB" sz="2400" dirty="0" smtClean="0"/>
              <a:t>Changes to account the per-user </a:t>
            </a:r>
            <a:r>
              <a:rPr lang="en-GB" sz="2400" dirty="0" err="1" smtClean="0"/>
              <a:t>subproxy</a:t>
            </a:r>
            <a:r>
              <a:rPr lang="en-GB" sz="2400" dirty="0" smtClean="0"/>
              <a:t> DN</a:t>
            </a:r>
          </a:p>
          <a:p>
            <a:pPr lvl="1"/>
            <a:r>
              <a:rPr lang="en-GB" sz="2000" dirty="0" smtClean="0"/>
              <a:t>CREAM: available in the next release (end of January)</a:t>
            </a:r>
          </a:p>
          <a:p>
            <a:pPr lvl="1"/>
            <a:r>
              <a:rPr lang="en-GB" sz="2000" dirty="0" err="1" smtClean="0"/>
              <a:t>OpenStack</a:t>
            </a:r>
            <a:r>
              <a:rPr lang="en-GB" sz="2000" dirty="0" smtClean="0"/>
              <a:t> and </a:t>
            </a:r>
            <a:r>
              <a:rPr lang="en-GB" sz="2000" dirty="0" err="1" smtClean="0"/>
              <a:t>OpenNebula</a:t>
            </a:r>
            <a:r>
              <a:rPr lang="en-GB" sz="2000" dirty="0" smtClean="0"/>
              <a:t>: foreseen for the end of year or very early 2015</a:t>
            </a:r>
          </a:p>
          <a:p>
            <a:r>
              <a:rPr lang="en-GB" sz="2400" dirty="0" smtClean="0"/>
              <a:t>LCMAPS plugin</a:t>
            </a:r>
          </a:p>
          <a:p>
            <a:pPr lvl="1"/>
            <a:r>
              <a:rPr lang="en-GB" sz="2000" dirty="0" smtClean="0"/>
              <a:t>Proposed by the LCMAPS </a:t>
            </a:r>
            <a:r>
              <a:rPr lang="en-GB" sz="2000" dirty="0" smtClean="0"/>
              <a:t>developers. </a:t>
            </a:r>
            <a:r>
              <a:rPr lang="en-GB" sz="2000" dirty="0" smtClean="0"/>
              <a:t>To be carefully </a:t>
            </a:r>
            <a:r>
              <a:rPr lang="en-GB" sz="2000" dirty="0" smtClean="0"/>
              <a:t>designed</a:t>
            </a:r>
          </a:p>
          <a:p>
            <a:r>
              <a:rPr lang="en-GB" sz="2400" dirty="0" smtClean="0"/>
              <a:t>Feasibility analysis to evolve the Cloud </a:t>
            </a:r>
            <a:r>
              <a:rPr lang="en-GB" sz="2400" dirty="0" err="1" smtClean="0"/>
              <a:t>authZ</a:t>
            </a:r>
            <a:r>
              <a:rPr lang="en-GB" sz="2400" dirty="0" smtClean="0"/>
              <a:t> mechanisms</a:t>
            </a:r>
            <a:endParaRPr lang="en-GB" sz="2400" dirty="0" smtClean="0"/>
          </a:p>
          <a:p>
            <a:r>
              <a:rPr lang="en-GB" sz="2400" dirty="0" smtClean="0"/>
              <a:t>Security Policies</a:t>
            </a:r>
          </a:p>
          <a:p>
            <a:pPr lvl="1"/>
            <a:r>
              <a:rPr lang="en-GB" sz="2000" dirty="0" smtClean="0"/>
              <a:t>Definition of levels </a:t>
            </a:r>
            <a:r>
              <a:rPr lang="en-GB" sz="2000" dirty="0"/>
              <a:t>of trust for the identity </a:t>
            </a:r>
            <a:r>
              <a:rPr lang="en-GB" sz="2000" dirty="0" smtClean="0"/>
              <a:t>federations</a:t>
            </a:r>
          </a:p>
          <a:p>
            <a:pPr lvl="1"/>
            <a:r>
              <a:rPr lang="en-GB" sz="2000" dirty="0" smtClean="0"/>
              <a:t>Definition of different level of access</a:t>
            </a:r>
          </a:p>
          <a:p>
            <a:pPr lvl="1"/>
            <a:r>
              <a:rPr lang="en-GB" sz="2000" dirty="0" smtClean="0"/>
              <a:t>Revision of the VO Portal Policy</a:t>
            </a:r>
          </a:p>
          <a:p>
            <a:pPr lvl="1"/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46566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Credits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11/18/2014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95536" y="1340768"/>
            <a:ext cx="84932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 smtClean="0"/>
              <a:t>David, </a:t>
            </a:r>
            <a:r>
              <a:rPr lang="it-IT" sz="2400" dirty="0" err="1" smtClean="0"/>
              <a:t>Gergely</a:t>
            </a:r>
            <a:r>
              <a:rPr lang="it-IT" sz="2400" dirty="0" smtClean="0"/>
              <a:t>, </a:t>
            </a:r>
            <a:r>
              <a:rPr lang="it-IT" sz="2400" dirty="0" smtClean="0"/>
              <a:t>Giuseppe, John, </a:t>
            </a:r>
            <a:r>
              <a:rPr lang="it-IT" sz="2400" dirty="0" err="1" smtClean="0"/>
              <a:t>Mischa</a:t>
            </a:r>
            <a:r>
              <a:rPr lang="it-IT" sz="2400" dirty="0" smtClean="0"/>
              <a:t>, Peter, Roberto, etc.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324032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800" dirty="0" smtClean="0"/>
              <a:t>How to introduce Identity </a:t>
            </a:r>
            <a:r>
              <a:rPr lang="it-IT" sz="3800" dirty="0" err="1" smtClean="0"/>
              <a:t>Federations</a:t>
            </a:r>
            <a:r>
              <a:rPr lang="it-IT" sz="3800" dirty="0" smtClean="0"/>
              <a:t> in EGI ?</a:t>
            </a:r>
            <a:endParaRPr lang="it-IT" sz="3800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11/18/2014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1520" y="1196752"/>
            <a:ext cx="8713093" cy="489654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 smtClean="0"/>
              <a:t>Target</a:t>
            </a:r>
            <a:r>
              <a:rPr lang="en-US" sz="2400" dirty="0" smtClean="0"/>
              <a:t>: users identified through an Identity Federation should be able to interact with the EGI infrastructure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Two different ways:</a:t>
            </a:r>
          </a:p>
          <a:p>
            <a:r>
              <a:rPr lang="en-US" sz="2400" dirty="0" smtClean="0"/>
              <a:t>Evolve EGI technologies to accept credentials released by identity federations</a:t>
            </a:r>
          </a:p>
          <a:p>
            <a:pPr lvl="1"/>
            <a:r>
              <a:rPr lang="en-US" sz="2000" dirty="0" smtClean="0"/>
              <a:t>Ideal solution  </a:t>
            </a:r>
            <a:r>
              <a:rPr lang="en-US" sz="2000" dirty="0" smtClean="0">
                <a:sym typeface="Wingdings" panose="05000000000000000000" pitchFamily="2" charset="2"/>
              </a:rPr>
              <a:t> requires time (years)</a:t>
            </a:r>
          </a:p>
          <a:p>
            <a:pPr lvl="1"/>
            <a:endParaRPr lang="en-GB" sz="2000" dirty="0" smtClean="0"/>
          </a:p>
          <a:p>
            <a:r>
              <a:rPr lang="en-US" sz="2400" dirty="0" smtClean="0"/>
              <a:t>Translate credentials released by an identity federation to credential recognized by the EGI infrastructure</a:t>
            </a:r>
          </a:p>
          <a:p>
            <a:pPr lvl="1"/>
            <a:r>
              <a:rPr lang="en-US" sz="2000" dirty="0" smtClean="0"/>
              <a:t>Good ad interim solution</a:t>
            </a:r>
          </a:p>
          <a:p>
            <a:pPr lvl="1"/>
            <a:r>
              <a:rPr lang="en-US" sz="2000" dirty="0" smtClean="0"/>
              <a:t>Could be available in a short time (months)</a:t>
            </a:r>
          </a:p>
        </p:txBody>
      </p:sp>
    </p:spTree>
    <p:extLst>
      <p:ext uri="{BB962C8B-B14F-4D97-AF65-F5344CB8AC3E}">
        <p14:creationId xmlns:p14="http://schemas.microsoft.com/office/powerpoint/2010/main" val="24712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800" dirty="0" smtClean="0"/>
              <a:t>Model </a:t>
            </a:r>
            <a:r>
              <a:rPr lang="it-IT" sz="3800" dirty="0" err="1" smtClean="0"/>
              <a:t>based</a:t>
            </a:r>
            <a:r>
              <a:rPr lang="it-IT" sz="3800" dirty="0" smtClean="0"/>
              <a:t> on a </a:t>
            </a:r>
            <a:r>
              <a:rPr lang="it-IT" sz="3800" dirty="0" err="1" smtClean="0"/>
              <a:t>credential</a:t>
            </a:r>
            <a:r>
              <a:rPr lang="it-IT" sz="3800" dirty="0" smtClean="0"/>
              <a:t> </a:t>
            </a:r>
            <a:r>
              <a:rPr lang="it-IT" sz="3800" dirty="0" err="1" smtClean="0"/>
              <a:t>translator</a:t>
            </a:r>
            <a:endParaRPr lang="it-IT" sz="3800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11/18/2014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Rettangolo arrotondato 4"/>
          <p:cNvSpPr/>
          <p:nvPr/>
        </p:nvSpPr>
        <p:spPr>
          <a:xfrm>
            <a:off x="467544" y="1772815"/>
            <a:ext cx="998202" cy="86409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arrotondato 5"/>
          <p:cNvSpPr/>
          <p:nvPr/>
        </p:nvSpPr>
        <p:spPr>
          <a:xfrm>
            <a:off x="3059832" y="1268760"/>
            <a:ext cx="3384376" cy="112844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arrotondato 6"/>
          <p:cNvSpPr/>
          <p:nvPr/>
        </p:nvSpPr>
        <p:spPr>
          <a:xfrm>
            <a:off x="7465571" y="1340768"/>
            <a:ext cx="1354901" cy="46805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arrotondato 9"/>
          <p:cNvSpPr/>
          <p:nvPr/>
        </p:nvSpPr>
        <p:spPr>
          <a:xfrm>
            <a:off x="4644008" y="5030282"/>
            <a:ext cx="1728192" cy="68190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arrotondato 11"/>
          <p:cNvSpPr/>
          <p:nvPr/>
        </p:nvSpPr>
        <p:spPr>
          <a:xfrm>
            <a:off x="4651040" y="3971230"/>
            <a:ext cx="1728192" cy="68190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arrotondato 12"/>
          <p:cNvSpPr/>
          <p:nvPr/>
        </p:nvSpPr>
        <p:spPr>
          <a:xfrm>
            <a:off x="467544" y="4577726"/>
            <a:ext cx="998202" cy="817985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arrotondato 13"/>
          <p:cNvSpPr/>
          <p:nvPr/>
        </p:nvSpPr>
        <p:spPr>
          <a:xfrm>
            <a:off x="467544" y="3140967"/>
            <a:ext cx="998202" cy="86409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5" name="Immagine 14" descr="uten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2156208" y="3281582"/>
            <a:ext cx="1682460" cy="1296144"/>
          </a:xfrm>
          <a:prstGeom prst="rect">
            <a:avLst/>
          </a:prstGeom>
        </p:spPr>
      </p:pic>
      <p:cxnSp>
        <p:nvCxnSpPr>
          <p:cNvPr id="17" name="Connettore 2 16"/>
          <p:cNvCxnSpPr>
            <a:stCxn id="15" idx="0"/>
            <a:endCxn id="5" idx="3"/>
          </p:cNvCxnSpPr>
          <p:nvPr/>
        </p:nvCxnSpPr>
        <p:spPr>
          <a:xfrm flipH="1" flipV="1">
            <a:off x="1465746" y="2204864"/>
            <a:ext cx="1531692" cy="1076718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/>
          <p:cNvSpPr txBox="1"/>
          <p:nvPr/>
        </p:nvSpPr>
        <p:spPr>
          <a:xfrm>
            <a:off x="494049" y="1886256"/>
            <a:ext cx="935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 smtClean="0"/>
              <a:t>Id.Fed</a:t>
            </a:r>
            <a:r>
              <a:rPr lang="it-IT" b="1" dirty="0" smtClean="0"/>
              <a:t> A</a:t>
            </a:r>
            <a:endParaRPr lang="it-IT" b="1" dirty="0"/>
          </a:p>
        </p:txBody>
      </p:sp>
      <p:sp>
        <p:nvSpPr>
          <p:cNvPr id="19" name="CasellaDiTesto 18"/>
          <p:cNvSpPr txBox="1"/>
          <p:nvPr/>
        </p:nvSpPr>
        <p:spPr>
          <a:xfrm>
            <a:off x="494048" y="3239480"/>
            <a:ext cx="935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 smtClean="0"/>
              <a:t>Id.Fed</a:t>
            </a:r>
            <a:r>
              <a:rPr lang="it-IT" b="1" dirty="0" smtClean="0"/>
              <a:t> B</a:t>
            </a:r>
            <a:endParaRPr lang="it-IT" b="1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500092" y="4653136"/>
            <a:ext cx="935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 smtClean="0"/>
              <a:t>Id.Fed</a:t>
            </a:r>
            <a:r>
              <a:rPr lang="it-IT" b="1" dirty="0" smtClean="0"/>
              <a:t> C</a:t>
            </a:r>
            <a:endParaRPr lang="it-IT" b="1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4807877" y="3980301"/>
            <a:ext cx="1379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Science Gateway X</a:t>
            </a:r>
            <a:endParaRPr lang="it-IT" b="1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4807418" y="5003778"/>
            <a:ext cx="13796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Science Gateway Y</a:t>
            </a:r>
            <a:endParaRPr lang="it-IT" b="1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3347864" y="1447750"/>
            <a:ext cx="273630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600" b="1" dirty="0" err="1" smtClean="0"/>
              <a:t>Credential</a:t>
            </a:r>
            <a:r>
              <a:rPr lang="it-IT" sz="2600" b="1" dirty="0" smtClean="0"/>
              <a:t> </a:t>
            </a:r>
            <a:r>
              <a:rPr lang="it-IT" sz="2600" b="1" dirty="0" err="1" smtClean="0"/>
              <a:t>Translator</a:t>
            </a:r>
            <a:endParaRPr lang="it-IT" sz="2600" b="1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7524328" y="1556792"/>
            <a:ext cx="1169551" cy="415539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chemeClr val="bg1"/>
                </a:solidFill>
              </a:rPr>
              <a:t>EGI INFRASTRUCTURE</a:t>
            </a:r>
            <a:endParaRPr lang="it-IT" sz="3200" b="1" dirty="0">
              <a:solidFill>
                <a:schemeClr val="bg1"/>
              </a:solidFill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1619672" y="2771636"/>
            <a:ext cx="935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 smtClean="0"/>
              <a:t>Token</a:t>
            </a:r>
            <a:endParaRPr lang="it-IT" b="1" dirty="0"/>
          </a:p>
        </p:txBody>
      </p:sp>
      <p:cxnSp>
        <p:nvCxnSpPr>
          <p:cNvPr id="26" name="Connettore 2 25"/>
          <p:cNvCxnSpPr/>
          <p:nvPr/>
        </p:nvCxnSpPr>
        <p:spPr>
          <a:xfrm flipV="1">
            <a:off x="3331342" y="2397200"/>
            <a:ext cx="530192" cy="884382"/>
          </a:xfrm>
          <a:prstGeom prst="straightConnector1">
            <a:avLst/>
          </a:prstGeom>
          <a:ln w="508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asellaDiTesto 27"/>
          <p:cNvSpPr txBox="1"/>
          <p:nvPr/>
        </p:nvSpPr>
        <p:spPr>
          <a:xfrm>
            <a:off x="2753423" y="2542814"/>
            <a:ext cx="935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 smtClean="0"/>
              <a:t>Token</a:t>
            </a:r>
            <a:endParaRPr lang="it-IT" b="1" dirty="0"/>
          </a:p>
        </p:txBody>
      </p:sp>
      <p:cxnSp>
        <p:nvCxnSpPr>
          <p:cNvPr id="29" name="Connettore 2 28"/>
          <p:cNvCxnSpPr/>
          <p:nvPr/>
        </p:nvCxnSpPr>
        <p:spPr>
          <a:xfrm flipH="1">
            <a:off x="3331342" y="2427524"/>
            <a:ext cx="1285610" cy="854058"/>
          </a:xfrm>
          <a:prstGeom prst="straightConnector1">
            <a:avLst/>
          </a:prstGeom>
          <a:ln w="508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sellaDiTesto 32"/>
          <p:cNvSpPr txBox="1"/>
          <p:nvPr/>
        </p:nvSpPr>
        <p:spPr>
          <a:xfrm>
            <a:off x="4046199" y="2594185"/>
            <a:ext cx="935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Proxy</a:t>
            </a:r>
            <a:endParaRPr lang="it-IT" b="1" dirty="0"/>
          </a:p>
        </p:txBody>
      </p:sp>
      <p:cxnSp>
        <p:nvCxnSpPr>
          <p:cNvPr id="34" name="Connettore 2 33"/>
          <p:cNvCxnSpPr>
            <a:endCxn id="12" idx="1"/>
          </p:cNvCxnSpPr>
          <p:nvPr/>
        </p:nvCxnSpPr>
        <p:spPr>
          <a:xfrm>
            <a:off x="3573572" y="3910933"/>
            <a:ext cx="1077468" cy="401250"/>
          </a:xfrm>
          <a:prstGeom prst="straightConnector1">
            <a:avLst/>
          </a:prstGeom>
          <a:ln w="508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CasellaDiTesto 35"/>
          <p:cNvSpPr txBox="1"/>
          <p:nvPr/>
        </p:nvSpPr>
        <p:spPr>
          <a:xfrm>
            <a:off x="3713812" y="3620588"/>
            <a:ext cx="935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err="1" smtClean="0"/>
              <a:t>Token</a:t>
            </a:r>
            <a:endParaRPr lang="it-IT" b="1" dirty="0"/>
          </a:p>
        </p:txBody>
      </p:sp>
      <p:cxnSp>
        <p:nvCxnSpPr>
          <p:cNvPr id="37" name="Connettore 2 36"/>
          <p:cNvCxnSpPr/>
          <p:nvPr/>
        </p:nvCxnSpPr>
        <p:spPr>
          <a:xfrm flipV="1">
            <a:off x="5379309" y="2410518"/>
            <a:ext cx="19810" cy="1594546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 flipV="1">
            <a:off x="6344413" y="4312183"/>
            <a:ext cx="1121159" cy="5226"/>
          </a:xfrm>
          <a:prstGeom prst="straightConnector1">
            <a:avLst/>
          </a:prstGeom>
          <a:ln w="508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asellaDiTesto 40"/>
          <p:cNvSpPr txBox="1"/>
          <p:nvPr/>
        </p:nvSpPr>
        <p:spPr>
          <a:xfrm>
            <a:off x="5331836" y="2934652"/>
            <a:ext cx="935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Proxy</a:t>
            </a:r>
            <a:endParaRPr lang="it-IT" b="1" dirty="0"/>
          </a:p>
        </p:txBody>
      </p:sp>
      <p:cxnSp>
        <p:nvCxnSpPr>
          <p:cNvPr id="43" name="Connettore 2 42"/>
          <p:cNvCxnSpPr>
            <a:endCxn id="7" idx="1"/>
          </p:cNvCxnSpPr>
          <p:nvPr/>
        </p:nvCxnSpPr>
        <p:spPr>
          <a:xfrm>
            <a:off x="3696254" y="3674417"/>
            <a:ext cx="3769317" cy="6611"/>
          </a:xfrm>
          <a:prstGeom prst="straightConnector1">
            <a:avLst/>
          </a:prstGeom>
          <a:ln w="50800"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sellaDiTesto 44"/>
          <p:cNvSpPr txBox="1"/>
          <p:nvPr/>
        </p:nvSpPr>
        <p:spPr>
          <a:xfrm>
            <a:off x="4860032" y="3272131"/>
            <a:ext cx="1194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User Job</a:t>
            </a:r>
            <a:endParaRPr lang="it-IT" b="1" dirty="0"/>
          </a:p>
        </p:txBody>
      </p:sp>
      <p:sp>
        <p:nvSpPr>
          <p:cNvPr id="46" name="CasellaDiTesto 45"/>
          <p:cNvSpPr txBox="1"/>
          <p:nvPr/>
        </p:nvSpPr>
        <p:spPr>
          <a:xfrm>
            <a:off x="6309345" y="3912703"/>
            <a:ext cx="1194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User Job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05541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800" dirty="0" err="1" smtClean="0"/>
              <a:t>Credential</a:t>
            </a:r>
            <a:r>
              <a:rPr lang="it-IT" sz="3800" dirty="0" smtClean="0"/>
              <a:t> </a:t>
            </a:r>
            <a:r>
              <a:rPr lang="it-IT" sz="3800" dirty="0" err="1" smtClean="0"/>
              <a:t>translator</a:t>
            </a:r>
            <a:r>
              <a:rPr lang="it-IT" sz="3800" dirty="0" smtClean="0"/>
              <a:t> model</a:t>
            </a:r>
            <a:endParaRPr lang="it-IT" sz="3800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11/18/2014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536" y="1412776"/>
            <a:ext cx="8291264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Robot certificates and per-user </a:t>
            </a:r>
            <a:r>
              <a:rPr lang="en-US" dirty="0" err="1" smtClean="0"/>
              <a:t>subproxies</a:t>
            </a:r>
            <a:endParaRPr lang="en-US" dirty="0" smtClean="0"/>
          </a:p>
          <a:p>
            <a:endParaRPr lang="en-GB" dirty="0" smtClean="0"/>
          </a:p>
          <a:p>
            <a:r>
              <a:rPr lang="en-US" dirty="0" smtClean="0"/>
              <a:t>IGTF IOTA authentication profile</a:t>
            </a:r>
          </a:p>
          <a:p>
            <a:endParaRPr lang="en-GB" dirty="0" smtClean="0"/>
          </a:p>
          <a:p>
            <a:r>
              <a:rPr lang="en-US" dirty="0" smtClean="0"/>
              <a:t>LCMAPS </a:t>
            </a:r>
            <a:r>
              <a:rPr lang="en-US" dirty="0" smtClean="0"/>
              <a:t>evolution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12747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Robot certificates and per-user </a:t>
            </a:r>
            <a:r>
              <a:rPr lang="en-US" sz="3800" dirty="0" err="1"/>
              <a:t>subproxies</a:t>
            </a:r>
            <a:endParaRPr lang="it-IT" sz="3800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11/18/2014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95536" y="1196752"/>
            <a:ext cx="8291264" cy="474198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A robot certificate can be used by many real users</a:t>
            </a:r>
            <a:endParaRPr lang="en-GB" sz="2400" dirty="0" smtClean="0"/>
          </a:p>
          <a:p>
            <a:r>
              <a:rPr lang="en-US" sz="2400" dirty="0" smtClean="0"/>
              <a:t>No information on the real users behind a robot:</a:t>
            </a:r>
          </a:p>
          <a:p>
            <a:pPr lvl="1"/>
            <a:r>
              <a:rPr lang="en-US" sz="2000" dirty="0" smtClean="0"/>
              <a:t>Proxies generated from a robot don’t contain information about the real user</a:t>
            </a:r>
          </a:p>
          <a:p>
            <a:r>
              <a:rPr lang="en-US" sz="2400" dirty="0" smtClean="0"/>
              <a:t>Add information about the real user identity on the proxy</a:t>
            </a:r>
          </a:p>
          <a:p>
            <a:pPr lvl="1"/>
            <a:r>
              <a:rPr lang="en-US" sz="2000" dirty="0" smtClean="0"/>
              <a:t>Proxy DN contains a string identifying the users and the Identity Federation that authenticated the users</a:t>
            </a:r>
          </a:p>
          <a:p>
            <a:pPr marL="457200" lvl="1" indent="0">
              <a:buNone/>
            </a:pPr>
            <a:endParaRPr lang="en-GB" sz="2000" dirty="0" smtClean="0"/>
          </a:p>
        </p:txBody>
      </p:sp>
      <p:sp>
        <p:nvSpPr>
          <p:cNvPr id="6" name="Freccia in giù 5"/>
          <p:cNvSpPr/>
          <p:nvPr/>
        </p:nvSpPr>
        <p:spPr>
          <a:xfrm>
            <a:off x="3851920" y="4005064"/>
            <a:ext cx="1512168" cy="1348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1979712" y="5353964"/>
            <a:ext cx="56284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PER-USER SUBPROXIES</a:t>
            </a:r>
            <a:endParaRPr lang="it-IT" sz="3200" b="1" dirty="0"/>
          </a:p>
        </p:txBody>
      </p:sp>
    </p:spTree>
    <p:extLst>
      <p:ext uri="{BB962C8B-B14F-4D97-AF65-F5344CB8AC3E}">
        <p14:creationId xmlns:p14="http://schemas.microsoft.com/office/powerpoint/2010/main" val="341060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11/18/2014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US" sz="3800" dirty="0"/>
              <a:t>Robot certificates and per-user </a:t>
            </a:r>
            <a:r>
              <a:rPr lang="en-US" sz="3800" dirty="0" err="1"/>
              <a:t>subproxies</a:t>
            </a:r>
            <a:endParaRPr lang="it-IT" sz="38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79512" y="1135285"/>
            <a:ext cx="864096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dirty="0" err="1" smtClean="0"/>
              <a:t>Given</a:t>
            </a:r>
            <a:r>
              <a:rPr lang="it-IT" sz="2000" dirty="0" smtClean="0"/>
              <a:t> a robot certificate with DN: 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/C=IT/O=INFN/OU=Robot/L=Catania/CN=Robot: &lt;Application &amp; robot </a:t>
            </a:r>
            <a:r>
              <a:rPr lang="it-IT" sz="1800" dirty="0" err="1" smtClean="0">
                <a:latin typeface="Courier New" pitchFamily="49" charset="0"/>
                <a:cs typeface="Courier New" pitchFamily="49" charset="0"/>
              </a:rPr>
              <a:t>owner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endParaRPr lang="en-US" sz="2000" dirty="0" smtClean="0"/>
          </a:p>
          <a:p>
            <a:r>
              <a:rPr lang="en-US" sz="2000" dirty="0" smtClean="0"/>
              <a:t>A proxy (RFC compliant) created using this robot has a DN like: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/C=IT/O=INFN/OU=Robot/L=Catania/CN=Robot: </a:t>
            </a:r>
            <a:r>
              <a:rPr lang="it-IT" sz="1800" dirty="0">
                <a:latin typeface="Courier New" pitchFamily="49" charset="0"/>
                <a:cs typeface="Courier New" pitchFamily="49" charset="0"/>
              </a:rPr>
              <a:t>&lt;Application &amp; robot </a:t>
            </a:r>
            <a:r>
              <a:rPr lang="it-IT" sz="1800" dirty="0" err="1">
                <a:latin typeface="Courier New" pitchFamily="49" charset="0"/>
                <a:cs typeface="Courier New" pitchFamily="49" charset="0"/>
              </a:rPr>
              <a:t>owner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/CN=1388930209</a:t>
            </a:r>
          </a:p>
          <a:p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/>
              <a:t>Create a per-user </a:t>
            </a:r>
            <a:r>
              <a:rPr lang="en-US" sz="2000" dirty="0" err="1" smtClean="0"/>
              <a:t>subproxy</a:t>
            </a:r>
            <a:r>
              <a:rPr lang="en-US" sz="2000" dirty="0" smtClean="0"/>
              <a:t> adding the user and identity federation information on the DN of the proxy:</a:t>
            </a:r>
          </a:p>
          <a:p>
            <a:pPr lvl="1"/>
            <a:r>
              <a:rPr lang="it-IT" sz="1800" dirty="0" err="1" smtClean="0"/>
              <a:t>Given</a:t>
            </a:r>
            <a:r>
              <a:rPr lang="it-IT" sz="1800" dirty="0" smtClean="0"/>
              <a:t> the </a:t>
            </a:r>
            <a:r>
              <a:rPr lang="it-IT" sz="1800" dirty="0" err="1" smtClean="0"/>
              <a:t>JohnDoe</a:t>
            </a:r>
            <a:r>
              <a:rPr lang="it-IT" sz="1800" dirty="0" smtClean="0"/>
              <a:t> </a:t>
            </a:r>
            <a:r>
              <a:rPr lang="it-IT" sz="1800" dirty="0" err="1" smtClean="0"/>
              <a:t>authenticated</a:t>
            </a:r>
            <a:r>
              <a:rPr lang="it-IT" sz="1800" dirty="0" smtClean="0"/>
              <a:t> by the </a:t>
            </a:r>
            <a:r>
              <a:rPr lang="it-IT" sz="1800" dirty="0" err="1" smtClean="0"/>
              <a:t>FederationA</a:t>
            </a:r>
            <a:r>
              <a:rPr lang="it-IT" sz="1800" dirty="0" smtClean="0"/>
              <a:t> the DN of the per-</a:t>
            </a:r>
            <a:r>
              <a:rPr lang="it-IT" sz="1800" dirty="0" err="1" smtClean="0"/>
              <a:t>user</a:t>
            </a:r>
            <a:r>
              <a:rPr lang="it-IT" sz="1800" dirty="0" smtClean="0"/>
              <a:t> </a:t>
            </a:r>
            <a:r>
              <a:rPr lang="it-IT" sz="1800" dirty="0" err="1" smtClean="0"/>
              <a:t>subproxy</a:t>
            </a:r>
            <a:r>
              <a:rPr lang="it-IT" sz="1800" dirty="0" smtClean="0"/>
              <a:t> </a:t>
            </a:r>
            <a:r>
              <a:rPr lang="it-IT" sz="1800" dirty="0" err="1" smtClean="0"/>
              <a:t>will</a:t>
            </a:r>
            <a:r>
              <a:rPr lang="it-IT" sz="1800" dirty="0" smtClean="0"/>
              <a:t> be:</a:t>
            </a:r>
            <a:br>
              <a:rPr lang="it-IT" sz="1800" dirty="0" smtClean="0"/>
            </a:b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/C=IT/O=INFN/OU=Robot/L=Catania/CN=Robot: </a:t>
            </a:r>
            <a:r>
              <a:rPr lang="it-IT" sz="1800" dirty="0">
                <a:latin typeface="Courier New" pitchFamily="49" charset="0"/>
                <a:cs typeface="Courier New" pitchFamily="49" charset="0"/>
              </a:rPr>
              <a:t>&lt;Application &amp; robot </a:t>
            </a:r>
            <a:r>
              <a:rPr lang="it-IT" sz="1800" dirty="0" err="1">
                <a:latin typeface="Courier New" pitchFamily="49" charset="0"/>
                <a:cs typeface="Courier New" pitchFamily="49" charset="0"/>
              </a:rPr>
              <a:t>owner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&gt;/</a:t>
            </a: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CN=</a:t>
            </a:r>
            <a:r>
              <a:rPr lang="it-IT" sz="1800" b="1" dirty="0" err="1" smtClean="0">
                <a:latin typeface="Courier New" pitchFamily="49" charset="0"/>
                <a:cs typeface="Courier New" pitchFamily="49" charset="0"/>
              </a:rPr>
              <a:t>FederationA:JohnDoe</a:t>
            </a:r>
            <a:r>
              <a:rPr lang="it-IT" sz="1800" dirty="0" smtClean="0">
                <a:latin typeface="Courier New" pitchFamily="49" charset="0"/>
                <a:cs typeface="Courier New" pitchFamily="49" charset="0"/>
              </a:rPr>
              <a:t>/CN=1388930209 </a:t>
            </a:r>
          </a:p>
        </p:txBody>
      </p:sp>
    </p:spTree>
    <p:extLst>
      <p:ext uri="{BB962C8B-B14F-4D97-AF65-F5344CB8AC3E}">
        <p14:creationId xmlns:p14="http://schemas.microsoft.com/office/powerpoint/2010/main" val="1719766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11/18/2014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Titolo 1"/>
          <p:cNvSpPr>
            <a:spLocks noGrp="1"/>
          </p:cNvSpPr>
          <p:nvPr>
            <p:ph type="title"/>
          </p:nvPr>
        </p:nvSpPr>
        <p:spPr>
          <a:xfrm>
            <a:off x="2124075" y="115888"/>
            <a:ext cx="6840538" cy="865187"/>
          </a:xfrm>
        </p:spPr>
        <p:txBody>
          <a:bodyPr/>
          <a:lstStyle/>
          <a:p>
            <a:r>
              <a:rPr lang="en-US" sz="3800" dirty="0"/>
              <a:t>Robot certificates and per-user </a:t>
            </a:r>
            <a:r>
              <a:rPr lang="en-US" sz="3800" dirty="0" err="1"/>
              <a:t>subproxies</a:t>
            </a:r>
            <a:endParaRPr lang="it-IT" sz="3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79511" y="1207293"/>
            <a:ext cx="8785101" cy="474198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Per-user </a:t>
            </a:r>
            <a:r>
              <a:rPr lang="en-US" sz="2400" dirty="0" err="1" smtClean="0"/>
              <a:t>subproxies</a:t>
            </a:r>
            <a:r>
              <a:rPr lang="en-US" sz="2400" dirty="0" smtClean="0"/>
              <a:t> compliant with RFC3820</a:t>
            </a:r>
            <a:endParaRPr lang="en-GB" sz="2400" dirty="0" smtClean="0"/>
          </a:p>
          <a:p>
            <a:pPr lvl="1"/>
            <a:r>
              <a:rPr lang="en-US" sz="2000" dirty="0"/>
              <a:t>From RFC3820: ‘</a:t>
            </a:r>
            <a:r>
              <a:rPr lang="en-US" sz="2000" i="1" dirty="0"/>
              <a:t>If a Proxy Issuer issues two proxy certificates to the same bearer, the Proxy Issuer MAY choose to use the same Common Name for both</a:t>
            </a:r>
            <a:r>
              <a:rPr lang="en-US" sz="2000" i="1" dirty="0" smtClean="0"/>
              <a:t>.</a:t>
            </a:r>
            <a:r>
              <a:rPr lang="en-US" sz="2000" dirty="0" smtClean="0"/>
              <a:t>’</a:t>
            </a:r>
          </a:p>
          <a:p>
            <a:pPr lvl="1"/>
            <a:r>
              <a:rPr lang="en-US" sz="2000" dirty="0" smtClean="0"/>
              <a:t>The same CN (e.g</a:t>
            </a:r>
            <a:r>
              <a:rPr lang="en-US" sz="2000" dirty="0"/>
              <a:t>. </a:t>
            </a:r>
            <a:r>
              <a:rPr lang="en-US" sz="2000" dirty="0" smtClean="0"/>
              <a:t>CN=</a:t>
            </a:r>
            <a:r>
              <a:rPr lang="en-US" sz="2000" dirty="0" err="1" smtClean="0"/>
              <a:t>FederationA:JohnDoe</a:t>
            </a:r>
            <a:r>
              <a:rPr lang="en-US" sz="2000" dirty="0" smtClean="0"/>
              <a:t>) can be used for the same bearer (the user) on re-issuance</a:t>
            </a:r>
          </a:p>
          <a:p>
            <a:r>
              <a:rPr lang="en-US" sz="2400" dirty="0"/>
              <a:t>Per-user </a:t>
            </a:r>
            <a:r>
              <a:rPr lang="en-US" sz="2400" dirty="0" err="1" smtClean="0"/>
              <a:t>subproxies</a:t>
            </a:r>
            <a:r>
              <a:rPr lang="en-US" sz="2400" dirty="0" smtClean="0"/>
              <a:t> created in 2 steps (</a:t>
            </a:r>
            <a:r>
              <a:rPr lang="en-US" sz="2400" b="1" dirty="0" smtClean="0"/>
              <a:t>two-stage delegation</a:t>
            </a:r>
            <a:r>
              <a:rPr lang="en-US" sz="2400" dirty="0" smtClean="0"/>
              <a:t>):</a:t>
            </a:r>
          </a:p>
          <a:p>
            <a:pPr lvl="1"/>
            <a:r>
              <a:rPr lang="en-US" sz="2000" dirty="0" smtClean="0"/>
              <a:t>1</a:t>
            </a:r>
            <a:r>
              <a:rPr lang="en-US" sz="2000" baseline="30000" dirty="0"/>
              <a:t>st</a:t>
            </a:r>
            <a:r>
              <a:rPr lang="en-US" sz="2000" dirty="0" smtClean="0"/>
              <a:t> step: adding the CN containing the user information</a:t>
            </a:r>
          </a:p>
          <a:p>
            <a:pPr lvl="1"/>
            <a:r>
              <a:rPr lang="en-US" sz="2000" dirty="0" smtClean="0"/>
              <a:t>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step: real delegation</a:t>
            </a:r>
          </a:p>
          <a:p>
            <a:r>
              <a:rPr lang="en-US" sz="2400" dirty="0" smtClean="0"/>
              <a:t>Works only with RFC proxies (no legacy)</a:t>
            </a:r>
          </a:p>
          <a:p>
            <a:pPr marL="457200" lvl="1" indent="0"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2183197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/>
              <a:t>Per-</a:t>
            </a:r>
            <a:r>
              <a:rPr lang="it-IT" sz="4000" dirty="0" err="1" smtClean="0"/>
              <a:t>user</a:t>
            </a:r>
            <a:r>
              <a:rPr lang="it-IT" sz="4000" dirty="0" smtClean="0"/>
              <a:t> </a:t>
            </a:r>
            <a:r>
              <a:rPr lang="it-IT" sz="4000" dirty="0" err="1" smtClean="0"/>
              <a:t>subproxies</a:t>
            </a:r>
            <a:r>
              <a:rPr lang="it-IT" sz="4000" dirty="0" smtClean="0"/>
              <a:t> and </a:t>
            </a:r>
            <a:r>
              <a:rPr lang="it-IT" sz="4000" dirty="0" err="1" smtClean="0"/>
              <a:t>accounting</a:t>
            </a:r>
            <a:endParaRPr lang="it-IT" sz="4000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11/18/2014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79511" y="1207293"/>
            <a:ext cx="8785101" cy="4958011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DN of the per-user </a:t>
            </a:r>
            <a:r>
              <a:rPr lang="en-US" sz="2400" dirty="0" err="1" smtClean="0"/>
              <a:t>subproxies</a:t>
            </a:r>
            <a:r>
              <a:rPr lang="en-US" sz="2400" dirty="0" smtClean="0"/>
              <a:t> forwarded to APEL instead of the robot certificate DN</a:t>
            </a:r>
            <a:endParaRPr lang="en-GB" sz="2400" dirty="0" smtClean="0"/>
          </a:p>
          <a:p>
            <a:pPr lvl="1"/>
            <a:r>
              <a:rPr lang="en-US" sz="2000" dirty="0" smtClean="0"/>
              <a:t>Minor updated </a:t>
            </a:r>
            <a:r>
              <a:rPr lang="en-US" sz="2000" dirty="0" smtClean="0"/>
              <a:t>needed in CREAM: available in the next CREAM release (by end of January)</a:t>
            </a:r>
          </a:p>
          <a:p>
            <a:pPr lvl="1"/>
            <a:r>
              <a:rPr lang="en-US" sz="2000" dirty="0" smtClean="0"/>
              <a:t>Cloud: update </a:t>
            </a:r>
            <a:r>
              <a:rPr lang="en-US" sz="2000" dirty="0" smtClean="0"/>
              <a:t>for </a:t>
            </a:r>
            <a:r>
              <a:rPr lang="en-US" sz="2000" dirty="0" err="1" smtClean="0"/>
              <a:t>OpenNebula</a:t>
            </a:r>
            <a:r>
              <a:rPr lang="en-US" sz="2000" dirty="0" smtClean="0"/>
              <a:t> and </a:t>
            </a:r>
            <a:r>
              <a:rPr lang="en-US" sz="2000" dirty="0" err="1" smtClean="0"/>
              <a:t>OpenStack</a:t>
            </a:r>
            <a:r>
              <a:rPr lang="en-US" sz="2000" dirty="0" smtClean="0"/>
              <a:t> accounting probes (under development)</a:t>
            </a:r>
          </a:p>
          <a:p>
            <a:pPr lvl="1"/>
            <a:r>
              <a:rPr lang="en-US" sz="2000" dirty="0" smtClean="0"/>
              <a:t>Transparent for APEL and Accounting Portal</a:t>
            </a:r>
          </a:p>
          <a:p>
            <a:r>
              <a:rPr lang="en-US" sz="2400" dirty="0" smtClean="0"/>
              <a:t>Unique robot certificate entries in APEL will be split in one entry for each user behind the robot</a:t>
            </a:r>
          </a:p>
          <a:p>
            <a:pPr lvl="1"/>
            <a:r>
              <a:rPr lang="en-US" sz="2000" dirty="0" smtClean="0"/>
              <a:t>Additional views can be created in the Accounting Portal (e.g. view for robot certificate)</a:t>
            </a:r>
          </a:p>
          <a:p>
            <a:r>
              <a:rPr lang="en-US" sz="2400" dirty="0" smtClean="0"/>
              <a:t>Important improvement of the EGI accounting system</a:t>
            </a:r>
          </a:p>
          <a:p>
            <a:pPr lvl="1"/>
            <a:r>
              <a:rPr lang="en-US" sz="2000" dirty="0" smtClean="0"/>
              <a:t>We could know the real number of EGI users including all the user hidden behind robots</a:t>
            </a:r>
          </a:p>
          <a:p>
            <a:pPr marL="457200" lvl="1" indent="0">
              <a:buNone/>
            </a:pPr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6729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IGTF IOTA </a:t>
            </a:r>
            <a:r>
              <a:rPr lang="it-IT" dirty="0" err="1" smtClean="0"/>
              <a:t>Auth</a:t>
            </a:r>
            <a:r>
              <a:rPr lang="it-IT" dirty="0" smtClean="0"/>
              <a:t> </a:t>
            </a:r>
            <a:r>
              <a:rPr lang="it-IT" dirty="0" err="1" smtClean="0"/>
              <a:t>Profile</a:t>
            </a:r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990E7-BD90-4032-A3A0-4F62A6679964}" type="datetime1">
              <a:rPr lang="en-US" smtClean="0"/>
              <a:pPr>
                <a:defRPr/>
              </a:pPr>
              <a:t>11/18/2014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1913" y="1200026"/>
            <a:ext cx="8785101" cy="503728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dirty="0" smtClean="0"/>
              <a:t>TBD IOTA </a:t>
            </a:r>
            <a:r>
              <a:rPr lang="it-IT" sz="2400" dirty="0" err="1" smtClean="0"/>
              <a:t>profile</a:t>
            </a:r>
            <a:r>
              <a:rPr lang="it-IT" sz="2400" dirty="0" smtClean="0"/>
              <a:t> </a:t>
            </a:r>
            <a:r>
              <a:rPr lang="it-IT" sz="2400" dirty="0" err="1" smtClean="0"/>
              <a:t>description</a:t>
            </a:r>
            <a:endParaRPr lang="it-IT" sz="2400" dirty="0" smtClean="0"/>
          </a:p>
          <a:p>
            <a:r>
              <a:rPr lang="it-IT" sz="2400" dirty="0"/>
              <a:t>http://www.eugridpma.org/guidelines/iota/</a:t>
            </a:r>
            <a:endParaRPr lang="it-IT" sz="2400" dirty="0" smtClean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101409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EGI-InSPIRE-Slide-Template_v4-1</Template>
  <TotalTime>1793</TotalTime>
  <Words>917</Words>
  <Application>Microsoft Office PowerPoint</Application>
  <PresentationFormat>Presentazione su schermo (4:3)</PresentationFormat>
  <Paragraphs>139</Paragraphs>
  <Slides>14</Slides>
  <Notes>1</Notes>
  <HiddenSlides>4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SimSun</vt:lpstr>
      <vt:lpstr>Arial</vt:lpstr>
      <vt:lpstr>Calibri</vt:lpstr>
      <vt:lpstr>Courier New</vt:lpstr>
      <vt:lpstr>Wingdings</vt:lpstr>
      <vt:lpstr>EGI-InSPIRE-Slide-Template_v4-1</vt:lpstr>
      <vt:lpstr>Enabling Identity Federation in EGI through per-user subproxies </vt:lpstr>
      <vt:lpstr>How to introduce Identity Federations in EGI ?</vt:lpstr>
      <vt:lpstr>Model based on a credential translator</vt:lpstr>
      <vt:lpstr>Credential translator model</vt:lpstr>
      <vt:lpstr>Robot certificates and per-user subproxies</vt:lpstr>
      <vt:lpstr>Robot certificates and per-user subproxies</vt:lpstr>
      <vt:lpstr>Robot certificates and per-user subproxies</vt:lpstr>
      <vt:lpstr>Per-user subproxies and accounting</vt:lpstr>
      <vt:lpstr>IGTF IOTA Auth Profile</vt:lpstr>
      <vt:lpstr>Per-user subproxies and LCMAPS</vt:lpstr>
      <vt:lpstr>Impact of the LCMAPS update in the EGI Security Policy</vt:lpstr>
      <vt:lpstr>Level of access granted to the users</vt:lpstr>
      <vt:lpstr>Work done and next steps</vt:lpstr>
      <vt:lpstr>Credits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Outreach in EGI-InSPIRE PY4 and PY5</dc:title>
  <dc:creator>Tiziana Ferrari</dc:creator>
  <cp:lastModifiedBy>dscardaci</cp:lastModifiedBy>
  <cp:revision>588</cp:revision>
  <dcterms:created xsi:type="dcterms:W3CDTF">2013-10-15T23:33:54Z</dcterms:created>
  <dcterms:modified xsi:type="dcterms:W3CDTF">2014-11-18T16:46:33Z</dcterms:modified>
</cp:coreProperties>
</file>