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335" r:id="rId2"/>
    <p:sldId id="400" r:id="rId3"/>
    <p:sldId id="401" r:id="rId4"/>
    <p:sldId id="39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E64C83-C5BC-42AC-B6A9-625E257751D2}">
          <p14:sldIdLst>
            <p14:sldId id="335"/>
            <p14:sldId id="400"/>
            <p14:sldId id="401"/>
            <p14:sldId id="3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299" autoAdjust="0"/>
  </p:normalViewPr>
  <p:slideViewPr>
    <p:cSldViewPr>
      <p:cViewPr varScale="1">
        <p:scale>
          <a:sx n="39" d="100"/>
          <a:sy n="39" d="100"/>
        </p:scale>
        <p:origin x="-197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1/19/2015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1/19/2015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1/19/2015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1/19/2015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hyperlink" Target="https://indico.egi.eu/indico/conferenceDisplay.py?confId=242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ycap.upv.es/ec3" TargetMode="External"/><Relationship Id="rId2" Type="http://schemas.openxmlformats.org/officeDocument/2006/relationships/hyperlink" Target="http://www.grycap.upv.es/i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91023"/>
            <a:ext cx="7200800" cy="1470025"/>
          </a:xfrm>
        </p:spPr>
        <p:txBody>
          <a:bodyPr/>
          <a:lstStyle/>
          <a:p>
            <a:r>
              <a:rPr lang="en-GB" dirty="0" smtClean="0"/>
              <a:t>Big Data Platforms</a:t>
            </a:r>
            <a:br>
              <a:rPr lang="en-GB" dirty="0" smtClean="0"/>
            </a:br>
            <a:r>
              <a:rPr lang="en-GB" sz="3200" dirty="0" smtClean="0"/>
              <a:t>(Meeting report from 15/Jan/2015)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800" dirty="0" smtClean="0"/>
              <a:t>Slides and meeting notes: </a:t>
            </a:r>
            <a:r>
              <a:rPr lang="en-GB" sz="2800" dirty="0" smtClean="0">
                <a:hlinkClick r:id="rId2"/>
              </a:rPr>
              <a:t>https</a:t>
            </a:r>
            <a:r>
              <a:rPr lang="en-GB" sz="2800" dirty="0">
                <a:hlinkClick r:id="rId2"/>
              </a:rPr>
              <a:t>://</a:t>
            </a:r>
            <a:r>
              <a:rPr lang="en-GB" sz="2800" dirty="0" smtClean="0">
                <a:hlinkClick r:id="rId2"/>
              </a:rPr>
              <a:t>indico.egi.eu/indico/conferenceDisplay.py?confId=2425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5110336"/>
            <a:ext cx="5832648" cy="1343000"/>
          </a:xfrm>
        </p:spPr>
        <p:txBody>
          <a:bodyPr/>
          <a:lstStyle/>
          <a:p>
            <a:r>
              <a:rPr lang="en-GB" sz="2400" dirty="0" err="1" smtClean="0"/>
              <a:t>Gergely</a:t>
            </a:r>
            <a:r>
              <a:rPr lang="en-GB" sz="2400" dirty="0" smtClean="0"/>
              <a:t> </a:t>
            </a:r>
            <a:r>
              <a:rPr lang="en-GB" sz="2400" dirty="0" err="1" smtClean="0"/>
              <a:t>Sipos</a:t>
            </a:r>
            <a:endParaRPr lang="en-GB" sz="2400" dirty="0" smtClean="0"/>
          </a:p>
          <a:p>
            <a:r>
              <a:rPr lang="en-GB" sz="2400" dirty="0" smtClean="0">
                <a:hlinkClick r:id="rId3"/>
              </a:rPr>
              <a:t>gergely.sipos@egi.eu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1/19/2015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304559"/>
              </p:ext>
            </p:extLst>
          </p:nvPr>
        </p:nvGraphicFramePr>
        <p:xfrm>
          <a:off x="-36512" y="-382568"/>
          <a:ext cx="9217024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454343"/>
                <a:gridCol w="6386417"/>
              </a:tblGrid>
              <a:tr h="329647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789771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Björn Hagemeier - Big Data at JSC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NASA</a:t>
                      </a:r>
                      <a:r>
                        <a:rPr lang="en-GB" sz="1600" baseline="0" dirty="0" smtClean="0"/>
                        <a:t> use case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DBSCAN algorithm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UNICORE integration with Hadoop Distr. File System</a:t>
                      </a:r>
                      <a:endParaRPr lang="en-GB" sz="1600" dirty="0"/>
                    </a:p>
                  </a:txBody>
                  <a:tcPr/>
                </a:tc>
              </a:tr>
              <a:tr h="78977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Danielle </a:t>
                      </a:r>
                      <a:r>
                        <a:rPr lang="en-GB" sz="1600" dirty="0" err="1" smtClean="0"/>
                        <a:t>Lezzi</a:t>
                      </a:r>
                      <a:r>
                        <a:rPr lang="en-GB" sz="1600" dirty="0" smtClean="0"/>
                        <a:t> - Hecuba and integration with COMPSs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HECUBA, </a:t>
                      </a:r>
                      <a:r>
                        <a:rPr lang="en-GB" sz="1600" dirty="0" err="1" smtClean="0"/>
                        <a:t>Dataclay</a:t>
                      </a:r>
                      <a:r>
                        <a:rPr lang="en-GB" sz="1600" dirty="0" smtClean="0"/>
                        <a:t>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tools to integrate with non-relational DBs;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COMPSs integrated with Cassandra (pers. storage)</a:t>
                      </a:r>
                    </a:p>
                  </a:txBody>
                  <a:tcPr/>
                </a:tc>
              </a:tr>
              <a:tr h="555765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Esteban</a:t>
                      </a:r>
                      <a:r>
                        <a:rPr lang="fr-FR" sz="1600" dirty="0" smtClean="0"/>
                        <a:t> Freire - Curent cloud </a:t>
                      </a:r>
                      <a:r>
                        <a:rPr lang="fr-FR" sz="1600" dirty="0" err="1" smtClean="0"/>
                        <a:t>infras</a:t>
                      </a:r>
                      <a:r>
                        <a:rPr lang="fr-FR" sz="1600" dirty="0" smtClean="0"/>
                        <a:t>. at CESGA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Developing a web portal through which users can instantiate Hadoop clusters on </a:t>
                      </a:r>
                      <a:r>
                        <a:rPr lang="en-GB" sz="1600" dirty="0" err="1" smtClean="0"/>
                        <a:t>OpenNebula</a:t>
                      </a:r>
                      <a:r>
                        <a:rPr lang="en-GB" sz="1600" dirty="0" smtClean="0"/>
                        <a:t> sites</a:t>
                      </a:r>
                      <a:endParaRPr lang="en-GB" sz="1600" dirty="0"/>
                    </a:p>
                  </a:txBody>
                  <a:tcPr/>
                </a:tc>
              </a:tr>
              <a:tr h="125778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Giacinto Donvito - Big data @ INFN Bari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Two nat. projects on</a:t>
                      </a:r>
                      <a:r>
                        <a:rPr lang="en-GB" sz="1600" baseline="0" dirty="0" smtClean="0"/>
                        <a:t> OS </a:t>
                      </a:r>
                      <a:r>
                        <a:rPr lang="en-GB" sz="1600" baseline="0" dirty="0" err="1" smtClean="0"/>
                        <a:t>IaaS</a:t>
                      </a:r>
                      <a:r>
                        <a:rPr lang="en-GB" sz="1600" baseline="0" dirty="0" smtClean="0"/>
                        <a:t> for public admin. and research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Hadoop with Sahara: Data-intensive </a:t>
                      </a:r>
                      <a:r>
                        <a:rPr lang="en-GB" sz="1600" dirty="0" smtClean="0"/>
                        <a:t>cluster on top of </a:t>
                      </a:r>
                      <a:r>
                        <a:rPr lang="en-GB" sz="1600" dirty="0" err="1" smtClean="0"/>
                        <a:t>OpenStack</a:t>
                      </a:r>
                      <a:endParaRPr lang="en-GB" sz="16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NoSQL DB on dynamic cluster instantiated with Heat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Test Hadoop across multiple sites by using its core features, such as hierarchical storage</a:t>
                      </a:r>
                      <a:endParaRPr lang="en-GB" sz="1600" dirty="0"/>
                    </a:p>
                  </a:txBody>
                  <a:tcPr/>
                </a:tc>
              </a:tr>
              <a:tr h="195980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Ignacio </a:t>
                      </a:r>
                      <a:r>
                        <a:rPr lang="en-GB" sz="1600" dirty="0" err="1" smtClean="0"/>
                        <a:t>Blanquer</a:t>
                      </a:r>
                      <a:r>
                        <a:rPr lang="en-GB" sz="1600" dirty="0" smtClean="0"/>
                        <a:t> - UPV-IBM’s Big data observatory &amp; </a:t>
                      </a:r>
                      <a:br>
                        <a:rPr lang="en-GB" sz="1600" dirty="0" smtClean="0"/>
                      </a:br>
                      <a:r>
                        <a:rPr lang="en-GB" sz="1600" dirty="0" smtClean="0"/>
                        <a:t>Hadoop infrastructure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IBM-UPV 'Big Data Observatory'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With IBM </a:t>
                      </a:r>
                      <a:r>
                        <a:rPr lang="en-GB" sz="1600" dirty="0" err="1" smtClean="0"/>
                        <a:t>InfoSphere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BigInsights</a:t>
                      </a:r>
                      <a:endParaRPr lang="en-GB" sz="16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GRYCAP: </a:t>
                      </a:r>
                      <a:r>
                        <a:rPr lang="en-GB" sz="1600" dirty="0" err="1" smtClean="0"/>
                        <a:t>Iaas</a:t>
                      </a:r>
                      <a:r>
                        <a:rPr lang="en-GB" sz="1600" dirty="0" smtClean="0"/>
                        <a:t> Management framework</a:t>
                      </a:r>
                      <a:r>
                        <a:rPr lang="en-GB" sz="1600" baseline="0" dirty="0" smtClean="0"/>
                        <a:t> - A</a:t>
                      </a:r>
                      <a:r>
                        <a:rPr lang="en-GB" sz="1600" dirty="0" smtClean="0"/>
                        <a:t> set of services for managing VMs and data on </a:t>
                      </a:r>
                      <a:r>
                        <a:rPr lang="en-GB" sz="1600" dirty="0" err="1" smtClean="0"/>
                        <a:t>IaaS</a:t>
                      </a:r>
                      <a:r>
                        <a:rPr lang="en-GB" sz="1600" dirty="0" smtClean="0"/>
                        <a:t> clouds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Automatic configuration and </a:t>
                      </a:r>
                      <a:r>
                        <a:rPr lang="en-GB" sz="1600" dirty="0" err="1" smtClean="0"/>
                        <a:t>recontextualization</a:t>
                      </a:r>
                      <a:r>
                        <a:rPr lang="en-GB" sz="1600" dirty="0" smtClean="0"/>
                        <a:t> service: </a:t>
                      </a:r>
                      <a:r>
                        <a:rPr lang="en-GB" sz="1600" dirty="0" smtClean="0">
                          <a:hlinkClick r:id="rId2"/>
                        </a:rPr>
                        <a:t>www.grycap.upv.es/im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Creation of elastic virtual clusters on top of both public and </a:t>
                      </a:r>
                      <a:r>
                        <a:rPr lang="en-GB" sz="1600" dirty="0" err="1" smtClean="0"/>
                        <a:t>on-premise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IaaS</a:t>
                      </a:r>
                      <a:r>
                        <a:rPr lang="en-GB" sz="1600" dirty="0" smtClean="0"/>
                        <a:t> providers: </a:t>
                      </a:r>
                      <a:r>
                        <a:rPr lang="en-GB" sz="1600" dirty="0" smtClean="0">
                          <a:hlinkClick r:id="rId3"/>
                        </a:rPr>
                        <a:t>www.grycap.upv.es/ec3</a:t>
                      </a:r>
                      <a:endParaRPr lang="en-GB" sz="1600" dirty="0"/>
                    </a:p>
                  </a:txBody>
                  <a:tcPr/>
                </a:tc>
              </a:tr>
              <a:tr h="940895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Viet Tran – Big data activities at IISAS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Developed several products related to Hadoops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big data applications (RDB2Onto,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err="1" smtClean="0"/>
                        <a:t>ACoMA</a:t>
                      </a:r>
                      <a:r>
                        <a:rPr lang="en-GB" sz="1600" dirty="0" smtClean="0"/>
                        <a:t>, EMBET, RIDAR, WEBCRAWLER)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Involved in 5 current</a:t>
                      </a:r>
                      <a:r>
                        <a:rPr lang="en-GB" sz="1600" baseline="0" dirty="0" smtClean="0"/>
                        <a:t> projects in this area (4 national)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Hadoop development and production clusters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46830"/>
            <a:ext cx="9180512" cy="30777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+  Jens Jensen (STFC, UK), Kostas </a:t>
            </a:r>
            <a:r>
              <a:rPr lang="en-GB" sz="1400" dirty="0" err="1" smtClean="0"/>
              <a:t>Koumantaros</a:t>
            </a:r>
            <a:r>
              <a:rPr lang="en-GB" sz="1400" dirty="0" smtClean="0"/>
              <a:t> (GRNET, GR),</a:t>
            </a:r>
            <a:r>
              <a:rPr lang="en-GB" sz="1400" baseline="0" dirty="0" smtClean="0"/>
              <a:t> </a:t>
            </a:r>
            <a:r>
              <a:rPr lang="en-GB" sz="1400" dirty="0" smtClean="0"/>
              <a:t>Mario David (LIP, PT), Ruben Valles (BIFI, ES)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534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Outcomes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Need and interest in discussing the topic further</a:t>
            </a:r>
          </a:p>
          <a:p>
            <a:pPr lvl="1"/>
            <a:r>
              <a:rPr lang="en-GB" sz="1600" dirty="0" smtClean="0"/>
              <a:t>Case studies, tools, projects, experiences</a:t>
            </a:r>
          </a:p>
          <a:p>
            <a:pPr lvl="1"/>
            <a:r>
              <a:rPr lang="en-GB" sz="1600" dirty="0" smtClean="0"/>
              <a:t>Establish a new scenario in the </a:t>
            </a:r>
            <a:r>
              <a:rPr lang="en-GB" sz="1600" dirty="0" err="1" smtClean="0"/>
              <a:t>FedCloud</a:t>
            </a:r>
            <a:r>
              <a:rPr lang="en-GB" sz="1600" dirty="0" smtClean="0"/>
              <a:t> Task Force?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Opportunities to expand/adapt local initiatives to EGI:</a:t>
            </a:r>
          </a:p>
          <a:p>
            <a:pPr lvl="1"/>
            <a:r>
              <a:rPr lang="en-GB" sz="1600" dirty="0" smtClean="0"/>
              <a:t>UNICORE-HDFS service on EGI sites</a:t>
            </a:r>
          </a:p>
          <a:p>
            <a:pPr lvl="1"/>
            <a:r>
              <a:rPr lang="en-GB" sz="1600" dirty="0" smtClean="0"/>
              <a:t>COMPSs with No-SQL databases </a:t>
            </a:r>
          </a:p>
          <a:p>
            <a:pPr lvl="1"/>
            <a:r>
              <a:rPr lang="en-GB" sz="1600" dirty="0" smtClean="0"/>
              <a:t>Hadoop gateways (on an EGI Hadoop VO?)</a:t>
            </a:r>
          </a:p>
          <a:p>
            <a:pPr lvl="2"/>
            <a:r>
              <a:rPr lang="en-GB" sz="1400" dirty="0" smtClean="0"/>
              <a:t>CESGA portal</a:t>
            </a:r>
          </a:p>
          <a:p>
            <a:pPr lvl="2"/>
            <a:r>
              <a:rPr lang="en-GB" sz="1400" dirty="0" smtClean="0"/>
              <a:t>INFN Bari </a:t>
            </a:r>
            <a:r>
              <a:rPr lang="en-GB" sz="1400" dirty="0" err="1" smtClean="0"/>
              <a:t>OpenStack</a:t>
            </a:r>
            <a:r>
              <a:rPr lang="en-GB" sz="1400" dirty="0" smtClean="0"/>
              <a:t>-Sahara-Heat experiences</a:t>
            </a:r>
            <a:endParaRPr lang="en-GB" sz="1600" dirty="0" smtClean="0"/>
          </a:p>
          <a:p>
            <a:pPr lvl="1"/>
            <a:r>
              <a:rPr lang="en-GB" sz="1600" dirty="0" smtClean="0"/>
              <a:t>Expand the IBM-UPV 'Big Data Observatory‘ to additional sites</a:t>
            </a:r>
          </a:p>
          <a:p>
            <a:pPr lvl="1"/>
            <a:r>
              <a:rPr lang="en-GB" sz="1600" dirty="0" smtClean="0"/>
              <a:t>GRYCAP services - alternative interface to access the </a:t>
            </a:r>
            <a:r>
              <a:rPr lang="en-GB" sz="1600" dirty="0" err="1" smtClean="0"/>
              <a:t>FedCloud</a:t>
            </a:r>
            <a:endParaRPr lang="en-GB" sz="1600" dirty="0" smtClean="0"/>
          </a:p>
          <a:p>
            <a:pPr lvl="1"/>
            <a:r>
              <a:rPr lang="en-GB" sz="1600" dirty="0" smtClean="0"/>
              <a:t>Sharing IISAS Hadoop products via </a:t>
            </a:r>
            <a:r>
              <a:rPr lang="en-GB" sz="1600" dirty="0" err="1" smtClean="0"/>
              <a:t>AppDB</a:t>
            </a:r>
            <a:endParaRPr lang="en-GB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Challenges with Hadoop</a:t>
            </a:r>
          </a:p>
          <a:p>
            <a:pPr lvl="1"/>
            <a:r>
              <a:rPr lang="en-GB" sz="1600" dirty="0" smtClean="0"/>
              <a:t>Hadoop's heavy use of disk and network I/O is the biggest challenge to host Hadoop in the </a:t>
            </a:r>
            <a:r>
              <a:rPr lang="en-GB" sz="1600" dirty="0" err="1" smtClean="0"/>
              <a:t>FedCloud</a:t>
            </a:r>
            <a:endParaRPr lang="en-GB" sz="1600" dirty="0" smtClean="0"/>
          </a:p>
          <a:p>
            <a:pPr lvl="1"/>
            <a:r>
              <a:rPr lang="en-GB" sz="1600" dirty="0" err="1" smtClean="0"/>
              <a:t>FedCloud</a:t>
            </a:r>
            <a:r>
              <a:rPr lang="en-GB" sz="1600" dirty="0" smtClean="0"/>
              <a:t> would fit to small and medium-size Hadoop jobs where the data set is already pre-deployed in HDFS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1/19/2015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3086</TotalTime>
  <Words>400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EGI-InSPIRE-Slide-Template_v4-1</vt:lpstr>
      <vt:lpstr>Big Data Platforms (Meeting report from 15/Jan/2015)  Slides and meeting notes: https://indico.egi.eu/indico/conferenceDisplay.py?confId=2425 </vt:lpstr>
      <vt:lpstr>PowerPoint Presentation</vt:lpstr>
      <vt:lpstr>Outcomes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Gergely Sipos</cp:lastModifiedBy>
  <cp:revision>930</cp:revision>
  <dcterms:created xsi:type="dcterms:W3CDTF">2013-10-15T23:33:54Z</dcterms:created>
  <dcterms:modified xsi:type="dcterms:W3CDTF">2015-01-19T06:54:55Z</dcterms:modified>
</cp:coreProperties>
</file>