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462" r:id="rId2"/>
    <p:sldId id="436" r:id="rId3"/>
    <p:sldId id="468" r:id="rId4"/>
    <p:sldId id="469" r:id="rId5"/>
    <p:sldId id="470" r:id="rId6"/>
    <p:sldId id="471" r:id="rId7"/>
    <p:sldId id="475" r:id="rId8"/>
    <p:sldId id="4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ziana Ferrari" initials="tferrari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 autoAdjust="0"/>
    <p:restoredTop sz="84961" autoAdjust="0"/>
  </p:normalViewPr>
  <p:slideViewPr>
    <p:cSldViewPr>
      <p:cViewPr varScale="1">
        <p:scale>
          <a:sx n="75" d="100"/>
          <a:sy n="75" d="100"/>
        </p:scale>
        <p:origin x="-2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9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5BBB8-A5C7-CC49-BEF3-B068506FEDB8}" type="datetimeFigureOut">
              <a:rPr lang="en-US" smtClean="0"/>
              <a:t>20/01/15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C9847-2BBA-F249-BBEC-345F34A5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92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20/01/15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89EF599-EF5B-4AB6-BDD3-9FB9877C3177}" type="slidenum">
              <a:rPr lang="en-GB" sz="1200">
                <a:latin typeface="Arial" charset="0"/>
              </a:rPr>
              <a:pPr algn="r" eaLnBrk="1" hangingPunct="1"/>
              <a:t>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88938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4320480" cy="31300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Cloud Security Policy, Kelsey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464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Cloud Security Policy,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719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proj-lcg-security.web.cern.ch/proj-lcg-security/docs/LCG_Security_Guide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Security Policy for EGI </a:t>
            </a:r>
            <a:r>
              <a:rPr lang="en-GB" dirty="0" smtClean="0">
                <a:solidFill>
                  <a:schemeClr val="tx1"/>
                </a:solidFill>
              </a:rPr>
              <a:t>(Federated Clouds)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63688" y="3429000"/>
            <a:ext cx="5832648" cy="16310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David Kelsey (STFC-RAL)</a:t>
            </a:r>
          </a:p>
          <a:p>
            <a:pPr marL="0" indent="0" algn="ctr">
              <a:buNone/>
            </a:pPr>
            <a:r>
              <a:rPr lang="en-GB" sz="3600" b="1" dirty="0" smtClean="0"/>
              <a:t>EGI</a:t>
            </a:r>
            <a:r>
              <a:rPr lang="en-GB" sz="3600" b="1" dirty="0"/>
              <a:t> </a:t>
            </a:r>
            <a:r>
              <a:rPr lang="en-GB" sz="3600" b="1" dirty="0" smtClean="0"/>
              <a:t>Fed Cloud Workshop</a:t>
            </a:r>
            <a:r>
              <a:rPr lang="en-GB" dirty="0" smtClean="0"/>
              <a:t> Amsterdam</a:t>
            </a:r>
            <a:br>
              <a:rPr lang="en-GB" dirty="0" smtClean="0"/>
            </a:br>
            <a:r>
              <a:rPr lang="en-GB" dirty="0" smtClean="0"/>
              <a:t>20 Jan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2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</a:t>
            </a:r>
            <a:r>
              <a:rPr lang="en-GB" dirty="0"/>
              <a:t> </a:t>
            </a:r>
            <a:r>
              <a:rPr lang="en-GB" dirty="0" smtClean="0"/>
              <a:t>Security Policy?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075612" cy="4741987"/>
          </a:xfrm>
        </p:spPr>
        <p:txBody>
          <a:bodyPr/>
          <a:lstStyle/>
          <a:p>
            <a:r>
              <a:rPr lang="en-GB" sz="2000" dirty="0" smtClean="0"/>
              <a:t>Why “Security”?</a:t>
            </a:r>
          </a:p>
          <a:p>
            <a:pPr lvl="1"/>
            <a:r>
              <a:rPr lang="en-GB" sz="1600" dirty="0" smtClean="0"/>
              <a:t>Protect assets, resources and services, including </a:t>
            </a:r>
            <a:r>
              <a:rPr lang="en-GB" sz="1600" dirty="0" smtClean="0"/>
              <a:t>“</a:t>
            </a:r>
            <a:r>
              <a:rPr lang="en-GB" sz="1600" dirty="0" smtClean="0"/>
              <a:t>r</a:t>
            </a:r>
            <a:r>
              <a:rPr lang="en-GB" sz="1600" dirty="0" smtClean="0"/>
              <a:t>eputation”</a:t>
            </a:r>
            <a:endParaRPr lang="en-GB" sz="1600" dirty="0" smtClean="0"/>
          </a:p>
          <a:p>
            <a:pPr lvl="1"/>
            <a:r>
              <a:rPr lang="en-GB" sz="1600" dirty="0" smtClean="0"/>
              <a:t>All about Risk Management</a:t>
            </a:r>
          </a:p>
          <a:p>
            <a:pPr lvl="1"/>
            <a:r>
              <a:rPr lang="en-GB" sz="1600" dirty="0" smtClean="0"/>
              <a:t>Maintain Availability, Confidentiality and Integrity</a:t>
            </a:r>
          </a:p>
          <a:p>
            <a:r>
              <a:rPr lang="en-GB" sz="2000" dirty="0" smtClean="0"/>
              <a:t>How?</a:t>
            </a:r>
          </a:p>
          <a:p>
            <a:pPr lvl="1"/>
            <a:r>
              <a:rPr lang="en-GB" sz="1600" dirty="0" smtClean="0"/>
              <a:t>We implement “controls”</a:t>
            </a:r>
          </a:p>
          <a:p>
            <a:pPr lvl="1"/>
            <a:r>
              <a:rPr lang="en-GB" sz="1600" dirty="0" smtClean="0"/>
              <a:t>Technical, Operational and Management</a:t>
            </a:r>
          </a:p>
          <a:p>
            <a:pPr marL="0" indent="0">
              <a:buNone/>
            </a:pPr>
            <a:r>
              <a:rPr lang="en-GB" sz="2000" dirty="0" smtClean="0"/>
              <a:t>1) Technical </a:t>
            </a:r>
            <a:r>
              <a:rPr lang="en-GB" sz="2000" dirty="0" smtClean="0"/>
              <a:t>controls – Access control, AAI, CA, VOMS, Argus, sandboxing, firewalls, …</a:t>
            </a:r>
          </a:p>
          <a:p>
            <a:pPr marL="0" indent="0">
              <a:buNone/>
            </a:pPr>
            <a:r>
              <a:rPr lang="en-GB" sz="2000" dirty="0" smtClean="0"/>
              <a:t>2) Operational </a:t>
            </a:r>
            <a:r>
              <a:rPr lang="en-GB" sz="2000" dirty="0" smtClean="0"/>
              <a:t>controls – CSIRT, SVG, monitoring, …</a:t>
            </a:r>
          </a:p>
          <a:p>
            <a:pPr marL="0" indent="0">
              <a:buNone/>
            </a:pPr>
            <a:r>
              <a:rPr lang="en-GB" sz="2000" dirty="0" smtClean="0"/>
              <a:t>3) Managerial </a:t>
            </a:r>
            <a:r>
              <a:rPr lang="en-GB" sz="2000" dirty="0" smtClean="0"/>
              <a:t>controls – Security policy (SPG), training, </a:t>
            </a:r>
            <a:r>
              <a:rPr lang="en-GB" sz="2000" dirty="0" smtClean="0"/>
              <a:t>SSCs…</a:t>
            </a:r>
            <a:endParaRPr lang="en-GB" sz="2000" dirty="0"/>
          </a:p>
          <a:p>
            <a:r>
              <a:rPr lang="en-GB" sz="2000" dirty="0"/>
              <a:t>M</a:t>
            </a:r>
            <a:r>
              <a:rPr lang="en-GB" sz="2000" dirty="0" smtClean="0"/>
              <a:t>ulti-domain environment</a:t>
            </a:r>
            <a:r>
              <a:rPr lang="en-GB" sz="2000" dirty="0"/>
              <a:t> </a:t>
            </a:r>
            <a:r>
              <a:rPr lang="en-GB" sz="2000" dirty="0" smtClean="0"/>
              <a:t>- </a:t>
            </a:r>
            <a:r>
              <a:rPr lang="en-GB" sz="1800" dirty="0" smtClean="0"/>
              <a:t>we have to build and maintain </a:t>
            </a:r>
            <a:r>
              <a:rPr lang="en-GB" sz="1800" b="1" dirty="0" smtClean="0"/>
              <a:t>TRUST</a:t>
            </a:r>
          </a:p>
          <a:p>
            <a:r>
              <a:rPr lang="en-GB" sz="2000" dirty="0" err="1" smtClean="0"/>
              <a:t>Insufficent</a:t>
            </a:r>
            <a:r>
              <a:rPr lang="en-GB" sz="2000" dirty="0" smtClean="0"/>
              <a:t> resources for full technical &amp; operational controls</a:t>
            </a:r>
          </a:p>
          <a:p>
            <a:pPr lvl="1"/>
            <a:r>
              <a:rPr lang="en-GB" sz="1800" dirty="0" smtClean="0"/>
              <a:t>Unlike some commercial Cloud providers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Interoperable Security Policies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Policy Interoperability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052736"/>
            <a:ext cx="8075612" cy="4929411"/>
          </a:xfrm>
        </p:spPr>
        <p:txBody>
          <a:bodyPr/>
          <a:lstStyle/>
          <a:p>
            <a:r>
              <a:rPr lang="en-GB" sz="2400" dirty="0" smtClean="0"/>
              <a:t>All about building TRUST – </a:t>
            </a:r>
            <a:r>
              <a:rPr lang="en-GB" sz="2400" b="1" dirty="0" smtClean="0"/>
              <a:t>mutual development </a:t>
            </a:r>
            <a:r>
              <a:rPr lang="en-GB" sz="2400" dirty="0" smtClean="0"/>
              <a:t>helps</a:t>
            </a:r>
          </a:p>
          <a:p>
            <a:r>
              <a:rPr lang="en-GB" sz="2400" dirty="0" smtClean="0"/>
              <a:t>Wherever possible, EGI SPG aims to</a:t>
            </a:r>
          </a:p>
          <a:p>
            <a:pPr lvl="1"/>
            <a:r>
              <a:rPr lang="en-GB" sz="2000" dirty="0" smtClean="0"/>
              <a:t>prepare </a:t>
            </a:r>
            <a:r>
              <a:rPr lang="en-GB" sz="2000" b="1" dirty="0" smtClean="0"/>
              <a:t>simple</a:t>
            </a:r>
            <a:r>
              <a:rPr lang="en-GB" sz="2000" dirty="0" smtClean="0"/>
              <a:t> and </a:t>
            </a:r>
            <a:r>
              <a:rPr lang="en-GB" sz="2000" b="1" dirty="0" smtClean="0"/>
              <a:t>general </a:t>
            </a:r>
            <a:r>
              <a:rPr lang="en-GB" sz="2000" dirty="0" smtClean="0"/>
              <a:t>policies</a:t>
            </a:r>
          </a:p>
          <a:p>
            <a:pPr lvl="1"/>
            <a:r>
              <a:rPr lang="en-GB" sz="2000" dirty="0" smtClean="0"/>
              <a:t>For primary stakeholders</a:t>
            </a:r>
          </a:p>
          <a:p>
            <a:pPr lvl="1"/>
            <a:r>
              <a:rPr lang="en-GB" sz="2000" b="1" dirty="0" smtClean="0"/>
              <a:t>But</a:t>
            </a:r>
            <a:r>
              <a:rPr lang="en-GB" sz="2000" dirty="0" smtClean="0"/>
              <a:t> also of use to other infrastructures (NGI's, HPC etc)</a:t>
            </a:r>
          </a:p>
          <a:p>
            <a:r>
              <a:rPr lang="en-GB" sz="2400" dirty="0" smtClean="0"/>
              <a:t>Policies </a:t>
            </a:r>
            <a:r>
              <a:rPr lang="en-GB" sz="2400" b="1" dirty="0" smtClean="0"/>
              <a:t>augment</a:t>
            </a:r>
            <a:r>
              <a:rPr lang="en-GB" sz="2400" dirty="0" smtClean="0"/>
              <a:t> local security policies (</a:t>
            </a:r>
            <a:r>
              <a:rPr lang="en-GB" sz="2400" b="1" dirty="0" smtClean="0"/>
              <a:t>important!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Common policy eases the problems of </a:t>
            </a:r>
            <a:r>
              <a:rPr lang="en-GB" sz="2400" dirty="0" smtClean="0"/>
              <a:t>interoperability</a:t>
            </a:r>
          </a:p>
          <a:p>
            <a:pPr lvl="1"/>
            <a:r>
              <a:rPr lang="en-GB" sz="2000" dirty="0" smtClean="0"/>
              <a:t>But SCI group developing a Trust Framework</a:t>
            </a:r>
            <a:endParaRPr lang="en-GB" sz="2000" dirty="0" smtClean="0"/>
          </a:p>
          <a:p>
            <a:r>
              <a:rPr lang="en-GB" sz="2400" dirty="0" smtClean="0"/>
              <a:t>Users, VOs and Sites all accept the same policies during their (single) registration (with Grid or VO)</a:t>
            </a:r>
          </a:p>
          <a:p>
            <a:r>
              <a:rPr lang="en-GB" sz="2400" dirty="0" smtClean="0"/>
              <a:t>Other participants know that their actions are already bound by the </a:t>
            </a:r>
            <a:r>
              <a:rPr lang="en-GB" sz="2400" b="1" dirty="0" smtClean="0"/>
              <a:t>common/shared</a:t>
            </a:r>
            <a:r>
              <a:rPr lang="en-GB" sz="2400" dirty="0" smtClean="0"/>
              <a:t> policies</a:t>
            </a:r>
          </a:p>
          <a:p>
            <a:pPr lvl="1"/>
            <a:r>
              <a:rPr lang="en-GB" sz="2000" dirty="0" smtClean="0"/>
              <a:t>No need for additional negotiation, registration or agreement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smtClean="0"/>
              <a:t>20 Jan 2015</a:t>
            </a:r>
            <a:endParaRPr lang="en-US" smtClean="0"/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Cloud Security Policy, Kelsey</a:t>
            </a: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EGI Security Policy is available at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  <a:p>
            <a:r>
              <a:rPr lang="en-GB" dirty="0" smtClean="0"/>
              <a:t>Applies today to all EGI Participants</a:t>
            </a:r>
          </a:p>
          <a:p>
            <a:r>
              <a:rPr lang="en-GB" dirty="0" smtClean="0"/>
              <a:t>Several </a:t>
            </a:r>
            <a:r>
              <a:rPr lang="en-GB" dirty="0" smtClean="0"/>
              <a:t>policies have already been made “general” to include EGI Clouds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Service Operations </a:t>
            </a:r>
            <a:r>
              <a:rPr lang="en-GB" dirty="0" smtClean="0"/>
              <a:t>Policy</a:t>
            </a:r>
          </a:p>
          <a:p>
            <a:pPr lvl="1"/>
            <a:r>
              <a:rPr lang="en-GB" dirty="0" smtClean="0"/>
              <a:t>VM Endorsement Policy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smtClean="0"/>
              <a:t>20 Jan 2015</a:t>
            </a:r>
            <a:endParaRPr lang="en-US" smtClean="0"/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Cloud Security Policy, Kelsey</a:t>
            </a:r>
            <a:endParaRPr lang="en-GB" smtClean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2484438" y="2909888"/>
            <a:ext cx="4248150" cy="136842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 </a:t>
            </a:r>
          </a:p>
          <a:p>
            <a:pPr algn="ctr"/>
            <a:r>
              <a:rPr lang="en-US"/>
              <a:t>Policy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196850" y="2843213"/>
            <a:ext cx="2139950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Site, Service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VO</a:t>
            </a:r>
          </a:p>
          <a:p>
            <a:pPr algn="ctr"/>
            <a:r>
              <a:rPr lang="en-US" dirty="0"/>
              <a:t>Policies</a:t>
            </a:r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555625" y="1343025"/>
            <a:ext cx="2447925" cy="12954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Certification </a:t>
            </a:r>
          </a:p>
          <a:p>
            <a:pPr algn="ctr"/>
            <a:r>
              <a:rPr lang="en-US"/>
              <a:t>Authorities</a:t>
            </a:r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6084888" y="1416050"/>
            <a:ext cx="2663825" cy="115093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Traceability and </a:t>
            </a:r>
            <a:br>
              <a:rPr lang="en-US"/>
            </a:br>
            <a:r>
              <a:rPr lang="en-US"/>
              <a:t>Logging</a:t>
            </a: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3603625" y="1008063"/>
            <a:ext cx="2016125" cy="125095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</a:t>
            </a:r>
          </a:p>
          <a:p>
            <a:pPr algn="ctr"/>
            <a:r>
              <a:rPr lang="en-US"/>
              <a:t>Incident </a:t>
            </a:r>
          </a:p>
          <a:p>
            <a:pPr algn="ctr"/>
            <a:r>
              <a:rPr lang="en-US"/>
              <a:t>Response</a:t>
            </a:r>
          </a:p>
        </p:txBody>
      </p:sp>
      <p:cxnSp>
        <p:nvCxnSpPr>
          <p:cNvPr id="24585" name="AutoShape 8"/>
          <p:cNvCxnSpPr>
            <a:cxnSpLocks noChangeShapeType="1"/>
            <a:stCxn id="24581" idx="3"/>
            <a:endCxn id="24580" idx="1"/>
          </p:cNvCxnSpPr>
          <p:nvPr/>
        </p:nvCxnSpPr>
        <p:spPr bwMode="auto">
          <a:xfrm flipV="1">
            <a:off x="2147888" y="3594100"/>
            <a:ext cx="336550" cy="47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AutoShape 9"/>
          <p:cNvCxnSpPr>
            <a:cxnSpLocks noChangeShapeType="1"/>
            <a:stCxn id="24582" idx="2"/>
            <a:endCxn id="24580" idx="0"/>
          </p:cNvCxnSpPr>
          <p:nvPr/>
        </p:nvCxnSpPr>
        <p:spPr bwMode="auto">
          <a:xfrm>
            <a:off x="1779588" y="2476500"/>
            <a:ext cx="2828925" cy="60483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7" name="AutoShape 10"/>
          <p:cNvCxnSpPr>
            <a:cxnSpLocks noChangeShapeType="1"/>
            <a:stCxn id="24584" idx="2"/>
            <a:endCxn id="24580" idx="0"/>
          </p:cNvCxnSpPr>
          <p:nvPr/>
        </p:nvCxnSpPr>
        <p:spPr bwMode="auto">
          <a:xfrm flipH="1">
            <a:off x="4608513" y="2259013"/>
            <a:ext cx="3175" cy="8223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AutoShape 11"/>
          <p:cNvCxnSpPr>
            <a:cxnSpLocks noChangeShapeType="1"/>
            <a:stCxn id="24583" idx="2"/>
            <a:endCxn id="24580" idx="0"/>
          </p:cNvCxnSpPr>
          <p:nvPr/>
        </p:nvCxnSpPr>
        <p:spPr bwMode="auto">
          <a:xfrm flipH="1">
            <a:off x="4608513" y="2422525"/>
            <a:ext cx="2808287" cy="65881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AutoShape 12"/>
          <p:cNvCxnSpPr>
            <a:cxnSpLocks noChangeShapeType="1"/>
            <a:endCxn id="24580" idx="3"/>
          </p:cNvCxnSpPr>
          <p:nvPr/>
        </p:nvCxnSpPr>
        <p:spPr bwMode="auto">
          <a:xfrm flipH="1">
            <a:off x="6732588" y="3592513"/>
            <a:ext cx="414337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AutoShape 13"/>
          <p:cNvSpPr>
            <a:spLocks noChangeArrowheads="1"/>
          </p:cNvSpPr>
          <p:nvPr/>
        </p:nvSpPr>
        <p:spPr bwMode="auto">
          <a:xfrm>
            <a:off x="539750" y="4611688"/>
            <a:ext cx="3063875" cy="13557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Data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Protection</a:t>
            </a:r>
            <a:endParaRPr lang="en-US" dirty="0"/>
          </a:p>
        </p:txBody>
      </p:sp>
      <p:cxnSp>
        <p:nvCxnSpPr>
          <p:cNvPr id="24591" name="AutoShape 14"/>
          <p:cNvCxnSpPr>
            <a:cxnSpLocks noChangeShapeType="1"/>
            <a:stCxn id="24580" idx="2"/>
            <a:endCxn id="24590" idx="0"/>
          </p:cNvCxnSpPr>
          <p:nvPr/>
        </p:nvCxnSpPr>
        <p:spPr bwMode="auto">
          <a:xfrm flipH="1">
            <a:off x="2071688" y="4106863"/>
            <a:ext cx="2536825" cy="6746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3003550" y="5967413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/>
          </a:p>
        </p:txBody>
      </p:sp>
      <p:sp>
        <p:nvSpPr>
          <p:cNvPr id="24593" name="AutoShape 16">
            <a:hlinkClick r:id="rId3"/>
          </p:cNvPr>
          <p:cNvSpPr>
            <a:spLocks noChangeArrowheads="1"/>
          </p:cNvSpPr>
          <p:nvPr/>
        </p:nvSpPr>
        <p:spPr bwMode="auto">
          <a:xfrm>
            <a:off x="4859338" y="4581525"/>
            <a:ext cx="3706812" cy="13525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Pilot </a:t>
            </a:r>
            <a:r>
              <a:rPr lang="en-US" dirty="0" smtClean="0"/>
              <a:t>Jobs, VO Portals</a:t>
            </a:r>
            <a:br>
              <a:rPr lang="en-US" dirty="0" smtClean="0"/>
            </a:br>
            <a:r>
              <a:rPr lang="en-US" dirty="0" smtClean="0"/>
              <a:t>&amp; VM Endorsement</a:t>
            </a:r>
            <a:endParaRPr lang="en-US" dirty="0"/>
          </a:p>
        </p:txBody>
      </p:sp>
      <p:cxnSp>
        <p:nvCxnSpPr>
          <p:cNvPr id="24594" name="AutoShape 17"/>
          <p:cNvCxnSpPr>
            <a:cxnSpLocks noChangeShapeType="1"/>
            <a:stCxn id="24580" idx="2"/>
            <a:endCxn id="24593" idx="0"/>
          </p:cNvCxnSpPr>
          <p:nvPr/>
        </p:nvCxnSpPr>
        <p:spPr bwMode="auto">
          <a:xfrm>
            <a:off x="4608513" y="4106863"/>
            <a:ext cx="2105025" cy="644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6948488" y="2924175"/>
            <a:ext cx="2195512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Grid &amp; VO</a:t>
            </a:r>
            <a:endParaRPr lang="en-US"/>
          </a:p>
          <a:p>
            <a:pPr algn="ctr"/>
            <a:r>
              <a:rPr lang="en-GB"/>
              <a:t>AUPs</a:t>
            </a:r>
            <a:endParaRPr lang="en-US"/>
          </a:p>
        </p:txBody>
      </p:sp>
      <p:sp>
        <p:nvSpPr>
          <p:cNvPr id="24596" name="TextBox 21"/>
          <p:cNvSpPr txBox="1">
            <a:spLocks noChangeArrowheads="1"/>
          </p:cNvSpPr>
          <p:nvPr/>
        </p:nvSpPr>
        <p:spPr bwMode="auto">
          <a:xfrm>
            <a:off x="928688" y="28575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 smtClean="0"/>
              <a:t>EGI </a:t>
            </a:r>
            <a:r>
              <a:rPr lang="en-GB" sz="2800" dirty="0"/>
              <a:t>Security Policies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for SPG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4525963"/>
          </a:xfrm>
        </p:spPr>
        <p:txBody>
          <a:bodyPr/>
          <a:lstStyle/>
          <a:p>
            <a:r>
              <a:rPr lang="en-US" dirty="0" smtClean="0"/>
              <a:t>EGI</a:t>
            </a:r>
            <a:r>
              <a:rPr lang="en-US" dirty="0" smtClean="0"/>
              <a:t>-Engage</a:t>
            </a:r>
            <a:endParaRPr lang="en-US" dirty="0" smtClean="0"/>
          </a:p>
          <a:p>
            <a:pPr lvl="1"/>
            <a:r>
              <a:rPr lang="en-US" dirty="0" err="1" smtClean="0"/>
              <a:t>Revitalise</a:t>
            </a:r>
            <a:r>
              <a:rPr lang="en-US" dirty="0" smtClean="0"/>
              <a:t> SPG with new </a:t>
            </a:r>
            <a:r>
              <a:rPr lang="en-US" dirty="0" smtClean="0"/>
              <a:t>members</a:t>
            </a:r>
          </a:p>
          <a:p>
            <a:pPr lvl="2"/>
            <a:r>
              <a:rPr lang="en-US" dirty="0" smtClean="0"/>
              <a:t>Representing new stakeholders</a:t>
            </a:r>
            <a:endParaRPr lang="en-US" dirty="0" smtClean="0"/>
          </a:p>
          <a:p>
            <a:pPr lvl="1"/>
            <a:r>
              <a:rPr lang="en-US" dirty="0" smtClean="0"/>
              <a:t>(hopefully) Meet </a:t>
            </a:r>
            <a:r>
              <a:rPr lang="en-US" dirty="0" smtClean="0"/>
              <a:t>in March to start the work</a:t>
            </a:r>
          </a:p>
          <a:p>
            <a:r>
              <a:rPr lang="en-US" dirty="0" smtClean="0"/>
              <a:t>Policies in need of </a:t>
            </a:r>
            <a:r>
              <a:rPr lang="en-US" dirty="0" smtClean="0"/>
              <a:t>revision (for Clouds)</a:t>
            </a:r>
            <a:endParaRPr lang="en-US" dirty="0" smtClean="0"/>
          </a:p>
          <a:p>
            <a:pPr lvl="1"/>
            <a:r>
              <a:rPr lang="en-US" dirty="0" smtClean="0"/>
              <a:t>Main policy</a:t>
            </a:r>
            <a:r>
              <a:rPr lang="en-US" dirty="0" smtClean="0"/>
              <a:t>, </a:t>
            </a:r>
            <a:r>
              <a:rPr lang="en-US" dirty="0" smtClean="0"/>
              <a:t>AUP, User/VO management, </a:t>
            </a:r>
            <a:r>
              <a:rPr lang="en-US" dirty="0" smtClean="0"/>
              <a:t>traceability/logging, </a:t>
            </a:r>
            <a:r>
              <a:rPr lang="en-US" dirty="0" smtClean="0"/>
              <a:t>incident response, VM endorsement, data </a:t>
            </a:r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Perhaps need to address different trust models? (depending on logging/traceability)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0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 Security Policy, Kelsey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6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20197</TotalTime>
  <Words>425</Words>
  <Application>Microsoft Macintosh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EGI-InSPIRE-Slide-Template_v4-5</vt:lpstr>
      <vt:lpstr>Security Policy for EGI (Federated Clouds)</vt:lpstr>
      <vt:lpstr>Why Security Policy?</vt:lpstr>
      <vt:lpstr>PowerPoint Presentation</vt:lpstr>
      <vt:lpstr>Policy Interoperability</vt:lpstr>
      <vt:lpstr>Policy Status</vt:lpstr>
      <vt:lpstr>PowerPoint Presentation</vt:lpstr>
      <vt:lpstr>Future work for SPG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Kelsey</dc:creator>
  <cp:keywords/>
  <dc:description/>
  <cp:lastModifiedBy>David Kelsey</cp:lastModifiedBy>
  <cp:revision>645</cp:revision>
  <cp:lastPrinted>2014-09-23T13:42:30Z</cp:lastPrinted>
  <dcterms:created xsi:type="dcterms:W3CDTF">2013-06-05T15:48:33Z</dcterms:created>
  <dcterms:modified xsi:type="dcterms:W3CDTF">2015-01-20T08:43:39Z</dcterms:modified>
  <cp:category/>
</cp:coreProperties>
</file>