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91CB64-3C25-4162-905A-10D278805430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D73C7B-9A08-4497-B4E7-3105C5554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8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1/20/2015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1D9139-3E84-4398-AB11-1F904392A0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1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A4F4-8AE5-43A0-A1B7-8490C378A36C}" type="datetimeFigureOut">
              <a:rPr lang="en-US"/>
              <a:pPr>
                <a:defRPr/>
              </a:pPr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1ABB4-031E-4012-A51D-3A6B2E20F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FDC32-C001-40B1-80DB-2E8976053C63}" type="datetimeFigureOut">
              <a:rPr lang="en-US"/>
              <a:pPr>
                <a:defRPr/>
              </a:pPr>
              <a:t>1/20/2015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555CA-5140-45FF-91A2-AB0DD5C04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6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955E6D-95B2-4B3E-889F-53735236E614}" type="datetimeFigureOut">
              <a:rPr lang="en-US"/>
              <a:pPr>
                <a:defRPr/>
              </a:pPr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04D5EB-5489-4718-90E7-C960234C87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37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dirty="0"/>
              <a:t>SLAs in the EGI Federated Cloud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Małgorzata Krakowian</a:t>
            </a:r>
          </a:p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EGI.eu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725A035-4481-441F-9E79-092684380B75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20/01/2015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A00CE89-E5C3-40AC-8E45-1929A817C940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Next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Finalize</a:t>
            </a:r>
            <a:r>
              <a:rPr lang="pl-PL" dirty="0" smtClean="0"/>
              <a:t> VO SLA/OLA</a:t>
            </a:r>
          </a:p>
          <a:p>
            <a:r>
              <a:rPr lang="pl-PL" dirty="0" smtClean="0"/>
              <a:t>Discuss with P4U how they will be integrated </a:t>
            </a:r>
          </a:p>
          <a:p>
            <a:r>
              <a:rPr lang="pl-PL" dirty="0" smtClean="0"/>
              <a:t>Finalize TP UA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582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VMI endorsement (TF)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EGI.eu</a:t>
            </a:r>
            <a:r>
              <a:rPr lang="en-GB" dirty="0" smtClean="0"/>
              <a:t> Operations</a:t>
            </a:r>
          </a:p>
          <a:p>
            <a:r>
              <a:rPr lang="en-GB" dirty="0" smtClean="0"/>
              <a:t>(C. Aiftimiei)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431800" y="23480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VMI endorsement </a:t>
            </a:r>
            <a:br>
              <a:rPr lang="en-US" sz="3200" dirty="0" smtClean="0"/>
            </a:br>
            <a:r>
              <a:rPr lang="en-US" sz="3200" dirty="0" smtClean="0"/>
              <a:t>– setting the scene (1) -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75612" cy="482453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ssues </a:t>
            </a:r>
            <a:r>
              <a:rPr lang="en-US" dirty="0"/>
              <a:t>(raised by user communities or user communities support</a:t>
            </a:r>
            <a:r>
              <a:rPr lang="en-US" dirty="0" smtClean="0"/>
              <a:t>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of the </a:t>
            </a:r>
            <a:r>
              <a:rPr lang="en-US" b="1" dirty="0"/>
              <a:t>main issues </a:t>
            </a:r>
            <a:r>
              <a:rPr lang="en-US" dirty="0"/>
              <a:t>- </a:t>
            </a:r>
            <a:r>
              <a:rPr lang="en-US" dirty="0" smtClean="0"/>
              <a:t>is </a:t>
            </a:r>
            <a:r>
              <a:rPr lang="en-US" b="1" dirty="0"/>
              <a:t>maintenance of production applications </a:t>
            </a:r>
            <a:r>
              <a:rPr lang="en-US" dirty="0"/>
              <a:t>on the cloud available as VMIs registered in </a:t>
            </a:r>
            <a:r>
              <a:rPr lang="en-US" dirty="0" err="1"/>
              <a:t>AppDB</a:t>
            </a:r>
            <a:r>
              <a:rPr lang="en-US" dirty="0"/>
              <a:t> and deployed as instances on sites through some production VO</a:t>
            </a:r>
          </a:p>
          <a:p>
            <a:pPr lvl="1"/>
            <a:r>
              <a:rPr lang="en-US" sz="2900" dirty="0"/>
              <a:t>the </a:t>
            </a:r>
            <a:r>
              <a:rPr lang="en-US" sz="2900" b="1" dirty="0"/>
              <a:t>VM images  get outdated </a:t>
            </a:r>
            <a:r>
              <a:rPr lang="en-US" sz="2900" dirty="0"/>
              <a:t>and the software inside these must be upgraded when new OS version comes out, when new version of the scientific software or datasets of the images come out. </a:t>
            </a:r>
            <a:endParaRPr lang="en-US" sz="2900" dirty="0" smtClean="0"/>
          </a:p>
          <a:p>
            <a:pPr lvl="1"/>
            <a:r>
              <a:rPr lang="en-US" sz="2900" dirty="0" smtClean="0"/>
              <a:t>we </a:t>
            </a:r>
            <a:r>
              <a:rPr lang="en-US" sz="2900" dirty="0"/>
              <a:t>also have </a:t>
            </a:r>
            <a:r>
              <a:rPr lang="en-US" sz="2900" b="1" dirty="0"/>
              <a:t>basic OS VM images </a:t>
            </a:r>
            <a:r>
              <a:rPr lang="en-US" sz="2900" dirty="0"/>
              <a:t>in </a:t>
            </a:r>
            <a:r>
              <a:rPr lang="en-US" sz="2900" dirty="0" err="1"/>
              <a:t>AppDB</a:t>
            </a:r>
            <a:r>
              <a:rPr lang="en-US" sz="2900" dirty="0"/>
              <a:t>., used as basis of many other images. </a:t>
            </a:r>
            <a:endParaRPr lang="en-US" sz="2900" dirty="0" smtClean="0"/>
          </a:p>
          <a:p>
            <a:pPr lvl="2"/>
            <a:r>
              <a:rPr lang="en-US" sz="2500" dirty="0" smtClean="0"/>
              <a:t>must </a:t>
            </a:r>
            <a:r>
              <a:rPr lang="en-US" sz="2500" dirty="0"/>
              <a:t>be also </a:t>
            </a:r>
            <a:r>
              <a:rPr lang="en-US" sz="2500" b="1" dirty="0"/>
              <a:t>maintained</a:t>
            </a:r>
            <a:r>
              <a:rPr lang="en-US" sz="2500" dirty="0"/>
              <a:t> by someone, moreover and after each upgrade the </a:t>
            </a:r>
            <a:r>
              <a:rPr lang="en-US" sz="2500" b="1" dirty="0"/>
              <a:t>changes</a:t>
            </a:r>
            <a:r>
              <a:rPr lang="en-US" sz="2500" dirty="0"/>
              <a:t> should be </a:t>
            </a:r>
            <a:r>
              <a:rPr lang="en-US" sz="2500" b="1" dirty="0"/>
              <a:t>propagated</a:t>
            </a:r>
            <a:r>
              <a:rPr lang="en-US" sz="2500" dirty="0"/>
              <a:t> to the other images that have been built from such a basic OS image. </a:t>
            </a:r>
          </a:p>
          <a:p>
            <a:pPr lvl="3">
              <a:buFont typeface="Wingdings" charset="2"/>
              <a:buChar char="Ø"/>
            </a:pPr>
            <a:r>
              <a:rPr lang="en-US" dirty="0" smtClean="0"/>
              <a:t>need </a:t>
            </a:r>
            <a:r>
              <a:rPr lang="en-US" dirty="0"/>
              <a:t>some sort of </a:t>
            </a:r>
            <a:r>
              <a:rPr lang="en-US" b="1" dirty="0"/>
              <a:t>SLAs</a:t>
            </a:r>
            <a:r>
              <a:rPr lang="en-US" dirty="0"/>
              <a:t> for the VM images (for individual images, or for groups of VM images) that defines </a:t>
            </a:r>
            <a:r>
              <a:rPr lang="en-US" b="1" dirty="0"/>
              <a:t>who </a:t>
            </a:r>
            <a:r>
              <a:rPr lang="en-US" b="1" dirty="0" err="1"/>
              <a:t>maintaines</a:t>
            </a:r>
            <a:r>
              <a:rPr lang="en-US" b="1" dirty="0"/>
              <a:t> </a:t>
            </a:r>
            <a:r>
              <a:rPr lang="en-US" dirty="0"/>
              <a:t>the images in </a:t>
            </a:r>
            <a:r>
              <a:rPr lang="en-US" dirty="0" err="1"/>
              <a:t>AppDB</a:t>
            </a:r>
            <a:r>
              <a:rPr lang="en-US" dirty="0"/>
              <a:t> and on the production VO, and </a:t>
            </a:r>
            <a:r>
              <a:rPr lang="en-US" b="1" dirty="0"/>
              <a:t>what's the protocol for propagating changes</a:t>
            </a:r>
            <a:r>
              <a:rPr lang="en-US" dirty="0"/>
              <a:t> to other mages that depend on some image. “</a:t>
            </a:r>
          </a:p>
        </p:txBody>
      </p:sp>
    </p:spTree>
    <p:extLst>
      <p:ext uri="{BB962C8B-B14F-4D97-AF65-F5344CB8AC3E}">
        <p14:creationId xmlns:p14="http://schemas.microsoft.com/office/powerpoint/2010/main" val="26805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VMI endorsement </a:t>
            </a:r>
            <a:br>
              <a:rPr lang="en-US" sz="3200" dirty="0" smtClean="0"/>
            </a:br>
            <a:r>
              <a:rPr lang="en-US" sz="3200" dirty="0" smtClean="0"/>
              <a:t>– setting the scene (2)  -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75612" cy="47525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OS VM images in </a:t>
            </a:r>
            <a:r>
              <a:rPr lang="en-US" sz="2400" dirty="0" err="1" smtClean="0"/>
              <a:t>AppDB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b="1" dirty="0" smtClean="0"/>
              <a:t>created by the EGI </a:t>
            </a:r>
            <a:r>
              <a:rPr lang="en-US" sz="2000" b="1" dirty="0" err="1" smtClean="0"/>
              <a:t>FedCloud</a:t>
            </a:r>
            <a:r>
              <a:rPr lang="en-US" sz="2000" b="1" dirty="0" smtClean="0"/>
              <a:t> </a:t>
            </a:r>
            <a:r>
              <a:rPr lang="en-US" sz="2000" dirty="0" smtClean="0"/>
              <a:t>should be </a:t>
            </a:r>
            <a:r>
              <a:rPr lang="en-US" sz="2000" b="1" dirty="0" smtClean="0"/>
              <a:t>endorsed</a:t>
            </a:r>
            <a:r>
              <a:rPr lang="en-US" sz="2000" dirty="0" smtClean="0"/>
              <a:t> and </a:t>
            </a:r>
            <a:r>
              <a:rPr lang="en-US" sz="2000" b="1" dirty="0" smtClean="0"/>
              <a:t>properly updated by EGI</a:t>
            </a:r>
            <a:r>
              <a:rPr lang="en-US" sz="2000" dirty="0" smtClean="0"/>
              <a:t>. </a:t>
            </a:r>
            <a:endParaRPr lang="en-US" sz="2000" dirty="0"/>
          </a:p>
          <a:p>
            <a:pPr lvl="1"/>
            <a:r>
              <a:rPr lang="en-US" sz="2000" dirty="0" smtClean="0"/>
              <a:t>should </a:t>
            </a:r>
            <a:r>
              <a:rPr lang="en-US" sz="2000" b="1" dirty="0" smtClean="0"/>
              <a:t>create</a:t>
            </a:r>
            <a:r>
              <a:rPr lang="en-US" sz="2000" dirty="0" smtClean="0"/>
              <a:t> a group/board of appointed people in charge of  </a:t>
            </a:r>
            <a:r>
              <a:rPr lang="en-US" sz="2000" b="1" dirty="0" smtClean="0"/>
              <a:t>keeping always updated these images</a:t>
            </a:r>
            <a:r>
              <a:rPr lang="en-US" sz="2000" dirty="0" smtClean="0"/>
              <a:t>, decide to </a:t>
            </a:r>
            <a:r>
              <a:rPr lang="en-US" sz="2000" b="1" dirty="0" smtClean="0"/>
              <a:t>add new </a:t>
            </a:r>
            <a:r>
              <a:rPr lang="en-US" sz="2000" dirty="0" smtClean="0"/>
              <a:t>images in the set or </a:t>
            </a:r>
            <a:r>
              <a:rPr lang="en-US" sz="2000" b="1" dirty="0" smtClean="0"/>
              <a:t>remove obsolete ones</a:t>
            </a:r>
            <a:r>
              <a:rPr lang="en-US" sz="2000" dirty="0" smtClean="0"/>
              <a:t>, etc. </a:t>
            </a:r>
          </a:p>
          <a:p>
            <a:pPr lvl="1"/>
            <a:r>
              <a:rPr lang="en-US" sz="2000" dirty="0" smtClean="0"/>
              <a:t>Until now this job has been done by </a:t>
            </a:r>
            <a:r>
              <a:rPr lang="en-US" sz="2000" b="1" dirty="0" smtClean="0"/>
              <a:t>volunteers – this is not sustainable</a:t>
            </a:r>
            <a:r>
              <a:rPr lang="en-US" sz="2000" dirty="0" smtClean="0"/>
              <a:t>. </a:t>
            </a:r>
          </a:p>
          <a:p>
            <a:pPr lvl="2"/>
            <a:r>
              <a:rPr lang="en-US" sz="1600" dirty="0" smtClean="0"/>
              <a:t>The basic images are part of the EGI </a:t>
            </a:r>
            <a:r>
              <a:rPr lang="en-US" sz="1600" dirty="0" err="1" smtClean="0"/>
              <a:t>FedCloud</a:t>
            </a:r>
            <a:r>
              <a:rPr lang="en-US" sz="1600" dirty="0" smtClean="0"/>
              <a:t> offer and we should guarantee an </a:t>
            </a:r>
            <a:r>
              <a:rPr lang="en-US" sz="1600" b="1" dirty="0" smtClean="0"/>
              <a:t>adequate quality level</a:t>
            </a:r>
            <a:r>
              <a:rPr lang="en-US" sz="1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31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VMI Endorsement</a:t>
            </a:r>
            <a:br>
              <a:rPr lang="en-US" dirty="0" smtClean="0"/>
            </a:br>
            <a:r>
              <a:rPr lang="en-US" dirty="0"/>
              <a:t>-</a:t>
            </a:r>
            <a:r>
              <a:rPr lang="en-US" dirty="0" smtClean="0"/>
              <a:t>proposed solution-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EGI VMI Endorsement (TF) – team: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EGI endorses </a:t>
            </a:r>
            <a:r>
              <a:rPr lang="en-US" b="1" dirty="0"/>
              <a:t>base VM </a:t>
            </a:r>
            <a:r>
              <a:rPr lang="en-US" b="1" dirty="0" smtClean="0"/>
              <a:t>images</a:t>
            </a:r>
          </a:p>
          <a:p>
            <a:pPr lvl="2"/>
            <a:r>
              <a:rPr lang="en-US" dirty="0" smtClean="0"/>
              <a:t>EGI </a:t>
            </a:r>
            <a:r>
              <a:rPr lang="en-US" dirty="0"/>
              <a:t>is providing a well-defined </a:t>
            </a:r>
            <a:r>
              <a:rPr lang="pl-PL" b="1" dirty="0" smtClean="0"/>
              <a:t>small </a:t>
            </a:r>
            <a:r>
              <a:rPr lang="en-US" dirty="0" smtClean="0"/>
              <a:t>set </a:t>
            </a:r>
            <a:r>
              <a:rPr lang="en-US" dirty="0"/>
              <a:t>of base VM images, and takes responsibility for maintaining </a:t>
            </a:r>
            <a:r>
              <a:rPr lang="en-US" dirty="0" smtClean="0"/>
              <a:t>these.</a:t>
            </a:r>
          </a:p>
          <a:p>
            <a:pPr lvl="3">
              <a:buFont typeface="Wingdings" charset="2"/>
              <a:buChar char="Ø"/>
            </a:pPr>
            <a:r>
              <a:rPr lang="en-US" b="1" dirty="0" smtClean="0"/>
              <a:t>A </a:t>
            </a:r>
            <a:r>
              <a:rPr lang="en-US" b="1" dirty="0"/>
              <a:t>well-defined group of people within EGI will be </a:t>
            </a:r>
            <a:r>
              <a:rPr lang="en-US" b="1" dirty="0" smtClean="0"/>
              <a:t>responsible for this </a:t>
            </a:r>
            <a:r>
              <a:rPr lang="en-US" b="1" dirty="0"/>
              <a:t>duty</a:t>
            </a:r>
            <a:r>
              <a:rPr lang="en-US" dirty="0" smtClean="0"/>
              <a:t>.</a:t>
            </a:r>
          </a:p>
          <a:p>
            <a:pPr lvl="3">
              <a:buFont typeface="Wingdings" charset="2"/>
              <a:buChar char="Ø"/>
            </a:pPr>
            <a:r>
              <a:rPr lang="en-US" dirty="0" err="1" smtClean="0"/>
              <a:t>EGI.eu</a:t>
            </a:r>
            <a:r>
              <a:rPr lang="en-US" dirty="0"/>
              <a:t> </a:t>
            </a:r>
            <a:r>
              <a:rPr lang="en-US" dirty="0" smtClean="0"/>
              <a:t>Operations - </a:t>
            </a:r>
            <a:r>
              <a:rPr lang="en-US" dirty="0"/>
              <a:t>coordinate the group of people maintaining EGI VM </a:t>
            </a:r>
            <a:r>
              <a:rPr lang="en-US" dirty="0" smtClean="0"/>
              <a:t>images</a:t>
            </a:r>
          </a:p>
          <a:p>
            <a:pPr lvl="4">
              <a:buFont typeface="Wingdings" charset="2"/>
              <a:buChar char="Ø"/>
            </a:pPr>
            <a:r>
              <a:rPr lang="en-US" dirty="0" smtClean="0"/>
              <a:t>we’ll contact experts but </a:t>
            </a:r>
            <a:r>
              <a:rPr lang="en-US" b="1" dirty="0" smtClean="0"/>
              <a:t>please feel free to contact us </a:t>
            </a:r>
            <a:r>
              <a:rPr lang="en-US" dirty="0" smtClean="0"/>
              <a:t>if you want to take part</a:t>
            </a:r>
          </a:p>
          <a:p>
            <a:pPr lvl="4">
              <a:buFont typeface="Wingdings" charset="2"/>
              <a:buChar char="Ø"/>
            </a:pPr>
            <a:r>
              <a:rPr lang="en-US" b="1" dirty="0" smtClean="0"/>
              <a:t>Define quality criteria </a:t>
            </a:r>
            <a:r>
              <a:rPr lang="en-US" dirty="0" smtClean="0"/>
              <a:t>(security policies), upgrade procedures,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4">
              <a:buFont typeface="Wingdings" charset="2"/>
              <a:buChar char="Ø"/>
            </a:pPr>
            <a:r>
              <a:rPr lang="en-US" dirty="0" smtClean="0"/>
              <a:t>(VO SLA) takes </a:t>
            </a:r>
            <a:r>
              <a:rPr lang="en-US" dirty="0"/>
              <a:t>care that </a:t>
            </a:r>
            <a:r>
              <a:rPr lang="en-US" dirty="0" err="1"/>
              <a:t>Appdb</a:t>
            </a:r>
            <a:r>
              <a:rPr lang="en-US" dirty="0"/>
              <a:t> is making it clear to VO managers that they are responsible for keeping VM images up to </a:t>
            </a:r>
            <a:r>
              <a:rPr lang="en-US" dirty="0" smtClean="0"/>
              <a:t>date</a:t>
            </a:r>
          </a:p>
          <a:p>
            <a:pPr marL="1371600" lvl="3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/>
              <a:t>VO images</a:t>
            </a:r>
          </a:p>
          <a:p>
            <a:pPr lvl="2"/>
            <a:r>
              <a:rPr lang="en-US" sz="1600" dirty="0" smtClean="0"/>
              <a:t>A </a:t>
            </a:r>
            <a:r>
              <a:rPr lang="en-US" sz="1600" dirty="0"/>
              <a:t>VO manager *may* decide to include EGI base images in their VO set and will receive notifications of updates of </a:t>
            </a:r>
            <a:r>
              <a:rPr lang="en-US" sz="1600" dirty="0" smtClean="0"/>
              <a:t>entries.</a:t>
            </a:r>
          </a:p>
          <a:p>
            <a:pPr lvl="3"/>
            <a:r>
              <a:rPr lang="en-US" sz="1600" dirty="0" smtClean="0"/>
              <a:t>For </a:t>
            </a:r>
            <a:r>
              <a:rPr lang="en-US" sz="1600" dirty="0"/>
              <a:t>other </a:t>
            </a:r>
            <a:r>
              <a:rPr lang="en-US" sz="1600" b="1" dirty="0"/>
              <a:t>VO images, it is the explicit responsibility of the VO Manager</a:t>
            </a:r>
            <a:r>
              <a:rPr lang="en-US" sz="1600" dirty="0"/>
              <a:t> to ensure that the VM images endorsed into their own image list are properly maintained and updated. </a:t>
            </a:r>
          </a:p>
        </p:txBody>
      </p:sp>
    </p:spTree>
    <p:extLst>
      <p:ext uri="{BB962C8B-B14F-4D97-AF65-F5344CB8AC3E}">
        <p14:creationId xmlns:p14="http://schemas.microsoft.com/office/powerpoint/2010/main" val="317786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dirty="0" err="1" smtClean="0">
                <a:latin typeface="Arial" charset="0"/>
                <a:cs typeface="Arial" charset="0"/>
              </a:rPr>
              <a:t>Phase</a:t>
            </a:r>
            <a:r>
              <a:rPr lang="pl-PL" altLang="en-US" dirty="0" smtClean="0">
                <a:latin typeface="Arial" charset="0"/>
                <a:cs typeface="Arial" charset="0"/>
              </a:rPr>
              <a:t> 1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D0CEDCF-BBF9-4E6C-8ADC-63B606D1401F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20/01/2015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B9BE37D-0243-44EA-B548-2BE8AFA2E88A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4103" name="Picture 7" descr="C:\Users\Krakowian\Desktop\SLA-O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136904" cy="474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 err="1" smtClean="0">
                <a:latin typeface="Arial" charset="0"/>
                <a:cs typeface="Arial" charset="0"/>
              </a:rPr>
              <a:t>Phase</a:t>
            </a:r>
            <a:r>
              <a:rPr lang="pl-PL" altLang="en-US" dirty="0" smtClean="0">
                <a:latin typeface="Arial" charset="0"/>
                <a:cs typeface="Arial" charset="0"/>
              </a:rPr>
              <a:t> 2</a:t>
            </a:r>
            <a:endParaRPr lang="en-GB" dirty="0"/>
          </a:p>
        </p:txBody>
      </p:sp>
      <p:pic>
        <p:nvPicPr>
          <p:cNvPr id="8194" name="Picture 2" descr="C:\Users\Krakowian\Desktop\SLA-OL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78116"/>
            <a:ext cx="7200800" cy="526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29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 err="1" smtClean="0">
                <a:latin typeface="Arial" charset="0"/>
                <a:cs typeface="Arial" charset="0"/>
              </a:rPr>
              <a:t>Phase</a:t>
            </a:r>
            <a:r>
              <a:rPr lang="pl-PL" altLang="en-US" dirty="0" smtClean="0">
                <a:latin typeface="Arial" charset="0"/>
                <a:cs typeface="Arial" charset="0"/>
              </a:rPr>
              <a:t> 3</a:t>
            </a:r>
            <a:endParaRPr lang="en-GB" dirty="0"/>
          </a:p>
        </p:txBody>
      </p:sp>
      <p:pic>
        <p:nvPicPr>
          <p:cNvPr id="1026" name="Picture 2" descr="C:\Users\Admin\Desktop\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014096" cy="512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69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RC OLA</a:t>
            </a:r>
          </a:p>
          <a:p>
            <a:r>
              <a:rPr lang="pl-PL" dirty="0" smtClean="0"/>
              <a:t>RP OLA</a:t>
            </a:r>
          </a:p>
          <a:p>
            <a:r>
              <a:rPr lang="pl-PL" dirty="0" smtClean="0"/>
              <a:t>EGI.eu OLA/SLA</a:t>
            </a:r>
          </a:p>
          <a:p>
            <a:r>
              <a:rPr lang="pl-PL" dirty="0" smtClean="0"/>
              <a:t>TP UA</a:t>
            </a:r>
          </a:p>
          <a:p>
            <a:r>
              <a:rPr lang="pl-PL" dirty="0" smtClean="0"/>
              <a:t>VO OLA/SLA</a:t>
            </a:r>
          </a:p>
        </p:txBody>
      </p:sp>
    </p:spTree>
    <p:extLst>
      <p:ext uri="{BB962C8B-B14F-4D97-AF65-F5344CB8AC3E}">
        <p14:creationId xmlns:p14="http://schemas.microsoft.com/office/powerpoint/2010/main" val="377344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EGI </a:t>
            </a:r>
            <a:r>
              <a:rPr lang="pl-PL" dirty="0" smtClean="0"/>
              <a:t>VO SLA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GB" dirty="0">
                <a:hlinkClick r:id="rId2"/>
              </a:rPr>
              <a:t>https://documents.egi.eu/document/2371</a:t>
            </a:r>
            <a:endParaRPr lang="pl-PL" dirty="0" smtClean="0"/>
          </a:p>
          <a:p>
            <a:pPr marL="342900" lvl="1" indent="-342900">
              <a:buFont typeface="Arial" charset="0"/>
              <a:buChar char="•"/>
            </a:pPr>
            <a:r>
              <a:rPr lang="pl-PL" sz="3200" dirty="0" smtClean="0"/>
              <a:t>It </a:t>
            </a:r>
            <a:r>
              <a:rPr lang="pl-PL" sz="3200" dirty="0" err="1" smtClean="0"/>
              <a:t>is</a:t>
            </a:r>
            <a:r>
              <a:rPr lang="pl-PL" sz="3200" dirty="0" smtClean="0"/>
              <a:t> </a:t>
            </a:r>
            <a:r>
              <a:rPr lang="pl-PL" sz="3200" dirty="0" err="1" smtClean="0"/>
              <a:t>all</a:t>
            </a:r>
            <a:r>
              <a:rPr lang="pl-PL" sz="3200" dirty="0" smtClean="0"/>
              <a:t> </a:t>
            </a:r>
            <a:r>
              <a:rPr lang="pl-PL" sz="3200" dirty="0" err="1"/>
              <a:t>about</a:t>
            </a:r>
            <a:r>
              <a:rPr lang="pl-PL" sz="3200" dirty="0"/>
              <a:t> </a:t>
            </a:r>
            <a:r>
              <a:rPr lang="pl-PL" sz="3200" dirty="0" err="1">
                <a:solidFill>
                  <a:schemeClr val="accent1"/>
                </a:solidFill>
              </a:rPr>
              <a:t>expectations</a:t>
            </a:r>
            <a:r>
              <a:rPr lang="pl-PL" sz="3200" dirty="0">
                <a:solidFill>
                  <a:schemeClr val="accent1"/>
                </a:solidFill>
              </a:rPr>
              <a:t> </a:t>
            </a:r>
            <a:r>
              <a:rPr lang="pl-PL" sz="3200" dirty="0" err="1"/>
              <a:t>clarity</a:t>
            </a:r>
            <a:r>
              <a:rPr lang="pl-PL" sz="3200" dirty="0" smtClean="0"/>
              <a:t>!</a:t>
            </a:r>
          </a:p>
          <a:p>
            <a:pPr marL="342900" lvl="1" indent="-342900">
              <a:buFont typeface="Arial" charset="0"/>
              <a:buChar char="•"/>
            </a:pPr>
            <a:r>
              <a:rPr lang="pl-PL" sz="3200" b="1" dirty="0">
                <a:solidFill>
                  <a:schemeClr val="accent1"/>
                </a:solidFill>
              </a:rPr>
              <a:t>Not </a:t>
            </a:r>
            <a:r>
              <a:rPr lang="pl-PL" sz="3200" b="1" dirty="0" smtClean="0">
                <a:solidFill>
                  <a:schemeClr val="accent1"/>
                </a:solidFill>
              </a:rPr>
              <a:t>a </a:t>
            </a:r>
            <a:r>
              <a:rPr lang="pl-PL" sz="3200" b="1" dirty="0" err="1" smtClean="0">
                <a:solidFill>
                  <a:schemeClr val="accent1"/>
                </a:solidFill>
              </a:rPr>
              <a:t>legal</a:t>
            </a:r>
            <a:r>
              <a:rPr lang="pl-PL" sz="3200" b="1" dirty="0" smtClean="0">
                <a:solidFill>
                  <a:schemeClr val="accent1"/>
                </a:solidFill>
              </a:rPr>
              <a:t> </a:t>
            </a:r>
            <a:r>
              <a:rPr lang="pl-PL" sz="3200" b="1" dirty="0" err="1">
                <a:solidFill>
                  <a:schemeClr val="accent1"/>
                </a:solidFill>
              </a:rPr>
              <a:t>contract</a:t>
            </a:r>
            <a:r>
              <a:rPr lang="pl-PL" sz="3200" dirty="0"/>
              <a:t>, No </a:t>
            </a:r>
            <a:r>
              <a:rPr lang="pl-PL" sz="3200" dirty="0" err="1" smtClean="0"/>
              <a:t>penalties</a:t>
            </a:r>
            <a:endParaRPr lang="pl-PL" sz="3200" dirty="0" smtClean="0"/>
          </a:p>
          <a:p>
            <a:r>
              <a:rPr lang="pl-PL" dirty="0" smtClean="0"/>
              <a:t>Agreement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smtClean="0">
                <a:solidFill>
                  <a:schemeClr val="accent1"/>
                </a:solidFill>
              </a:rPr>
              <a:t>EGI and VO</a:t>
            </a:r>
          </a:p>
          <a:p>
            <a:r>
              <a:rPr lang="pl-PL" dirty="0" err="1"/>
              <a:t>Negotiated</a:t>
            </a:r>
            <a:r>
              <a:rPr lang="pl-PL" dirty="0"/>
              <a:t> and </a:t>
            </a:r>
            <a:r>
              <a:rPr lang="pl-PL" dirty="0" err="1"/>
              <a:t>agreed</a:t>
            </a:r>
            <a:r>
              <a:rPr lang="pl-PL" dirty="0"/>
              <a:t> via </a:t>
            </a:r>
            <a:r>
              <a:rPr lang="pl-PL" dirty="0" smtClean="0">
                <a:solidFill>
                  <a:schemeClr val="accent1"/>
                </a:solidFill>
              </a:rPr>
              <a:t>e-GRANT</a:t>
            </a:r>
          </a:p>
          <a:p>
            <a:r>
              <a:rPr lang="pl-PL" dirty="0" smtClean="0">
                <a:solidFill>
                  <a:schemeClr val="accent1"/>
                </a:solidFill>
              </a:rPr>
              <a:t>Supported </a:t>
            </a:r>
            <a:r>
              <a:rPr lang="pl-PL" dirty="0" smtClean="0"/>
              <a:t>by </a:t>
            </a:r>
            <a:r>
              <a:rPr lang="pl-PL" dirty="0" smtClean="0"/>
              <a:t>VO OLA </a:t>
            </a:r>
            <a:endParaRPr lang="pl-PL" dirty="0" smtClean="0"/>
          </a:p>
          <a:p>
            <a:pPr lvl="1"/>
            <a:r>
              <a:rPr lang="pl-PL" dirty="0" err="1" smtClean="0"/>
              <a:t>between</a:t>
            </a:r>
            <a:r>
              <a:rPr lang="pl-PL" dirty="0" smtClean="0"/>
              <a:t> EGI and </a:t>
            </a:r>
            <a:r>
              <a:rPr lang="pl-PL" dirty="0" err="1" smtClean="0"/>
              <a:t>RPs</a:t>
            </a:r>
            <a:r>
              <a:rPr lang="pl-PL" dirty="0" smtClean="0"/>
              <a:t> </a:t>
            </a:r>
          </a:p>
          <a:p>
            <a:pPr lvl="1"/>
            <a:r>
              <a:rPr lang="pl-PL" dirty="0" err="1" smtClean="0"/>
              <a:t>subset</a:t>
            </a:r>
            <a:r>
              <a:rPr lang="pl-PL" dirty="0" smtClean="0"/>
              <a:t> of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offered</a:t>
            </a:r>
            <a:r>
              <a:rPr lang="pl-PL" dirty="0" smtClean="0"/>
              <a:t> to VO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61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612" cy="4525963"/>
          </a:xfrm>
        </p:spPr>
        <p:txBody>
          <a:bodyPr/>
          <a:lstStyle/>
          <a:p>
            <a:r>
              <a:rPr lang="pl-PL" sz="2400" b="1" dirty="0" err="1" smtClean="0">
                <a:solidFill>
                  <a:schemeClr val="accent1"/>
                </a:solidFill>
              </a:rPr>
              <a:t>Scope</a:t>
            </a:r>
            <a:endParaRPr lang="pl-PL" sz="2400" b="1" dirty="0" smtClean="0">
              <a:solidFill>
                <a:schemeClr val="accent1"/>
              </a:solidFill>
            </a:endParaRPr>
          </a:p>
          <a:p>
            <a:pPr lvl="1"/>
            <a:r>
              <a:rPr lang="en-GB" sz="2000" dirty="0"/>
              <a:t>High-Throughput Computing Platform/Cloud Computing </a:t>
            </a:r>
            <a:r>
              <a:rPr lang="en-GB" sz="2000" dirty="0" smtClean="0"/>
              <a:t>Platform</a:t>
            </a:r>
            <a:r>
              <a:rPr lang="en-GB" sz="2000" dirty="0"/>
              <a:t> </a:t>
            </a:r>
            <a:endParaRPr lang="pl-PL" sz="2000" dirty="0" smtClean="0"/>
          </a:p>
          <a:p>
            <a:pPr lvl="1"/>
            <a:r>
              <a:rPr lang="pl-PL" sz="2000" dirty="0" err="1" smtClean="0"/>
              <a:t>Parameters</a:t>
            </a:r>
            <a:endParaRPr lang="pl-PL" sz="2000" dirty="0" smtClean="0"/>
          </a:p>
          <a:p>
            <a:pPr lvl="0"/>
            <a:r>
              <a:rPr lang="en-GB" sz="2400" b="1" dirty="0">
                <a:solidFill>
                  <a:schemeClr val="accent1"/>
                </a:solidFill>
              </a:rPr>
              <a:t>Service hours and </a:t>
            </a:r>
            <a:r>
              <a:rPr lang="en-GB" sz="2400" b="1" dirty="0" smtClean="0">
                <a:solidFill>
                  <a:schemeClr val="accent1"/>
                </a:solidFill>
              </a:rPr>
              <a:t>exceptions</a:t>
            </a:r>
            <a:endParaRPr lang="pl-PL" sz="2000" dirty="0" smtClean="0"/>
          </a:p>
          <a:p>
            <a:pPr lvl="1"/>
            <a:r>
              <a:rPr lang="pl-PL" sz="2000" dirty="0" err="1" smtClean="0"/>
              <a:t>Exceptions</a:t>
            </a:r>
            <a:r>
              <a:rPr lang="pl-PL" sz="2000" dirty="0" smtClean="0"/>
              <a:t>: </a:t>
            </a:r>
            <a:r>
              <a:rPr lang="pl-PL" sz="2000" dirty="0"/>
              <a:t>p</a:t>
            </a:r>
            <a:r>
              <a:rPr lang="en-GB" sz="2000" dirty="0" err="1" smtClean="0"/>
              <a:t>lanned</a:t>
            </a:r>
            <a:r>
              <a:rPr lang="en-GB" sz="2000" dirty="0" smtClean="0"/>
              <a:t> </a:t>
            </a:r>
            <a:r>
              <a:rPr lang="en-GB" sz="2000" dirty="0" err="1" smtClean="0"/>
              <a:t>maintenanc</a:t>
            </a:r>
            <a:r>
              <a:rPr lang="pl-PL" sz="2000" dirty="0" smtClean="0"/>
              <a:t>e</a:t>
            </a:r>
            <a:r>
              <a:rPr lang="en-GB" sz="2000" dirty="0" smtClean="0"/>
              <a:t> </a:t>
            </a:r>
            <a:endParaRPr lang="en-GB" sz="2000" b="1" dirty="0"/>
          </a:p>
          <a:p>
            <a:pPr lvl="0"/>
            <a:r>
              <a:rPr lang="en-GB" sz="2400" b="1" dirty="0">
                <a:solidFill>
                  <a:schemeClr val="accent1"/>
                </a:solidFill>
              </a:rPr>
              <a:t>Services components and </a:t>
            </a:r>
            <a:r>
              <a:rPr lang="en-GB" sz="2400" b="1" dirty="0" smtClean="0">
                <a:solidFill>
                  <a:schemeClr val="accent1"/>
                </a:solidFill>
              </a:rPr>
              <a:t>dependencies</a:t>
            </a:r>
            <a:endParaRPr lang="pl-PL" sz="24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000" dirty="0" err="1" smtClean="0"/>
              <a:t>Cloud</a:t>
            </a:r>
            <a:r>
              <a:rPr lang="pl-PL" sz="2000" dirty="0" smtClean="0"/>
              <a:t>/</a:t>
            </a:r>
            <a:r>
              <a:rPr lang="pl-PL" sz="2000" dirty="0" err="1" smtClean="0"/>
              <a:t>grid</a:t>
            </a:r>
            <a:r>
              <a:rPr lang="pl-PL" sz="2000" dirty="0" smtClean="0"/>
              <a:t> </a:t>
            </a:r>
            <a:r>
              <a:rPr lang="pl-PL" sz="2000" dirty="0" err="1" smtClean="0"/>
              <a:t>computing</a:t>
            </a:r>
            <a:r>
              <a:rPr lang="pl-PL" sz="2000" dirty="0" smtClean="0"/>
              <a:t>/</a:t>
            </a:r>
            <a:r>
              <a:rPr lang="pl-PL" sz="2000" dirty="0" err="1" smtClean="0"/>
              <a:t>storage</a:t>
            </a:r>
            <a:r>
              <a:rPr lang="pl-PL" sz="2000" dirty="0" smtClean="0"/>
              <a:t>, </a:t>
            </a:r>
            <a:r>
              <a:rPr lang="pl-PL" sz="2000" dirty="0" err="1"/>
              <a:t>a</a:t>
            </a:r>
            <a:r>
              <a:rPr lang="pl-PL" sz="2000" dirty="0" err="1" smtClean="0"/>
              <a:t>ccounting</a:t>
            </a:r>
            <a:r>
              <a:rPr lang="pl-PL" sz="2000" dirty="0" smtClean="0"/>
              <a:t>, monitoring (</a:t>
            </a:r>
            <a:r>
              <a:rPr lang="pl-PL" sz="2000" dirty="0" err="1" smtClean="0"/>
              <a:t>Ops</a:t>
            </a:r>
            <a:r>
              <a:rPr lang="pl-PL" sz="2000" dirty="0" smtClean="0"/>
              <a:t> VO), ?</a:t>
            </a:r>
          </a:p>
          <a:p>
            <a:pPr lvl="1"/>
            <a:r>
              <a:rPr lang="pl-PL" sz="2000" dirty="0" smtClean="0"/>
              <a:t>VO monitoring out of EGI </a:t>
            </a:r>
            <a:r>
              <a:rPr lang="pl-PL" sz="2000" dirty="0" err="1" smtClean="0"/>
              <a:t>scope</a:t>
            </a:r>
            <a:endParaRPr lang="pl-PL" sz="2000" dirty="0" smtClean="0"/>
          </a:p>
          <a:p>
            <a:r>
              <a:rPr lang="pl-PL" sz="2400" b="1" dirty="0" err="1" smtClean="0">
                <a:solidFill>
                  <a:schemeClr val="accent1"/>
                </a:solidFill>
              </a:rPr>
              <a:t>Support</a:t>
            </a:r>
            <a:endParaRPr lang="pl-PL" sz="24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000" dirty="0" err="1" smtClean="0"/>
              <a:t>Incidents</a:t>
            </a:r>
            <a:r>
              <a:rPr lang="pl-PL" sz="2000" dirty="0" smtClean="0"/>
              <a:t> and service </a:t>
            </a:r>
            <a:r>
              <a:rPr lang="pl-PL" sz="2000" dirty="0" err="1" smtClean="0"/>
              <a:t>requests</a:t>
            </a:r>
            <a:r>
              <a:rPr lang="pl-PL" sz="2000" dirty="0" smtClean="0"/>
              <a:t> </a:t>
            </a:r>
            <a:r>
              <a:rPr lang="pl-PL" sz="2000" dirty="0" err="1" smtClean="0"/>
              <a:t>handling</a:t>
            </a:r>
            <a:endParaRPr lang="en-GB" sz="2000" dirty="0"/>
          </a:p>
          <a:p>
            <a:endParaRPr lang="en-GB" sz="24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776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 smtClean="0">
                <a:solidFill>
                  <a:schemeClr val="accent1"/>
                </a:solidFill>
              </a:rPr>
              <a:t>Service </a:t>
            </a:r>
            <a:r>
              <a:rPr lang="pl-PL" sz="2800" b="1" dirty="0" err="1" smtClean="0">
                <a:solidFill>
                  <a:schemeClr val="accent1"/>
                </a:solidFill>
              </a:rPr>
              <a:t>level</a:t>
            </a:r>
            <a:r>
              <a:rPr lang="pl-PL" sz="2800" b="1" dirty="0" smtClean="0">
                <a:solidFill>
                  <a:schemeClr val="accent1"/>
                </a:solidFill>
              </a:rPr>
              <a:t> </a:t>
            </a:r>
            <a:r>
              <a:rPr lang="pl-PL" sz="2800" b="1" dirty="0" err="1" smtClean="0">
                <a:solidFill>
                  <a:schemeClr val="accent1"/>
                </a:solidFill>
              </a:rPr>
              <a:t>targets</a:t>
            </a:r>
            <a:endParaRPr lang="pl-PL" sz="28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400" dirty="0" err="1" smtClean="0"/>
              <a:t>Availability</a:t>
            </a:r>
            <a:r>
              <a:rPr lang="pl-PL" sz="2400" dirty="0" smtClean="0"/>
              <a:t>, </a:t>
            </a:r>
            <a:r>
              <a:rPr lang="pl-PL" sz="2400" dirty="0" err="1" smtClean="0"/>
              <a:t>Reliability</a:t>
            </a:r>
            <a:r>
              <a:rPr lang="pl-PL" sz="2400" dirty="0" smtClean="0"/>
              <a:t> (</a:t>
            </a:r>
            <a:r>
              <a:rPr lang="pl-PL" sz="2400" dirty="0" err="1" smtClean="0"/>
              <a:t>based</a:t>
            </a:r>
            <a:r>
              <a:rPr lang="pl-PL" sz="2400" dirty="0" smtClean="0"/>
              <a:t> on </a:t>
            </a:r>
            <a:r>
              <a:rPr lang="pl-PL" sz="2400" dirty="0" err="1" smtClean="0"/>
              <a:t>Ops</a:t>
            </a:r>
            <a:r>
              <a:rPr lang="pl-PL" sz="2400" dirty="0" smtClean="0"/>
              <a:t> VO </a:t>
            </a:r>
            <a:r>
              <a:rPr lang="pl-PL" sz="2400" dirty="0" err="1" smtClean="0"/>
              <a:t>results</a:t>
            </a:r>
            <a:r>
              <a:rPr lang="pl-PL" sz="2400" dirty="0" smtClean="0"/>
              <a:t>)</a:t>
            </a:r>
          </a:p>
          <a:p>
            <a:pPr lvl="1"/>
            <a:r>
              <a:rPr lang="pl-PL" sz="2400" dirty="0" err="1" smtClean="0"/>
              <a:t>Quality</a:t>
            </a:r>
            <a:r>
              <a:rPr lang="pl-PL" sz="2400" dirty="0" smtClean="0"/>
              <a:t> of </a:t>
            </a:r>
            <a:r>
              <a:rPr lang="pl-PL" sz="2400" dirty="0" err="1" smtClean="0"/>
              <a:t>support</a:t>
            </a:r>
            <a:r>
              <a:rPr lang="pl-PL" sz="2400" dirty="0" smtClean="0"/>
              <a:t> in GGUS</a:t>
            </a:r>
          </a:p>
          <a:p>
            <a:r>
              <a:rPr lang="pl-PL" sz="2800" b="1" dirty="0" err="1" smtClean="0">
                <a:solidFill>
                  <a:schemeClr val="accent1"/>
                </a:solidFill>
              </a:rPr>
              <a:t>Limitations</a:t>
            </a:r>
            <a:endParaRPr lang="pl-PL" sz="28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400" dirty="0" err="1" smtClean="0"/>
              <a:t>Eg</a:t>
            </a:r>
            <a:r>
              <a:rPr lang="pl-PL" sz="2400" dirty="0" smtClean="0"/>
              <a:t>. </a:t>
            </a:r>
            <a:r>
              <a:rPr lang="en-GB" sz="2400" dirty="0"/>
              <a:t>Downtimes caused due to upgrades for fixing critical security issues are not considered SLA violations.</a:t>
            </a:r>
          </a:p>
          <a:p>
            <a:pPr lvl="0"/>
            <a:r>
              <a:rPr lang="en-GB" sz="2800" b="1" dirty="0">
                <a:solidFill>
                  <a:schemeClr val="accent1"/>
                </a:solidFill>
              </a:rPr>
              <a:t>Communication, reporting &amp; </a:t>
            </a:r>
            <a:r>
              <a:rPr lang="en-GB" sz="2800" b="1" dirty="0" smtClean="0">
                <a:solidFill>
                  <a:schemeClr val="accent1"/>
                </a:solidFill>
              </a:rPr>
              <a:t>escalation</a:t>
            </a:r>
            <a:r>
              <a:rPr lang="pl-PL" sz="2800" b="1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pl-PL" sz="2400" dirty="0" err="1" smtClean="0"/>
              <a:t>Contact</a:t>
            </a:r>
            <a:r>
              <a:rPr lang="pl-PL" sz="2400" dirty="0"/>
              <a:t> </a:t>
            </a:r>
            <a:r>
              <a:rPr lang="pl-PL" sz="2400" dirty="0" err="1" smtClean="0"/>
              <a:t>points</a:t>
            </a:r>
            <a:endParaRPr lang="pl-PL" sz="2400" dirty="0"/>
          </a:p>
          <a:p>
            <a:pPr lvl="1"/>
            <a:r>
              <a:rPr lang="pl-PL" sz="2400" dirty="0"/>
              <a:t>S</a:t>
            </a:r>
            <a:r>
              <a:rPr lang="en-GB" sz="2400" dirty="0"/>
              <a:t>LA </a:t>
            </a:r>
            <a:r>
              <a:rPr lang="en-GB" sz="2400" dirty="0" smtClean="0"/>
              <a:t>violations</a:t>
            </a:r>
            <a:r>
              <a:rPr lang="pl-PL" sz="2400" dirty="0" smtClean="0"/>
              <a:t> </a:t>
            </a:r>
            <a:r>
              <a:rPr lang="pl-PL" sz="2400" dirty="0" err="1" smtClean="0"/>
              <a:t>communication</a:t>
            </a:r>
            <a:endParaRPr lang="pl-PL" sz="2400" dirty="0" smtClean="0"/>
          </a:p>
          <a:p>
            <a:pPr lvl="1"/>
            <a:r>
              <a:rPr lang="en-GB" sz="2400" dirty="0" smtClean="0"/>
              <a:t>Escalation </a:t>
            </a:r>
            <a:r>
              <a:rPr lang="en-GB" sz="2400" dirty="0"/>
              <a:t>&amp; </a:t>
            </a:r>
            <a:r>
              <a:rPr lang="en-GB" sz="2400" dirty="0" smtClean="0"/>
              <a:t>complaints</a:t>
            </a:r>
            <a:r>
              <a:rPr lang="pl-PL" sz="2400" dirty="0" smtClean="0"/>
              <a:t> </a:t>
            </a:r>
            <a:endParaRPr lang="pl-PL" sz="2400" dirty="0"/>
          </a:p>
          <a:p>
            <a:pPr lvl="1"/>
            <a:endParaRPr lang="pl-PL" sz="2400" dirty="0" smtClean="0"/>
          </a:p>
          <a:p>
            <a:endParaRPr lang="en-GB" sz="2800" dirty="0"/>
          </a:p>
          <a:p>
            <a:endParaRPr lang="en-GB" sz="2800" dirty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7868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Information </a:t>
            </a:r>
            <a:r>
              <a:rPr lang="en-GB" b="1" dirty="0">
                <a:solidFill>
                  <a:schemeClr val="accent1"/>
                </a:solidFill>
              </a:rPr>
              <a:t>security &amp; data </a:t>
            </a:r>
            <a:r>
              <a:rPr lang="en-GB" b="1" dirty="0" smtClean="0">
                <a:solidFill>
                  <a:schemeClr val="accent1"/>
                </a:solidFill>
              </a:rPr>
              <a:t>protection</a:t>
            </a:r>
            <a:endParaRPr lang="pl-PL" b="1" dirty="0">
              <a:solidFill>
                <a:schemeClr val="accent1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GB" b="1" dirty="0">
                <a:solidFill>
                  <a:schemeClr val="accent1"/>
                </a:solidFill>
              </a:rPr>
              <a:t>Additional responsibilities of the </a:t>
            </a:r>
            <a:r>
              <a:rPr lang="en-GB" b="1" dirty="0" smtClean="0">
                <a:solidFill>
                  <a:schemeClr val="accent1"/>
                </a:solidFill>
              </a:rPr>
              <a:t>provider</a:t>
            </a:r>
            <a:endParaRPr lang="pl-PL" b="1" dirty="0" smtClean="0">
              <a:solidFill>
                <a:schemeClr val="accent1"/>
              </a:solidFill>
            </a:endParaRPr>
          </a:p>
          <a:p>
            <a:pPr marL="742950" lvl="2" indent="-342900"/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extended</a:t>
            </a:r>
            <a:r>
              <a:rPr lang="pl-PL" dirty="0" smtClean="0"/>
              <a:t> </a:t>
            </a:r>
            <a:r>
              <a:rPr lang="pl-PL" dirty="0" err="1" smtClean="0"/>
              <a:t>during</a:t>
            </a:r>
            <a:r>
              <a:rPr lang="pl-PL" dirty="0" smtClean="0"/>
              <a:t> </a:t>
            </a:r>
            <a:r>
              <a:rPr lang="pl-PL" dirty="0" err="1" smtClean="0"/>
              <a:t>negotiation</a:t>
            </a:r>
            <a:r>
              <a:rPr lang="pl-PL" dirty="0" smtClean="0"/>
              <a:t> </a:t>
            </a:r>
            <a:r>
              <a:rPr lang="pl-PL" dirty="0" err="1" smtClean="0"/>
              <a:t>process</a:t>
            </a:r>
            <a:endParaRPr lang="en-GB" dirty="0"/>
          </a:p>
          <a:p>
            <a:pPr marL="342900" lvl="1" indent="-342900">
              <a:buFont typeface="Arial" charset="0"/>
              <a:buChar char="•"/>
            </a:pPr>
            <a:r>
              <a:rPr lang="en-GB" b="1" dirty="0">
                <a:solidFill>
                  <a:schemeClr val="accent1"/>
                </a:solidFill>
              </a:rPr>
              <a:t>Customer </a:t>
            </a:r>
            <a:r>
              <a:rPr lang="en-GB" b="1" dirty="0" smtClean="0">
                <a:solidFill>
                  <a:schemeClr val="accent1"/>
                </a:solidFill>
              </a:rPr>
              <a:t>responsibilities</a:t>
            </a:r>
            <a:endParaRPr lang="pl-PL" b="1" dirty="0" smtClean="0">
              <a:solidFill>
                <a:schemeClr val="accent1"/>
              </a:solidFill>
            </a:endParaRPr>
          </a:p>
          <a:p>
            <a:pPr marL="742950" lvl="2" indent="-342900"/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extended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</a:t>
            </a:r>
            <a:r>
              <a:rPr lang="pl-PL" dirty="0" err="1"/>
              <a:t>negotiation</a:t>
            </a:r>
            <a:r>
              <a:rPr lang="pl-PL" dirty="0"/>
              <a:t> </a:t>
            </a:r>
            <a:r>
              <a:rPr lang="pl-PL" dirty="0" err="1" smtClean="0"/>
              <a:t>process</a:t>
            </a:r>
            <a:endParaRPr lang="pl-PL" dirty="0" smtClean="0"/>
          </a:p>
          <a:p>
            <a:pPr marL="342900" lvl="1" indent="-342900">
              <a:buFont typeface="Arial" charset="0"/>
              <a:buChar char="•"/>
            </a:pPr>
            <a:r>
              <a:rPr lang="pl-PL" b="1" dirty="0" err="1">
                <a:solidFill>
                  <a:schemeClr val="accent1"/>
                </a:solidFill>
              </a:rPr>
              <a:t>Review</a:t>
            </a:r>
            <a:endParaRPr lang="en-GB" b="1" dirty="0">
              <a:solidFill>
                <a:schemeClr val="accent1"/>
              </a:solidFill>
            </a:endParaRP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62110122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167</TotalTime>
  <Words>626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EGI-InSPIRE-Slide-Template_v4</vt:lpstr>
      <vt:lpstr>SLAs in the EGI Federated Cloud</vt:lpstr>
      <vt:lpstr>Phase 1</vt:lpstr>
      <vt:lpstr>Phase 2</vt:lpstr>
      <vt:lpstr>Phase 3</vt:lpstr>
      <vt:lpstr>PowerPoint Presentation</vt:lpstr>
      <vt:lpstr>EGI VO SLA</vt:lpstr>
      <vt:lpstr>Content</vt:lpstr>
      <vt:lpstr>Content</vt:lpstr>
      <vt:lpstr>Content</vt:lpstr>
      <vt:lpstr>Next actions</vt:lpstr>
      <vt:lpstr>VMI endorsement (TF)</vt:lpstr>
      <vt:lpstr>VMI endorsement  – setting the scene (1) - </vt:lpstr>
      <vt:lpstr>VMI endorsement  – setting the scene (2)  - </vt:lpstr>
      <vt:lpstr>VMI Endorsement -proposed solution-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OLA/SLA framework update</dc:title>
  <dc:creator>Krakowian</dc:creator>
  <cp:lastModifiedBy>Krakowian</cp:lastModifiedBy>
  <cp:revision>48</cp:revision>
  <dcterms:created xsi:type="dcterms:W3CDTF">2014-12-17T13:23:55Z</dcterms:created>
  <dcterms:modified xsi:type="dcterms:W3CDTF">2015-01-20T10:12:31Z</dcterms:modified>
</cp:coreProperties>
</file>