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Lst>
  <p:notesMasterIdLst>
    <p:notesMasterId r:id="rId42"/>
  </p:notesMasterIdLst>
  <p:handoutMasterIdLst>
    <p:handoutMasterId r:id="rId43"/>
  </p:handoutMasterIdLst>
  <p:sldIdLst>
    <p:sldId id="256" r:id="rId3"/>
    <p:sldId id="273" r:id="rId4"/>
    <p:sldId id="274" r:id="rId5"/>
    <p:sldId id="270" r:id="rId6"/>
    <p:sldId id="275" r:id="rId7"/>
    <p:sldId id="276" r:id="rId8"/>
    <p:sldId id="285" r:id="rId9"/>
    <p:sldId id="280" r:id="rId10"/>
    <p:sldId id="296" r:id="rId11"/>
    <p:sldId id="295" r:id="rId12"/>
    <p:sldId id="286" r:id="rId13"/>
    <p:sldId id="297" r:id="rId14"/>
    <p:sldId id="291" r:id="rId15"/>
    <p:sldId id="292" r:id="rId16"/>
    <p:sldId id="293" r:id="rId17"/>
    <p:sldId id="318" r:id="rId18"/>
    <p:sldId id="314" r:id="rId19"/>
    <p:sldId id="315" r:id="rId20"/>
    <p:sldId id="277" r:id="rId21"/>
    <p:sldId id="299" r:id="rId22"/>
    <p:sldId id="302" r:id="rId23"/>
    <p:sldId id="304" r:id="rId24"/>
    <p:sldId id="303" r:id="rId25"/>
    <p:sldId id="298" r:id="rId26"/>
    <p:sldId id="300" r:id="rId27"/>
    <p:sldId id="301" r:id="rId28"/>
    <p:sldId id="305" r:id="rId29"/>
    <p:sldId id="307" r:id="rId30"/>
    <p:sldId id="306" r:id="rId31"/>
    <p:sldId id="308" r:id="rId32"/>
    <p:sldId id="309" r:id="rId33"/>
    <p:sldId id="310" r:id="rId34"/>
    <p:sldId id="311" r:id="rId35"/>
    <p:sldId id="312" r:id="rId36"/>
    <p:sldId id="313" r:id="rId37"/>
    <p:sldId id="316" r:id="rId38"/>
    <p:sldId id="317" r:id="rId39"/>
    <p:sldId id="278" r:id="rId40"/>
    <p:sldId id="294"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0952" autoAdjust="0"/>
  </p:normalViewPr>
  <p:slideViewPr>
    <p:cSldViewPr>
      <p:cViewPr varScale="1">
        <p:scale>
          <a:sx n="61" d="100"/>
          <a:sy n="61" d="100"/>
        </p:scale>
        <p:origin x="165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1F1C84-83C6-D24B-8679-FAECAF9B6AF1}" type="datetimeFigureOut">
              <a:rPr lang="en-US" smtClean="0"/>
              <a:t>1/17/2015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729176-2BED-984B-A3D4-B4FE22631ECB}" type="slidenum">
              <a:rPr lang="en-US" smtClean="0"/>
              <a:t>‹N›</a:t>
            </a:fld>
            <a:endParaRPr lang="en-US"/>
          </a:p>
        </p:txBody>
      </p:sp>
    </p:spTree>
    <p:extLst>
      <p:ext uri="{BB962C8B-B14F-4D97-AF65-F5344CB8AC3E}">
        <p14:creationId xmlns:p14="http://schemas.microsoft.com/office/powerpoint/2010/main" val="38891398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672A105D-3D27-4A51-A2A2-65FB6A3B9EE6}" type="datetimeFigureOut">
              <a:rPr lang="en-US"/>
              <a:pPr>
                <a:defRPr/>
              </a:pPr>
              <a:t>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7501649-B9E3-4875-A626-A9100929597C}" type="slidenum">
              <a:rPr lang="en-US"/>
              <a:pPr>
                <a:defRPr/>
              </a:pPr>
              <a:t>‹N›</a:t>
            </a:fld>
            <a:endParaRPr lang="en-US"/>
          </a:p>
        </p:txBody>
      </p:sp>
    </p:spTree>
    <p:extLst>
      <p:ext uri="{BB962C8B-B14F-4D97-AF65-F5344CB8AC3E}">
        <p14:creationId xmlns:p14="http://schemas.microsoft.com/office/powerpoint/2010/main" val="233871376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501649-B9E3-4875-A626-A9100929597C}" type="slidenum">
              <a:rPr lang="en-US" smtClean="0"/>
              <a:pPr>
                <a:defRPr/>
              </a:pPr>
              <a:t>9</a:t>
            </a:fld>
            <a:endParaRPr lang="en-US"/>
          </a:p>
        </p:txBody>
      </p:sp>
    </p:spTree>
    <p:extLst>
      <p:ext uri="{BB962C8B-B14F-4D97-AF65-F5344CB8AC3E}">
        <p14:creationId xmlns:p14="http://schemas.microsoft.com/office/powerpoint/2010/main" val="323211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11188" y="1412776"/>
            <a:ext cx="8075612"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C12DF04-A049-D145-A5F7-E152F01F0643}" type="datetime1">
              <a:rPr lang="en-US" smtClean="0"/>
              <a:t>1/17/2015</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UCC 2014 – EGI Workshop</a:t>
            </a:r>
          </a:p>
          <a:p>
            <a:pPr>
              <a:defRPr/>
            </a:pPr>
            <a:r>
              <a:rPr lang="en-US" dirty="0" smtClean="0"/>
              <a:t>12 December 2014, London (UK)</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0ADEF26-A65D-420E-806B-5DECF286FE21}" type="slidenum">
              <a:rPr lang="en-US"/>
              <a:pPr>
                <a:defRPr/>
              </a:pPr>
              <a:t>‹N›</a:t>
            </a:fld>
            <a:endParaRPr lang="en-US" dirty="0"/>
          </a:p>
        </p:txBody>
      </p:sp>
    </p:spTree>
    <p:extLst>
      <p:ext uri="{BB962C8B-B14F-4D97-AF65-F5344CB8AC3E}">
        <p14:creationId xmlns:p14="http://schemas.microsoft.com/office/powerpoint/2010/main" val="223849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pic>
        <p:nvPicPr>
          <p:cNvPr id="4" name="Immagin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8" y="42238"/>
            <a:ext cx="691383" cy="31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olo 1"/>
          <p:cNvSpPr>
            <a:spLocks noGrp="1"/>
          </p:cNvSpPr>
          <p:nvPr>
            <p:ph type="title"/>
          </p:nvPr>
        </p:nvSpPr>
        <p:spPr>
          <a:xfrm>
            <a:off x="323528" y="36004"/>
            <a:ext cx="8363272" cy="872716"/>
          </a:xfrm>
          <a:ln>
            <a:noFill/>
          </a:ln>
        </p:spPr>
        <p:txBody>
          <a:bodyPr/>
          <a:lstStyle>
            <a:lvl1pPr algn="r">
              <a:defRPr sz="3200" baseline="0">
                <a:solidFill>
                  <a:schemeClr val="tx2">
                    <a:lumMod val="75000"/>
                  </a:schemeClr>
                </a:solidFill>
                <a:latin typeface="Franklin Gothic Demi Cond" pitchFamily="34" charset="0"/>
              </a:defRPr>
            </a:lvl1pPr>
          </a:lstStyle>
          <a:p>
            <a:r>
              <a:rPr lang="en-US" dirty="0" smtClean="0"/>
              <a:t>Click to edit Master title style</a:t>
            </a:r>
            <a:endParaRPr lang="it-IT" dirty="0"/>
          </a:p>
        </p:txBody>
      </p:sp>
      <p:sp>
        <p:nvSpPr>
          <p:cNvPr id="6" name="Segnaposto piè di pagina 4"/>
          <p:cNvSpPr>
            <a:spLocks noGrp="1"/>
          </p:cNvSpPr>
          <p:nvPr>
            <p:ph type="ftr" sz="quarter" idx="10"/>
          </p:nvPr>
        </p:nvSpPr>
        <p:spPr>
          <a:xfrm>
            <a:off x="2843213" y="6480175"/>
            <a:ext cx="5040312" cy="296863"/>
          </a:xfrm>
        </p:spPr>
        <p:txBody>
          <a:bodyPr/>
          <a:lstStyle>
            <a:lvl1pPr algn="r">
              <a:defRPr>
                <a:solidFill>
                  <a:schemeClr val="tx1"/>
                </a:solidFill>
              </a:defRPr>
            </a:lvl1pPr>
          </a:lstStyle>
          <a:p>
            <a:r>
              <a:rPr lang="en-US" dirty="0" smtClean="0"/>
              <a:t>Giuseppe La Rocca</a:t>
            </a:r>
            <a:endParaRPr lang="en-US" dirty="0"/>
          </a:p>
        </p:txBody>
      </p:sp>
      <p:sp>
        <p:nvSpPr>
          <p:cNvPr id="7" name="Segnaposto numero diapositiva 5"/>
          <p:cNvSpPr>
            <a:spLocks noGrp="1"/>
          </p:cNvSpPr>
          <p:nvPr>
            <p:ph type="sldNum" sz="quarter" idx="11"/>
          </p:nvPr>
        </p:nvSpPr>
        <p:spPr>
          <a:xfrm>
            <a:off x="8567738" y="6484938"/>
            <a:ext cx="442912" cy="339725"/>
          </a:xfrm>
        </p:spPr>
        <p:txBody>
          <a:bodyPr/>
          <a:lstStyle>
            <a:lvl1pPr>
              <a:defRPr sz="1000" b="1">
                <a:solidFill>
                  <a:schemeClr val="tx2">
                    <a:lumMod val="75000"/>
                  </a:schemeClr>
                </a:solidFill>
              </a:defRPr>
            </a:lvl1pPr>
          </a:lstStyle>
          <a:p>
            <a:fld id="{9D0C24E4-08F9-D74E-85EA-C72949E97116}" type="slidenum">
              <a:rPr lang="en-US" smtClean="0"/>
              <a:t>‹N›</a:t>
            </a:fld>
            <a:endParaRPr lang="en-US"/>
          </a:p>
        </p:txBody>
      </p:sp>
      <p:pic>
        <p:nvPicPr>
          <p:cNvPr id="8" name="Picture 7" descr="INFN-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9" y="314876"/>
            <a:ext cx="629167" cy="616584"/>
          </a:xfrm>
          <a:prstGeom prst="rect">
            <a:avLst/>
          </a:prstGeom>
        </p:spPr>
      </p:pic>
      <p:sp>
        <p:nvSpPr>
          <p:cNvPr id="9" name="Rectangle 4"/>
          <p:cNvSpPr>
            <a:spLocks noGrp="1" noChangeArrowheads="1"/>
          </p:cNvSpPr>
          <p:nvPr>
            <p:ph type="dt" sz="half" idx="2"/>
          </p:nvPr>
        </p:nvSpPr>
        <p:spPr bwMode="auto">
          <a:xfrm>
            <a:off x="305345" y="6484937"/>
            <a:ext cx="2133600" cy="30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smtClean="0"/>
              <a:t>October 8th, 2013</a:t>
            </a:r>
            <a:endParaRPr lang="en-US" dirty="0"/>
          </a:p>
        </p:txBody>
      </p:sp>
    </p:spTree>
    <p:extLst>
      <p:ext uri="{BB962C8B-B14F-4D97-AF65-F5344CB8AC3E}">
        <p14:creationId xmlns:p14="http://schemas.microsoft.com/office/powerpoint/2010/main" val="336877882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en-US" smtClean="0"/>
              <a:t>Click to edit Master title style</a:t>
            </a:r>
            <a:endParaRPr kumimoji="0" lang="en-US" dirty="0"/>
          </a:p>
        </p:txBody>
      </p:sp>
      <p:sp>
        <p:nvSpPr>
          <p:cNvPr id="4" name="Segnaposto data 3"/>
          <p:cNvSpPr>
            <a:spLocks noGrp="1"/>
          </p:cNvSpPr>
          <p:nvPr>
            <p:ph type="dt" sz="half" idx="10"/>
          </p:nvPr>
        </p:nvSpPr>
        <p:spPr/>
        <p:txBody>
          <a:bodyPr/>
          <a:lstStyle/>
          <a:p>
            <a:r>
              <a:rPr lang="en-US" dirty="0" smtClean="0"/>
              <a:t>Date</a:t>
            </a:r>
            <a:endParaRPr lang="it-IT" dirty="0"/>
          </a:p>
        </p:txBody>
      </p:sp>
      <p:sp>
        <p:nvSpPr>
          <p:cNvPr id="5" name="Segnaposto piè di pagina 4"/>
          <p:cNvSpPr>
            <a:spLocks noGrp="1"/>
          </p:cNvSpPr>
          <p:nvPr>
            <p:ph type="ftr" sz="quarter" idx="11"/>
          </p:nvPr>
        </p:nvSpPr>
        <p:spPr/>
        <p:txBody>
          <a:bodyPr/>
          <a:lstStyle>
            <a:lvl1pPr>
              <a:defRPr b="0"/>
            </a:lvl1pPr>
          </a:lstStyle>
          <a:p>
            <a:r>
              <a:rPr lang="it-IT" smtClean="0"/>
              <a:t>Giuseppe La Rocca</a:t>
            </a:r>
            <a:endParaRPr lang="it-IT" dirty="0"/>
          </a:p>
        </p:txBody>
      </p:sp>
      <p:sp>
        <p:nvSpPr>
          <p:cNvPr id="6" name="Segnaposto numero diapositiva 5"/>
          <p:cNvSpPr>
            <a:spLocks noGrp="1"/>
          </p:cNvSpPr>
          <p:nvPr>
            <p:ph type="sldNum" sz="quarter" idx="12"/>
          </p:nvPr>
        </p:nvSpPr>
        <p:spPr/>
        <p:txBody>
          <a:bodyPr/>
          <a:lstStyle/>
          <a:p>
            <a:fld id="{13EB0169-068A-438F-B4DB-B0DA3BF8E6B9}" type="slidenum">
              <a:rPr lang="it-IT" smtClean="0"/>
              <a:pPr/>
              <a:t>‹N›</a:t>
            </a:fld>
            <a:endParaRPr lang="it-IT"/>
          </a:p>
        </p:txBody>
      </p:sp>
      <p:sp>
        <p:nvSpPr>
          <p:cNvPr id="8" name="Segnaposto contenuto 7"/>
          <p:cNvSpPr>
            <a:spLocks noGrp="1"/>
          </p:cNvSpPr>
          <p:nvPr>
            <p:ph sz="quarter" idx="1"/>
          </p:nvPr>
        </p:nvSpPr>
        <p:spPr>
          <a:xfrm>
            <a:off x="457200" y="1219200"/>
            <a:ext cx="8229600" cy="493776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6262008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195736" y="116632"/>
            <a:ext cx="6563072" cy="990600"/>
          </a:xfrm>
        </p:spPr>
        <p:txBody>
          <a:bodyPr/>
          <a:lstStyle>
            <a:lvl1pPr algn="r">
              <a:defRPr b="1">
                <a:solidFill>
                  <a:srgbClr val="800000"/>
                </a:solidFill>
              </a:defRPr>
            </a:lvl1pPr>
          </a:lstStyle>
          <a:p>
            <a:r>
              <a:rPr kumimoji="0" lang="it-IT" dirty="0" smtClean="0"/>
              <a:t>Fare clic per modificare lo stile del titolo</a:t>
            </a:r>
            <a:endParaRPr kumimoji="0" lang="en-US" dirty="0"/>
          </a:p>
        </p:txBody>
      </p:sp>
      <p:sp>
        <p:nvSpPr>
          <p:cNvPr id="4" name="Segnaposto data 3"/>
          <p:cNvSpPr>
            <a:spLocks noGrp="1"/>
          </p:cNvSpPr>
          <p:nvPr>
            <p:ph type="dt" sz="half" idx="10"/>
          </p:nvPr>
        </p:nvSpPr>
        <p:spPr/>
        <p:txBody>
          <a:bodyPr/>
          <a:lstStyle>
            <a:lvl1pPr algn="r">
              <a:defRPr/>
            </a:lvl1pPr>
          </a:lstStyle>
          <a:p>
            <a:fld id="{7B69B638-264A-B14F-93DB-9964F381FF3F}" type="datetime1">
              <a:rPr lang="fr-FR" smtClean="0"/>
              <a:t>17/01/2015</a:t>
            </a:fld>
            <a:endParaRPr lang="it-IT"/>
          </a:p>
        </p:txBody>
      </p:sp>
      <p:sp>
        <p:nvSpPr>
          <p:cNvPr id="5" name="Segnaposto piè di pagina 4"/>
          <p:cNvSpPr>
            <a:spLocks noGrp="1"/>
          </p:cNvSpPr>
          <p:nvPr>
            <p:ph type="ftr" sz="quarter" idx="11"/>
          </p:nvPr>
        </p:nvSpPr>
        <p:spPr/>
        <p:txBody>
          <a:bodyPr/>
          <a:lstStyle>
            <a:lvl1pPr algn="ctr">
              <a:defRPr/>
            </a:lvl1pPr>
          </a:lstStyle>
          <a:p>
            <a:r>
              <a:rPr lang="it-IT" smtClean="0"/>
              <a:t>Event / Place / Date</a:t>
            </a:r>
            <a:endParaRPr lang="it-IT"/>
          </a:p>
        </p:txBody>
      </p:sp>
      <p:sp>
        <p:nvSpPr>
          <p:cNvPr id="6" name="Segnaposto numero diapositiva 5"/>
          <p:cNvSpPr>
            <a:spLocks noGrp="1"/>
          </p:cNvSpPr>
          <p:nvPr>
            <p:ph type="sldNum" sz="quarter" idx="12"/>
          </p:nvPr>
        </p:nvSpPr>
        <p:spPr/>
        <p:txBody>
          <a:bodyPr/>
          <a:lstStyle/>
          <a:p>
            <a:fld id="{807A774B-4C56-4194-A4C0-AC5BE6BD7911}" type="slidenum">
              <a:rPr lang="it-IT" smtClean="0"/>
              <a:pPr/>
              <a:t>‹N›</a:t>
            </a:fld>
            <a:endParaRPr lang="it-IT"/>
          </a:p>
        </p:txBody>
      </p:sp>
    </p:spTree>
    <p:extLst>
      <p:ext uri="{BB962C8B-B14F-4D97-AF65-F5344CB8AC3E}">
        <p14:creationId xmlns:p14="http://schemas.microsoft.com/office/powerpoint/2010/main" val="9025581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fld id="{244712D5-C377-6040-8ED9-97E53D86FFFA}" type="datetime1">
              <a:rPr lang="en-US" smtClean="0"/>
              <a:t>1/17/2015</a:t>
            </a:fld>
            <a:endParaRPr lang="en-US" dirty="0"/>
          </a:p>
        </p:txBody>
      </p:sp>
      <p:sp>
        <p:nvSpPr>
          <p:cNvPr id="4" name="Footer Placeholder 3"/>
          <p:cNvSpPr>
            <a:spLocks noGrp="1"/>
          </p:cNvSpPr>
          <p:nvPr>
            <p:ph type="ftr" sz="quarter" idx="11"/>
          </p:nvPr>
        </p:nvSpPr>
        <p:spPr/>
        <p:txBody>
          <a:bodyPr/>
          <a:lstStyle/>
          <a:p>
            <a:pPr>
              <a:defRPr/>
            </a:pPr>
            <a:r>
              <a:rPr lang="en-US" dirty="0" smtClean="0"/>
              <a:t>UCC 2014 – EGI Workshop</a:t>
            </a:r>
          </a:p>
          <a:p>
            <a:pPr>
              <a:defRPr/>
            </a:pPr>
            <a:r>
              <a:rPr lang="en-US" dirty="0" smtClean="0"/>
              <a:t>12 December 2014, London (UK)</a:t>
            </a:r>
            <a:endParaRPr lang="en-US" dirty="0"/>
          </a:p>
        </p:txBody>
      </p:sp>
      <p:sp>
        <p:nvSpPr>
          <p:cNvPr id="5" name="Slide Number Placeholder 4"/>
          <p:cNvSpPr>
            <a:spLocks noGrp="1"/>
          </p:cNvSpPr>
          <p:nvPr>
            <p:ph type="sldNum" sz="quarter" idx="12"/>
          </p:nvPr>
        </p:nvSpPr>
        <p:spPr/>
        <p:txBody>
          <a:bodyPr/>
          <a:lstStyle/>
          <a:p>
            <a:pPr>
              <a:defRPr/>
            </a:pPr>
            <a:fld id="{B4511AA2-99FE-4BFE-B934-C050D2B58355}" type="slidenum">
              <a:rPr lang="en-US" smtClean="0"/>
              <a:pPr>
                <a:defRPr/>
              </a:pPr>
              <a:t>‹N›</a:t>
            </a:fld>
            <a:endParaRPr lang="en-US" dirty="0"/>
          </a:p>
        </p:txBody>
      </p:sp>
    </p:spTree>
    <p:extLst>
      <p:ext uri="{BB962C8B-B14F-4D97-AF65-F5344CB8AC3E}">
        <p14:creationId xmlns:p14="http://schemas.microsoft.com/office/powerpoint/2010/main" val="227763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userDrawn="1"/>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6" name="Group 21"/>
          <p:cNvGrpSpPr>
            <a:grpSpLocks/>
          </p:cNvGrpSpPr>
          <p:nvPr userDrawn="1"/>
        </p:nvGrpSpPr>
        <p:grpSpPr bwMode="auto">
          <a:xfrm>
            <a:off x="0" y="0"/>
            <a:ext cx="9215438" cy="1081088"/>
            <a:chOff x="-1" y="0"/>
            <a:chExt cx="9215439" cy="1081088"/>
          </a:xfrm>
        </p:grpSpPr>
        <p:sp>
          <p:nvSpPr>
            <p:cNvPr id="7"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8" name="Picture 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0"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Text Box 12"/>
            <p:cNvSpPr txBox="1">
              <a:spLocks noChangeArrowheads="1"/>
            </p:cNvSpPr>
            <p:nvPr userDrawn="1"/>
          </p:nvSpPr>
          <p:spPr bwMode="auto">
            <a:xfrm>
              <a:off x="6551613" y="503238"/>
              <a:ext cx="2663825" cy="577850"/>
            </a:xfrm>
            <a:prstGeom prst="rect">
              <a:avLst/>
            </a:prstGeom>
            <a:noFill/>
            <a:ln w="9525">
              <a:noFill/>
              <a:round/>
              <a:headEnd/>
              <a:tailEnd/>
            </a:ln>
            <a:effectLst/>
          </p:spPr>
          <p:txBody>
            <a:bodyPr lIns="90000" tIns="45000" rIns="90000" bIns="45000"/>
            <a:lstStyle/>
            <a:p>
              <a:pPr fontAlgn="auto">
                <a:spcBef>
                  <a:spcPts val="0"/>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3200" b="1" dirty="0">
                  <a:solidFill>
                    <a:srgbClr val="FFFFFF"/>
                  </a:solidFill>
                  <a:ea typeface="SimSun" charset="0"/>
                  <a:cs typeface="Arial" pitchFamily="34" charset="0"/>
                </a:rPr>
                <a:t>EGI-</a:t>
              </a:r>
              <a:r>
                <a:rPr lang="en-GB" sz="3200" b="1" dirty="0" err="1">
                  <a:solidFill>
                    <a:srgbClr val="FFFFFF"/>
                  </a:solidFill>
                  <a:ea typeface="SimSun" charset="0"/>
                  <a:cs typeface="Arial" pitchFamily="34" charset="0"/>
                </a:rPr>
                <a:t>InSPIRE</a:t>
              </a:r>
              <a:endParaRPr lang="en-GB" sz="3200" b="1" dirty="0">
                <a:solidFill>
                  <a:srgbClr val="FFFFFF"/>
                </a:solidFill>
                <a:ea typeface="SimSun" charset="0"/>
                <a:cs typeface="Arial" pitchFamily="34" charset="0"/>
              </a:endParaRPr>
            </a:p>
          </p:txBody>
        </p:sp>
      </p:grpSp>
      <p:pic>
        <p:nvPicPr>
          <p:cNvPr id="12"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userDrawn="1"/>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5" name="Rectangle 18"/>
          <p:cNvSpPr>
            <a:spLocks noChangeArrowheads="1"/>
          </p:cNvSpPr>
          <p:nvPr userDrawn="1"/>
        </p:nvSpPr>
        <p:spPr bwMode="auto">
          <a:xfrm>
            <a:off x="53752"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6" name="Date Placeholder 3"/>
          <p:cNvSpPr>
            <a:spLocks noGrp="1"/>
          </p:cNvSpPr>
          <p:nvPr>
            <p:ph type="dt" sz="half" idx="10"/>
          </p:nvPr>
        </p:nvSpPr>
        <p:spPr>
          <a:xfrm>
            <a:off x="62136" y="6376670"/>
            <a:ext cx="2133600" cy="365125"/>
          </a:xfrm>
        </p:spPr>
        <p:txBody>
          <a:bodyPr/>
          <a:lstStyle>
            <a:lvl1pPr>
              <a:defRPr smtClean="0">
                <a:solidFill>
                  <a:schemeClr val="bg1"/>
                </a:solidFill>
                <a:latin typeface="Arial" pitchFamily="34" charset="0"/>
                <a:cs typeface="Arial" pitchFamily="34" charset="0"/>
              </a:defRPr>
            </a:lvl1pPr>
          </a:lstStyle>
          <a:p>
            <a:pPr>
              <a:defRPr/>
            </a:pPr>
            <a:fld id="{8B77BD79-FE54-2048-80BC-00D4047A0AB0}" type="datetime1">
              <a:rPr lang="en-US" smtClean="0"/>
              <a:t>1/17/2015</a:t>
            </a:fld>
            <a:endParaRPr lang="en-US" dirty="0"/>
          </a:p>
        </p:txBody>
      </p:sp>
      <p:sp>
        <p:nvSpPr>
          <p:cNvPr id="17" name="Footer Placeholder 4"/>
          <p:cNvSpPr>
            <a:spLocks noGrp="1"/>
          </p:cNvSpPr>
          <p:nvPr>
            <p:ph type="ftr" sz="quarter" idx="11"/>
          </p:nvPr>
        </p:nvSpPr>
        <p:spPr/>
        <p:txBody>
          <a:bodyPr/>
          <a:lstStyle>
            <a:lvl1pPr>
              <a:defRPr dirty="0" smtClean="0">
                <a:solidFill>
                  <a:schemeClr val="bg1"/>
                </a:solidFill>
                <a:latin typeface="Arial" pitchFamily="34" charset="0"/>
                <a:cs typeface="Arial" pitchFamily="34" charset="0"/>
              </a:defRPr>
            </a:lvl1pPr>
          </a:lstStyle>
          <a:p>
            <a:pPr>
              <a:defRPr/>
            </a:pPr>
            <a:r>
              <a:rPr lang="en-US" dirty="0" smtClean="0"/>
              <a:t>UCC 2014 – EGI Workshop</a:t>
            </a:r>
          </a:p>
          <a:p>
            <a:pPr>
              <a:defRPr/>
            </a:pPr>
            <a:r>
              <a:rPr lang="en-US" dirty="0" smtClean="0"/>
              <a:t>12 December 2014, London (UK)</a:t>
            </a:r>
            <a:endParaRPr lang="en-US" dirty="0"/>
          </a:p>
        </p:txBody>
      </p:sp>
      <p:sp>
        <p:nvSpPr>
          <p:cNvPr id="18" name="Slide Number Placeholder 5"/>
          <p:cNvSpPr>
            <a:spLocks noGrp="1"/>
          </p:cNvSpPr>
          <p:nvPr>
            <p:ph type="sldNum" sz="quarter" idx="12"/>
          </p:nvPr>
        </p:nvSpPr>
        <p:spPr>
          <a:xfrm>
            <a:off x="6975475" y="6356350"/>
            <a:ext cx="2133600" cy="365125"/>
          </a:xfrm>
        </p:spPr>
        <p:txBody>
          <a:bodyPr/>
          <a:lstStyle>
            <a:lvl1pPr>
              <a:defRPr smtClean="0">
                <a:solidFill>
                  <a:schemeClr val="bg1"/>
                </a:solidFill>
                <a:latin typeface="Arial" pitchFamily="34" charset="0"/>
                <a:cs typeface="Arial" pitchFamily="34" charset="0"/>
              </a:defRPr>
            </a:lvl1pPr>
          </a:lstStyle>
          <a:p>
            <a:pPr>
              <a:defRPr/>
            </a:pPr>
            <a:fld id="{A53E93C7-7FA6-4B67-89AC-03CBAB78CC39}" type="slidenum">
              <a:rPr lang="en-US"/>
              <a:pPr>
                <a:defRPr/>
              </a:pPr>
              <a:t>‹N›</a:t>
            </a:fld>
            <a:endParaRPr lang="en-US" dirty="0"/>
          </a:p>
        </p:txBody>
      </p:sp>
    </p:spTree>
    <p:extLst>
      <p:ext uri="{BB962C8B-B14F-4D97-AF65-F5344CB8AC3E}">
        <p14:creationId xmlns:p14="http://schemas.microsoft.com/office/powerpoint/2010/main" val="229641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spTree>
      <p:nvGrpSpPr>
        <p:cNvPr id="1" name=""/>
        <p:cNvGrpSpPr/>
        <p:nvPr/>
      </p:nvGrpSpPr>
      <p:grpSpPr>
        <a:xfrm>
          <a:off x="0" y="0"/>
          <a:ext cx="0" cy="0"/>
          <a:chOff x="0" y="0"/>
          <a:chExt cx="0" cy="0"/>
        </a:xfrm>
      </p:grpSpPr>
      <p:sp>
        <p:nvSpPr>
          <p:cNvPr id="8" name="Titolo 7"/>
          <p:cNvSpPr>
            <a:spLocks noGrp="1"/>
          </p:cNvSpPr>
          <p:nvPr>
            <p:ph type="ctrTitle" hasCustomPrompt="1"/>
          </p:nvPr>
        </p:nvSpPr>
        <p:spPr>
          <a:xfrm>
            <a:off x="1219200" y="2878088"/>
            <a:ext cx="6858000" cy="990600"/>
          </a:xfrm>
        </p:spPr>
        <p:txBody>
          <a:bodyPr anchor="t" anchorCtr="0"/>
          <a:lstStyle>
            <a:lvl1pPr algn="r">
              <a:defRPr sz="3200">
                <a:solidFill>
                  <a:schemeClr val="tx1"/>
                </a:solidFill>
              </a:defRPr>
            </a:lvl1pPr>
          </a:lstStyle>
          <a:p>
            <a:r>
              <a:rPr kumimoji="0" lang="it-IT" dirty="0" smtClean="0"/>
              <a:t>Fare clic per modificare lo stile del titolo</a:t>
            </a:r>
            <a:endParaRPr kumimoji="0" lang="en-US" dirty="0"/>
          </a:p>
        </p:txBody>
      </p:sp>
      <p:sp>
        <p:nvSpPr>
          <p:cNvPr id="21" name="Rettangolo 20"/>
          <p:cNvSpPr/>
          <p:nvPr/>
        </p:nvSpPr>
        <p:spPr>
          <a:xfrm>
            <a:off x="904875" y="2639963"/>
            <a:ext cx="7315200" cy="1280160"/>
          </a:xfrm>
          <a:prstGeom prst="rect">
            <a:avLst/>
          </a:prstGeom>
          <a:noFill/>
          <a:ln w="6350" cap="rnd" cmpd="sng" algn="ctr">
            <a:solidFill>
              <a:srgbClr val="800000"/>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ttangolo 21"/>
          <p:cNvSpPr/>
          <p:nvPr/>
        </p:nvSpPr>
        <p:spPr>
          <a:xfrm>
            <a:off x="899592" y="2636912"/>
            <a:ext cx="228600" cy="1280160"/>
          </a:xfrm>
          <a:prstGeom prst="rect">
            <a:avLst/>
          </a:prstGeom>
          <a:solidFill>
            <a:srgbClr val="740000"/>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asellaDiTesto 11"/>
          <p:cNvSpPr txBox="1"/>
          <p:nvPr userDrawn="1"/>
        </p:nvSpPr>
        <p:spPr>
          <a:xfrm>
            <a:off x="1475656" y="1772816"/>
            <a:ext cx="6479558" cy="646331"/>
          </a:xfrm>
          <a:prstGeom prst="rect">
            <a:avLst/>
          </a:prstGeom>
          <a:noFill/>
        </p:spPr>
        <p:txBody>
          <a:bodyPr wrap="none" rtlCol="0">
            <a:spAutoFit/>
          </a:bodyPr>
          <a:lstStyle/>
          <a:p>
            <a:pPr algn="ctr"/>
            <a:r>
              <a:rPr lang="it-IT" b="1" i="1" dirty="0" err="1" smtClean="0">
                <a:solidFill>
                  <a:srgbClr val="740000"/>
                </a:solidFill>
              </a:rPr>
              <a:t>Co-ordination</a:t>
            </a:r>
            <a:r>
              <a:rPr lang="it-IT" b="1" i="1" dirty="0" smtClean="0">
                <a:solidFill>
                  <a:srgbClr val="740000"/>
                </a:solidFill>
              </a:rPr>
              <a:t> &amp; </a:t>
            </a:r>
            <a:r>
              <a:rPr lang="it-IT" b="1" i="1" dirty="0" err="1" smtClean="0">
                <a:solidFill>
                  <a:srgbClr val="740000"/>
                </a:solidFill>
              </a:rPr>
              <a:t>Harmonisation</a:t>
            </a:r>
            <a:r>
              <a:rPr lang="it-IT" b="1" i="1" dirty="0" smtClean="0">
                <a:solidFill>
                  <a:srgbClr val="740000"/>
                </a:solidFill>
              </a:rPr>
              <a:t> </a:t>
            </a:r>
            <a:r>
              <a:rPr lang="it-IT" b="1" i="1" dirty="0" err="1" smtClean="0">
                <a:solidFill>
                  <a:srgbClr val="740000"/>
                </a:solidFill>
              </a:rPr>
              <a:t>of</a:t>
            </a:r>
            <a:r>
              <a:rPr lang="it-IT" b="1" i="1" dirty="0" smtClean="0">
                <a:solidFill>
                  <a:srgbClr val="740000"/>
                </a:solidFill>
              </a:rPr>
              <a:t> </a:t>
            </a:r>
            <a:r>
              <a:rPr lang="it-IT" b="1" i="1" dirty="0" err="1" smtClean="0">
                <a:solidFill>
                  <a:srgbClr val="740000"/>
                </a:solidFill>
              </a:rPr>
              <a:t>Advanced</a:t>
            </a:r>
            <a:r>
              <a:rPr lang="it-IT" b="1" i="1" dirty="0" smtClean="0">
                <a:solidFill>
                  <a:srgbClr val="740000"/>
                </a:solidFill>
              </a:rPr>
              <a:t> </a:t>
            </a:r>
            <a:r>
              <a:rPr lang="it-IT" b="1" i="1" dirty="0" err="1" smtClean="0">
                <a:solidFill>
                  <a:srgbClr val="740000"/>
                </a:solidFill>
              </a:rPr>
              <a:t>e-Infrastructures</a:t>
            </a:r>
            <a:endParaRPr lang="it-IT" b="1" i="1" dirty="0" smtClean="0">
              <a:solidFill>
                <a:srgbClr val="740000"/>
              </a:solidFill>
            </a:endParaRPr>
          </a:p>
          <a:p>
            <a:pPr algn="ctr"/>
            <a:r>
              <a:rPr lang="it-IT" b="1" i="1" dirty="0" err="1" smtClean="0">
                <a:solidFill>
                  <a:srgbClr val="740000"/>
                </a:solidFill>
              </a:rPr>
              <a:t>for</a:t>
            </a:r>
            <a:r>
              <a:rPr lang="it-IT" b="1" i="1" dirty="0" smtClean="0">
                <a:solidFill>
                  <a:srgbClr val="740000"/>
                </a:solidFill>
              </a:rPr>
              <a:t> </a:t>
            </a:r>
            <a:r>
              <a:rPr lang="it-IT" b="1" i="1" dirty="0" err="1" smtClean="0">
                <a:solidFill>
                  <a:srgbClr val="740000"/>
                </a:solidFill>
              </a:rPr>
              <a:t>Research</a:t>
            </a:r>
            <a:r>
              <a:rPr lang="it-IT" b="1" i="1" dirty="0" smtClean="0">
                <a:solidFill>
                  <a:srgbClr val="740000"/>
                </a:solidFill>
              </a:rPr>
              <a:t> and </a:t>
            </a:r>
            <a:r>
              <a:rPr lang="it-IT" b="1" i="1" dirty="0" err="1" smtClean="0">
                <a:solidFill>
                  <a:srgbClr val="740000"/>
                </a:solidFill>
              </a:rPr>
              <a:t>Education</a:t>
            </a:r>
            <a:r>
              <a:rPr lang="it-IT" b="1" i="1" dirty="0" smtClean="0">
                <a:solidFill>
                  <a:srgbClr val="740000"/>
                </a:solidFill>
              </a:rPr>
              <a:t> Data </a:t>
            </a:r>
            <a:r>
              <a:rPr lang="it-IT" b="1" i="1" dirty="0" err="1" smtClean="0">
                <a:solidFill>
                  <a:srgbClr val="740000"/>
                </a:solidFill>
              </a:rPr>
              <a:t>Sharing</a:t>
            </a:r>
            <a:endParaRPr lang="it-IT" b="1" i="1" dirty="0" smtClean="0">
              <a:solidFill>
                <a:srgbClr val="740000"/>
              </a:solidFill>
            </a:endParaRPr>
          </a:p>
        </p:txBody>
      </p:sp>
      <p:pic>
        <p:nvPicPr>
          <p:cNvPr id="3" name="Image 2" descr="Capture d’écran 2013-02-04 à 15.00.4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16357"/>
          </a:xfrm>
          <a:prstGeom prst="rect">
            <a:avLst/>
          </a:prstGeom>
        </p:spPr>
      </p:pic>
      <p:pic>
        <p:nvPicPr>
          <p:cNvPr id="19" name="Image 18" descr="footer-reds-1.png"/>
          <p:cNvPicPr/>
          <p:nvPr userDrawn="1"/>
        </p:nvPicPr>
        <p:blipFill>
          <a:blip r:embed="rId3">
            <a:extLst>
              <a:ext uri="{28A0092B-C50C-407E-A947-70E740481C1C}">
                <a14:useLocalDpi xmlns:a14="http://schemas.microsoft.com/office/drawing/2010/main" val="0"/>
              </a:ext>
            </a:extLst>
          </a:blip>
          <a:stretch>
            <a:fillRect/>
          </a:stretch>
        </p:blipFill>
        <p:spPr>
          <a:xfrm>
            <a:off x="0" y="5445224"/>
            <a:ext cx="9144000" cy="743585"/>
          </a:xfrm>
          <a:prstGeom prst="rect">
            <a:avLst/>
          </a:prstGeom>
        </p:spPr>
      </p:pic>
      <p:sp>
        <p:nvSpPr>
          <p:cNvPr id="20" name="Text Box 2"/>
          <p:cNvSpPr txBox="1">
            <a:spLocks noChangeArrowheads="1"/>
          </p:cNvSpPr>
          <p:nvPr userDrawn="1"/>
        </p:nvSpPr>
        <p:spPr bwMode="auto">
          <a:xfrm>
            <a:off x="107504" y="6165304"/>
            <a:ext cx="2448272" cy="576064"/>
          </a:xfrm>
          <a:prstGeom prst="rect">
            <a:avLst/>
          </a:prstGeom>
          <a:solidFill>
            <a:schemeClr val="bg1"/>
          </a:solidFill>
          <a:ln>
            <a:noFill/>
          </a:ln>
          <a:extLst/>
        </p:spPr>
        <p:txBody>
          <a:bodyPr vert="horz" wrap="square" lIns="91440" tIns="45720" rIns="91440" bIns="45720" numCol="1" anchor="t" anchorCtr="0" compatLnSpc="1">
            <a:prstTxWarp prst="textNoShape">
              <a:avLst/>
            </a:prstTxWarp>
            <a:noAutofit/>
          </a:bodyPr>
          <a:lstStyle/>
          <a:p>
            <a:pPr fontAlgn="base">
              <a:lnSpc>
                <a:spcPct val="90000"/>
              </a:lnSpc>
              <a:spcAft>
                <a:spcPts val="0"/>
              </a:spcAft>
            </a:pPr>
            <a:r>
              <a:rPr lang="en-GB" sz="1200" kern="1200" dirty="0" err="1">
                <a:solidFill>
                  <a:srgbClr val="800000"/>
                </a:solidFill>
                <a:effectLst/>
                <a:latin typeface="+mn-lt"/>
                <a:ea typeface="ＭＳ 明朝"/>
                <a:cs typeface="Museo 300"/>
              </a:rPr>
              <a:t>www.chain-project.eu</a:t>
            </a:r>
            <a:endParaRPr lang="en-US" sz="1200" dirty="0">
              <a:effectLst/>
              <a:latin typeface="+mn-lt"/>
              <a:ea typeface="Times New Roman"/>
              <a:cs typeface="Times New Roman"/>
            </a:endParaRPr>
          </a:p>
          <a:p>
            <a:pPr fontAlgn="base">
              <a:lnSpc>
                <a:spcPct val="90000"/>
              </a:lnSpc>
              <a:spcAft>
                <a:spcPts val="0"/>
              </a:spcAft>
            </a:pPr>
            <a:r>
              <a:rPr lang="en-GB" sz="1200" kern="1200" dirty="0" err="1" smtClean="0">
                <a:solidFill>
                  <a:srgbClr val="800000"/>
                </a:solidFill>
                <a:effectLst/>
                <a:latin typeface="+mn-lt"/>
                <a:ea typeface="ＭＳ 明朝"/>
                <a:cs typeface="Museo 300"/>
              </a:rPr>
              <a:t>proj-</a:t>
            </a:r>
            <a:r>
              <a:rPr lang="en-GB" sz="1200" kern="1200" dirty="0" err="1">
                <a:solidFill>
                  <a:srgbClr val="800000"/>
                </a:solidFill>
                <a:effectLst/>
                <a:latin typeface="+mn-lt"/>
                <a:ea typeface="ＭＳ 明朝"/>
                <a:cs typeface="Museo 300"/>
              </a:rPr>
              <a:t>office@chain-project.eu</a:t>
            </a:r>
            <a:endParaRPr lang="en-US" sz="1200" dirty="0">
              <a:effectLst/>
              <a:latin typeface="+mn-lt"/>
              <a:ea typeface="Times New Roman"/>
              <a:cs typeface="Times New Roman"/>
            </a:endParaRPr>
          </a:p>
          <a:p>
            <a:pPr fontAlgn="base">
              <a:lnSpc>
                <a:spcPct val="90000"/>
              </a:lnSpc>
              <a:spcAft>
                <a:spcPts val="0"/>
              </a:spcAft>
            </a:pPr>
            <a:r>
              <a:rPr lang="en-GB" sz="1200" kern="1200" dirty="0">
                <a:solidFill>
                  <a:srgbClr val="800000"/>
                </a:solidFill>
                <a:effectLst/>
                <a:latin typeface="+mn-lt"/>
                <a:ea typeface="ＭＳ 明朝"/>
                <a:cs typeface="Museo 300"/>
              </a:rPr>
              <a:t>Grant Agreement n. 306819</a:t>
            </a:r>
            <a:endParaRPr lang="en-US" sz="1200" dirty="0">
              <a:effectLst/>
              <a:latin typeface="+mn-lt"/>
              <a:ea typeface="Times New Roman"/>
              <a:cs typeface="Times New Roman"/>
            </a:endParaRPr>
          </a:p>
        </p:txBody>
      </p:sp>
      <p:pic>
        <p:nvPicPr>
          <p:cNvPr id="23" name="Picture 8" descr="e-infrastructure-logo.pn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99069" y="6165304"/>
            <a:ext cx="1193411" cy="481797"/>
          </a:xfrm>
          <a:prstGeom prst="rect">
            <a:avLst/>
          </a:prstGeom>
          <a:noFill/>
        </p:spPr>
      </p:pic>
      <p:pic>
        <p:nvPicPr>
          <p:cNvPr id="24" name="Immagine 12" descr="FP7-cap-RGB.jpg"/>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020272" y="6126005"/>
            <a:ext cx="668113" cy="543355"/>
          </a:xfrm>
          <a:prstGeom prst="rect">
            <a:avLst/>
          </a:prstGeom>
          <a:noFill/>
        </p:spPr>
      </p:pic>
      <p:pic>
        <p:nvPicPr>
          <p:cNvPr id="4" name="Image 3" descr="EC_logos_new.png"/>
          <p:cNvPicPr>
            <a:picLocks noChangeAspect="1"/>
          </p:cNvPicPr>
          <p:nvPr userDrawn="1"/>
        </p:nvPicPr>
        <p:blipFill rotWithShape="1">
          <a:blip r:embed="rId6" cstate="print">
            <a:extLst>
              <a:ext uri="{28A0092B-C50C-407E-A947-70E740481C1C}">
                <a14:useLocalDpi xmlns:a14="http://schemas.microsoft.com/office/drawing/2010/main" val="0"/>
              </a:ext>
            </a:extLst>
          </a:blip>
          <a:srcRect r="45604"/>
          <a:stretch/>
        </p:blipFill>
        <p:spPr>
          <a:xfrm>
            <a:off x="6300192" y="6155651"/>
            <a:ext cx="707295" cy="513709"/>
          </a:xfrm>
          <a:prstGeom prst="rect">
            <a:avLst/>
          </a:prstGeom>
        </p:spPr>
      </p:pic>
    </p:spTree>
    <p:extLst>
      <p:ext uri="{BB962C8B-B14F-4D97-AF65-F5344CB8AC3E}">
        <p14:creationId xmlns:p14="http://schemas.microsoft.com/office/powerpoint/2010/main" val="4200482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2195736" y="116632"/>
            <a:ext cx="6563072" cy="990600"/>
          </a:xfrm>
        </p:spPr>
        <p:txBody>
          <a:bodyPr/>
          <a:lstStyle>
            <a:lvl1pPr algn="r">
              <a:defRPr b="1">
                <a:solidFill>
                  <a:srgbClr val="800000"/>
                </a:solidFill>
              </a:defRPr>
            </a:lvl1pPr>
          </a:lstStyle>
          <a:p>
            <a:r>
              <a:rPr kumimoji="0" lang="it-IT" dirty="0" smtClean="0"/>
              <a:t>Fare clic per modificare lo stile del titolo</a:t>
            </a:r>
            <a:endParaRPr kumimoji="0" lang="en-US" dirty="0"/>
          </a:p>
        </p:txBody>
      </p:sp>
      <p:sp>
        <p:nvSpPr>
          <p:cNvPr id="4" name="Segnaposto data 3"/>
          <p:cNvSpPr>
            <a:spLocks noGrp="1"/>
          </p:cNvSpPr>
          <p:nvPr>
            <p:ph type="dt" sz="half" idx="10"/>
          </p:nvPr>
        </p:nvSpPr>
        <p:spPr/>
        <p:txBody>
          <a:bodyPr/>
          <a:lstStyle>
            <a:lvl1pPr algn="r">
              <a:defRPr/>
            </a:lvl1pPr>
          </a:lstStyle>
          <a:p>
            <a:fld id="{7B69B638-264A-B14F-93DB-9964F381FF3F}" type="datetime1">
              <a:rPr lang="fr-FR" smtClean="0"/>
              <a:t>17/01/2015</a:t>
            </a:fld>
            <a:endParaRPr lang="it-IT"/>
          </a:p>
        </p:txBody>
      </p:sp>
      <p:sp>
        <p:nvSpPr>
          <p:cNvPr id="5" name="Segnaposto piè di pagina 4"/>
          <p:cNvSpPr>
            <a:spLocks noGrp="1"/>
          </p:cNvSpPr>
          <p:nvPr>
            <p:ph type="ftr" sz="quarter" idx="11"/>
          </p:nvPr>
        </p:nvSpPr>
        <p:spPr/>
        <p:txBody>
          <a:bodyPr/>
          <a:lstStyle>
            <a:lvl1pPr algn="ctr">
              <a:defRPr/>
            </a:lvl1pPr>
          </a:lstStyle>
          <a:p>
            <a:r>
              <a:rPr lang="it-IT" smtClean="0"/>
              <a:t>Event / Place / Date</a:t>
            </a:r>
            <a:endParaRPr lang="it-IT"/>
          </a:p>
        </p:txBody>
      </p:sp>
      <p:sp>
        <p:nvSpPr>
          <p:cNvPr id="6" name="Segnaposto numero diapositiva 5"/>
          <p:cNvSpPr>
            <a:spLocks noGrp="1"/>
          </p:cNvSpPr>
          <p:nvPr>
            <p:ph type="sldNum" sz="quarter" idx="12"/>
          </p:nvPr>
        </p:nvSpPr>
        <p:spPr/>
        <p:txBody>
          <a:bodyPr/>
          <a:lstStyle/>
          <a:p>
            <a:fld id="{807A774B-4C56-4194-A4C0-AC5BE6BD7911}" type="slidenum">
              <a:rPr lang="it-IT" smtClean="0"/>
              <a:pPr/>
              <a:t>‹N›</a:t>
            </a:fld>
            <a:endParaRPr lang="it-IT"/>
          </a:p>
        </p:txBody>
      </p:sp>
    </p:spTree>
    <p:extLst>
      <p:ext uri="{BB962C8B-B14F-4D97-AF65-F5344CB8AC3E}">
        <p14:creationId xmlns:p14="http://schemas.microsoft.com/office/powerpoint/2010/main" val="25882203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753344" y="-27384"/>
            <a:ext cx="6995120" cy="914400"/>
          </a:xfrm>
        </p:spPr>
        <p:txBody>
          <a:bodyPr/>
          <a:lstStyle/>
          <a:p>
            <a:r>
              <a:rPr kumimoji="0" lang="it-IT" dirty="0" smtClean="0"/>
              <a:t>Fare clic per modificare lo stile del titolo</a:t>
            </a:r>
            <a:endParaRPr kumimoji="0" lang="en-US" dirty="0"/>
          </a:p>
        </p:txBody>
      </p:sp>
      <p:sp>
        <p:nvSpPr>
          <p:cNvPr id="6" name="Segnaposto piè di pagina 5"/>
          <p:cNvSpPr>
            <a:spLocks noGrp="1"/>
          </p:cNvSpPr>
          <p:nvPr>
            <p:ph type="ftr" sz="quarter" idx="11"/>
          </p:nvPr>
        </p:nvSpPr>
        <p:spPr>
          <a:xfrm>
            <a:off x="2843808" y="6356350"/>
            <a:ext cx="5976664" cy="365760"/>
          </a:xfrm>
        </p:spPr>
        <p:txBody>
          <a:bodyPr/>
          <a:lstStyle/>
          <a:p>
            <a:r>
              <a:rPr lang="it-IT" dirty="0" smtClean="0"/>
              <a:t>CHAIN-REDS School for Application </a:t>
            </a:r>
            <a:r>
              <a:rPr lang="it-IT" dirty="0" err="1" smtClean="0"/>
              <a:t>Porting</a:t>
            </a:r>
            <a:r>
              <a:rPr lang="it-IT" dirty="0" smtClean="0"/>
              <a:t> / Catania, </a:t>
            </a:r>
            <a:r>
              <a:rPr lang="it-IT" dirty="0" err="1" smtClean="0"/>
              <a:t>Italy</a:t>
            </a:r>
            <a:r>
              <a:rPr lang="it-IT" dirty="0" smtClean="0"/>
              <a:t> / 09-22 </a:t>
            </a:r>
            <a:r>
              <a:rPr lang="it-IT" dirty="0" err="1" smtClean="0"/>
              <a:t>June</a:t>
            </a:r>
            <a:r>
              <a:rPr lang="it-IT" dirty="0" smtClean="0"/>
              <a:t> 2014</a:t>
            </a:r>
            <a:endParaRPr lang="it-IT" dirty="0"/>
          </a:p>
        </p:txBody>
      </p:sp>
      <p:sp>
        <p:nvSpPr>
          <p:cNvPr id="7" name="Segnaposto numero diapositiva 6"/>
          <p:cNvSpPr>
            <a:spLocks noGrp="1"/>
          </p:cNvSpPr>
          <p:nvPr>
            <p:ph type="sldNum" sz="quarter" idx="12"/>
          </p:nvPr>
        </p:nvSpPr>
        <p:spPr/>
        <p:txBody>
          <a:bodyPr/>
          <a:lstStyle/>
          <a:p>
            <a:fld id="{807A774B-4C56-4194-A4C0-AC5BE6BD7911}" type="slidenum">
              <a:rPr lang="it-IT" smtClean="0"/>
              <a:pPr/>
              <a:t>‹N›</a:t>
            </a:fld>
            <a:endParaRPr lang="it-IT"/>
          </a:p>
        </p:txBody>
      </p:sp>
    </p:spTree>
    <p:extLst>
      <p:ext uri="{BB962C8B-B14F-4D97-AF65-F5344CB8AC3E}">
        <p14:creationId xmlns:p14="http://schemas.microsoft.com/office/powerpoint/2010/main" val="29972972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340768"/>
            <a:ext cx="8229600" cy="4910328"/>
          </a:xfrm>
          <a:prstGeom prst="rect">
            <a:avLst/>
          </a:prstGeom>
        </p:spPr>
        <p:txBody>
          <a:bodyPr vert="eaVert"/>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
        <p:nvSpPr>
          <p:cNvPr id="4" name="Segnaposto data 3"/>
          <p:cNvSpPr>
            <a:spLocks noGrp="1"/>
          </p:cNvSpPr>
          <p:nvPr>
            <p:ph type="dt" sz="half" idx="10"/>
          </p:nvPr>
        </p:nvSpPr>
        <p:spPr/>
        <p:txBody>
          <a:bodyPr/>
          <a:lstStyle/>
          <a:p>
            <a:fld id="{E9502704-59B4-D24E-86D2-B1BEBE3C63A0}" type="datetime1">
              <a:rPr lang="fr-FR" smtClean="0"/>
              <a:t>17/01/2015</a:t>
            </a:fld>
            <a:endParaRPr lang="it-IT"/>
          </a:p>
        </p:txBody>
      </p:sp>
      <p:sp>
        <p:nvSpPr>
          <p:cNvPr id="5" name="Segnaposto piè di pagina 4"/>
          <p:cNvSpPr>
            <a:spLocks noGrp="1"/>
          </p:cNvSpPr>
          <p:nvPr>
            <p:ph type="ftr" sz="quarter" idx="11"/>
          </p:nvPr>
        </p:nvSpPr>
        <p:spPr/>
        <p:txBody>
          <a:bodyPr/>
          <a:lstStyle/>
          <a:p>
            <a:r>
              <a:rPr lang="it-IT" smtClean="0"/>
              <a:t>Event / Place / Date</a:t>
            </a:r>
            <a:endParaRPr lang="it-IT"/>
          </a:p>
        </p:txBody>
      </p:sp>
      <p:sp>
        <p:nvSpPr>
          <p:cNvPr id="6" name="Segnaposto numero diapositiva 5"/>
          <p:cNvSpPr>
            <a:spLocks noGrp="1"/>
          </p:cNvSpPr>
          <p:nvPr>
            <p:ph type="sldNum" sz="quarter" idx="12"/>
          </p:nvPr>
        </p:nvSpPr>
        <p:spPr/>
        <p:txBody>
          <a:bodyPr/>
          <a:lstStyle/>
          <a:p>
            <a:fld id="{807A774B-4C56-4194-A4C0-AC5BE6BD7911}" type="slidenum">
              <a:rPr lang="it-IT" smtClean="0"/>
              <a:pPr/>
              <a:t>‹N›</a:t>
            </a:fld>
            <a:endParaRPr lang="it-IT"/>
          </a:p>
        </p:txBody>
      </p:sp>
    </p:spTree>
    <p:extLst>
      <p:ext uri="{BB962C8B-B14F-4D97-AF65-F5344CB8AC3E}">
        <p14:creationId xmlns:p14="http://schemas.microsoft.com/office/powerpoint/2010/main" val="46031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753344" y="-27384"/>
            <a:ext cx="6995120" cy="914400"/>
          </a:xfrm>
        </p:spPr>
        <p:txBody>
          <a:bodyPr anchor="ctr"/>
          <a:lstStyle>
            <a:lvl1pPr>
              <a:defRPr/>
            </a:lvl1pPr>
          </a:lstStyle>
          <a:p>
            <a:r>
              <a:rPr kumimoji="0" lang="it-IT" dirty="0" smtClean="0"/>
              <a:t>Fare clic per modificare lo stile del titolo</a:t>
            </a:r>
            <a:endParaRPr kumimoji="0" lang="en-US" dirty="0"/>
          </a:p>
        </p:txBody>
      </p:sp>
      <p:sp>
        <p:nvSpPr>
          <p:cNvPr id="3" name="Segnaposto testo 2"/>
          <p:cNvSpPr>
            <a:spLocks noGrp="1"/>
          </p:cNvSpPr>
          <p:nvPr>
            <p:ph type="body" idx="1"/>
          </p:nvPr>
        </p:nvSpPr>
        <p:spPr>
          <a:xfrm>
            <a:off x="457200" y="1285875"/>
            <a:ext cx="4040188" cy="685800"/>
          </a:xfrm>
          <a:prstGeom prst="rect">
            <a:avLst/>
          </a:prstGeom>
          <a:noFill/>
          <a:ln>
            <a:noFill/>
          </a:ln>
        </p:spPr>
        <p:txBody>
          <a:bodyPr lIns="91440" anchor="b" anchorCtr="0">
            <a:noAutofit/>
          </a:bodyPr>
          <a:lstStyle>
            <a:lvl1pPr marL="0" indent="0">
              <a:buNone/>
              <a:defRPr sz="2400" b="1">
                <a:solidFill>
                  <a:srgbClr val="740000"/>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dirty="0" smtClean="0"/>
              <a:t>Fare clic per modificare stili del testo dello schema</a:t>
            </a:r>
          </a:p>
        </p:txBody>
      </p:sp>
      <p:sp>
        <p:nvSpPr>
          <p:cNvPr id="4" name="Segnaposto testo 3"/>
          <p:cNvSpPr>
            <a:spLocks noGrp="1"/>
          </p:cNvSpPr>
          <p:nvPr>
            <p:ph type="body" sz="half" idx="3"/>
          </p:nvPr>
        </p:nvSpPr>
        <p:spPr>
          <a:xfrm>
            <a:off x="4648200" y="1295400"/>
            <a:ext cx="4041775" cy="685800"/>
          </a:xfrm>
          <a:prstGeom prst="rect">
            <a:avLst/>
          </a:prstGeom>
          <a:noFill/>
          <a:ln>
            <a:noFill/>
          </a:ln>
        </p:spPr>
        <p:txBody>
          <a:bodyPr lIns="91440" anchor="b" anchorCtr="0"/>
          <a:lstStyle>
            <a:lvl1pPr marL="0" indent="0">
              <a:buNone/>
              <a:defRPr sz="2400" b="1">
                <a:solidFill>
                  <a:srgbClr val="740000"/>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dirty="0" smtClean="0"/>
              <a:t>Fare clic per modificare stili del testo dello schema</a:t>
            </a:r>
          </a:p>
        </p:txBody>
      </p:sp>
      <p:sp>
        <p:nvSpPr>
          <p:cNvPr id="7" name="Segnaposto data 6"/>
          <p:cNvSpPr>
            <a:spLocks noGrp="1"/>
          </p:cNvSpPr>
          <p:nvPr>
            <p:ph type="dt" sz="half" idx="10"/>
          </p:nvPr>
        </p:nvSpPr>
        <p:spPr/>
        <p:txBody>
          <a:bodyPr/>
          <a:lstStyle/>
          <a:p>
            <a:fld id="{C81973AC-4E87-B14A-A7E7-D859C46F6CB1}" type="datetime1">
              <a:rPr lang="fr-FR" smtClean="0"/>
              <a:t>17/01/2015</a:t>
            </a:fld>
            <a:endParaRPr lang="it-IT"/>
          </a:p>
        </p:txBody>
      </p:sp>
      <p:sp>
        <p:nvSpPr>
          <p:cNvPr id="8" name="Segnaposto piè di pagina 7"/>
          <p:cNvSpPr>
            <a:spLocks noGrp="1"/>
          </p:cNvSpPr>
          <p:nvPr>
            <p:ph type="ftr" sz="quarter" idx="11"/>
          </p:nvPr>
        </p:nvSpPr>
        <p:spPr/>
        <p:txBody>
          <a:bodyPr/>
          <a:lstStyle/>
          <a:p>
            <a:r>
              <a:rPr lang="it-IT" smtClean="0"/>
              <a:t>Event / Place / Date</a:t>
            </a:r>
            <a:endParaRPr lang="it-IT"/>
          </a:p>
        </p:txBody>
      </p:sp>
      <p:sp>
        <p:nvSpPr>
          <p:cNvPr id="9" name="Segnaposto numero diapositiva 8"/>
          <p:cNvSpPr>
            <a:spLocks noGrp="1"/>
          </p:cNvSpPr>
          <p:nvPr>
            <p:ph type="sldNum" sz="quarter" idx="12"/>
          </p:nvPr>
        </p:nvSpPr>
        <p:spPr/>
        <p:txBody>
          <a:bodyPr/>
          <a:lstStyle/>
          <a:p>
            <a:fld id="{807A774B-4C56-4194-A4C0-AC5BE6BD7911}" type="slidenum">
              <a:rPr lang="it-IT" smtClean="0"/>
              <a:pPr/>
              <a:t>‹N›</a:t>
            </a:fld>
            <a:endParaRPr lang="it-IT"/>
          </a:p>
        </p:txBody>
      </p:sp>
      <p:sp>
        <p:nvSpPr>
          <p:cNvPr id="11" name="Segnaposto contenuto 10"/>
          <p:cNvSpPr>
            <a:spLocks noGrp="1"/>
          </p:cNvSpPr>
          <p:nvPr>
            <p:ph sz="quarter" idx="2"/>
          </p:nvPr>
        </p:nvSpPr>
        <p:spPr>
          <a:xfrm>
            <a:off x="457200" y="2133600"/>
            <a:ext cx="4038600" cy="4038600"/>
          </a:xfrm>
          <a:prstGeom prst="rect">
            <a:avLst/>
          </a:prstGeom>
        </p:spPr>
        <p:txBody>
          <a:bodyPr/>
          <a:lstStyle>
            <a:lvl1pPr marL="274320" indent="-274320">
              <a:buFont typeface="Wingdings" charset="2"/>
              <a:buChar char="§"/>
              <a:defRPr/>
            </a:lvl1pPr>
            <a:lvl2pPr marL="548640" indent="-274320">
              <a:buFont typeface="Wingdings" charset="2"/>
              <a:buChar char="§"/>
              <a:defRPr/>
            </a:lvl2pPr>
            <a:lvl3pPr marL="822960" indent="-228600">
              <a:buFont typeface="Wingdings" charset="2"/>
              <a:buChar char="§"/>
              <a:defRPr/>
            </a:lvl3pPr>
            <a:lvl4pPr marL="1097280" indent="-228600">
              <a:buFont typeface="Wingdings" charset="2"/>
              <a:buChar char="§"/>
              <a:defRPr/>
            </a:lvl4pPr>
            <a:lvl5pPr marL="1371600" indent="-228600">
              <a:buFont typeface="Wingdings" charset="2"/>
              <a:buChar char="§"/>
              <a:defRPr/>
            </a:lvl5pPr>
          </a:lstStyle>
          <a:p>
            <a:pPr lvl="0" eaLnBrk="1" latinLnBrk="0" hangingPunct="1"/>
            <a:r>
              <a:rPr lang="it-IT" dirty="0" smtClean="0"/>
              <a:t>Fare clic per modificare stili del testo dello schema</a:t>
            </a:r>
          </a:p>
          <a:p>
            <a:pPr lvl="1" eaLnBrk="1" latinLnBrk="0" hangingPunct="1"/>
            <a:r>
              <a:rPr lang="it-IT" dirty="0" smtClean="0"/>
              <a:t>Secondo livello</a:t>
            </a:r>
          </a:p>
          <a:p>
            <a:pPr lvl="2" eaLnBrk="1" latinLnBrk="0" hangingPunct="1"/>
            <a:r>
              <a:rPr lang="it-IT" dirty="0" smtClean="0"/>
              <a:t>Terzo livello</a:t>
            </a:r>
          </a:p>
          <a:p>
            <a:pPr lvl="3" eaLnBrk="1" latinLnBrk="0" hangingPunct="1"/>
            <a:r>
              <a:rPr lang="it-IT" dirty="0" smtClean="0"/>
              <a:t>Quarto livello</a:t>
            </a:r>
          </a:p>
          <a:p>
            <a:pPr lvl="4" eaLnBrk="1" latinLnBrk="0" hangingPunct="1"/>
            <a:r>
              <a:rPr lang="it-IT" dirty="0" smtClean="0"/>
              <a:t>Quinto livello</a:t>
            </a:r>
            <a:endParaRPr kumimoji="0" lang="en-US" dirty="0"/>
          </a:p>
        </p:txBody>
      </p:sp>
      <p:sp>
        <p:nvSpPr>
          <p:cNvPr id="13" name="Segnaposto contenuto 12"/>
          <p:cNvSpPr>
            <a:spLocks noGrp="1"/>
          </p:cNvSpPr>
          <p:nvPr>
            <p:ph sz="quarter" idx="4"/>
          </p:nvPr>
        </p:nvSpPr>
        <p:spPr>
          <a:xfrm>
            <a:off x="4648200" y="2133600"/>
            <a:ext cx="4038600" cy="4038600"/>
          </a:xfrm>
          <a:prstGeom prst="rect">
            <a:avLst/>
          </a:prstGeo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extLst>
      <p:ext uri="{BB962C8B-B14F-4D97-AF65-F5344CB8AC3E}">
        <p14:creationId xmlns:p14="http://schemas.microsoft.com/office/powerpoint/2010/main" val="1290033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825352" y="-27384"/>
            <a:ext cx="6923112" cy="914400"/>
          </a:xfrm>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F3940A10-83E2-F344-9D0B-DB710C829AA7}" type="datetime1">
              <a:rPr lang="fr-FR" smtClean="0"/>
              <a:t>17/01/2015</a:t>
            </a:fld>
            <a:endParaRPr lang="it-IT"/>
          </a:p>
        </p:txBody>
      </p:sp>
      <p:sp>
        <p:nvSpPr>
          <p:cNvPr id="4" name="Segnaposto piè di pagina 3"/>
          <p:cNvSpPr>
            <a:spLocks noGrp="1"/>
          </p:cNvSpPr>
          <p:nvPr>
            <p:ph type="ftr" sz="quarter" idx="11"/>
          </p:nvPr>
        </p:nvSpPr>
        <p:spPr/>
        <p:txBody>
          <a:bodyPr/>
          <a:lstStyle/>
          <a:p>
            <a:r>
              <a:rPr lang="it-IT" smtClean="0"/>
              <a:t>Event / Place / Date</a:t>
            </a:r>
            <a:endParaRPr lang="it-IT"/>
          </a:p>
        </p:txBody>
      </p:sp>
    </p:spTree>
    <p:extLst>
      <p:ext uri="{BB962C8B-B14F-4D97-AF65-F5344CB8AC3E}">
        <p14:creationId xmlns:p14="http://schemas.microsoft.com/office/powerpoint/2010/main" val="10326146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6.png"/><Relationship Id="rId5" Type="http://schemas.openxmlformats.org/officeDocument/2006/relationships/slideLayout" Target="../slideLayouts/slideLayout8.xml"/><Relationship Id="rId10"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ext Box 2"/>
          <p:cNvSpPr txBox="1">
            <a:spLocks noChangeArrowheads="1"/>
          </p:cNvSpPr>
          <p:nvPr userDrawn="1"/>
        </p:nvSpPr>
        <p:spPr bwMode="auto">
          <a:xfrm>
            <a:off x="0" y="6308725"/>
            <a:ext cx="9144000" cy="549275"/>
          </a:xfrm>
          <a:prstGeom prst="rect">
            <a:avLst/>
          </a:prstGeom>
          <a:solidFill>
            <a:srgbClr val="0067B1"/>
          </a:solidFill>
          <a:ln w="9525">
            <a:noFill/>
            <a:round/>
            <a:headEnd/>
            <a:tailEnd/>
          </a:ln>
          <a:effectLst/>
        </p:spPr>
        <p:txBody>
          <a:bodyPr wrap="none" anchor="ctr"/>
          <a:lstStyle/>
          <a:p>
            <a:pPr fontAlgn="auto">
              <a:spcBef>
                <a:spcPts val="0"/>
              </a:spcBef>
              <a:spcAft>
                <a:spcPts val="0"/>
              </a:spcAft>
              <a:defRPr/>
            </a:pPr>
            <a:endParaRPr lang="en-US">
              <a:latin typeface="+mn-lt"/>
            </a:endParaRPr>
          </a:p>
        </p:txBody>
      </p:sp>
      <p:grpSp>
        <p:nvGrpSpPr>
          <p:cNvPr id="1027" name="Group 12"/>
          <p:cNvGrpSpPr>
            <a:grpSpLocks/>
          </p:cNvGrpSpPr>
          <p:nvPr userDrawn="1"/>
        </p:nvGrpSpPr>
        <p:grpSpPr bwMode="auto">
          <a:xfrm>
            <a:off x="0" y="0"/>
            <a:ext cx="9144000" cy="1044575"/>
            <a:chOff x="-1" y="0"/>
            <a:chExt cx="9144001" cy="1044575"/>
          </a:xfrm>
        </p:grpSpPr>
        <p:sp>
          <p:nvSpPr>
            <p:cNvPr id="8" name="Rectangle 4"/>
            <p:cNvSpPr>
              <a:spLocks noChangeArrowheads="1"/>
            </p:cNvSpPr>
            <p:nvPr userDrawn="1"/>
          </p:nvSpPr>
          <p:spPr bwMode="auto">
            <a:xfrm>
              <a:off x="-1" y="0"/>
              <a:ext cx="9144001" cy="1044575"/>
            </a:xfrm>
            <a:prstGeom prst="rect">
              <a:avLst/>
            </a:pr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pic>
          <p:nvPicPr>
            <p:cNvPr id="1036"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0"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a:effectLst/>
          </p:spPr>
          <p:txBody>
            <a:bodyPr wrap="none" anchor="ctr"/>
            <a:lstStyle/>
            <a:p>
              <a:pPr fontAlgn="auto">
                <a:spcBef>
                  <a:spcPts val="0"/>
                </a:spcBef>
                <a:spcAft>
                  <a:spcPts val="0"/>
                </a:spcAft>
                <a:defRPr/>
              </a:pPr>
              <a:endParaRPr lang="en-US">
                <a:latin typeface="+mn-lt"/>
              </a:endParaRPr>
            </a:p>
          </p:txBody>
        </p:sp>
        <p:sp>
          <p:nvSpPr>
            <p:cNvPr id="11" name="Freeform 7"/>
            <p:cNvSpPr>
              <a:spLocks noChangeArrowheads="1"/>
            </p:cNvSpPr>
            <p:nvPr/>
          </p:nvSpPr>
          <p:spPr bwMode="auto">
            <a:xfrm>
              <a:off x="1619249" y="0"/>
              <a:ext cx="1800225" cy="979488"/>
            </a:xfrm>
            <a:custGeom>
              <a:avLst/>
              <a:gdLst/>
              <a:ahLst/>
              <a:cxnLst>
                <a:cxn ang="0">
                  <a:pos x="5000" y="0"/>
                </a:cxn>
                <a:cxn ang="0">
                  <a:pos x="5000" y="2720"/>
                </a:cxn>
                <a:cxn ang="0">
                  <a:pos x="0" y="2720"/>
                </a:cxn>
                <a:cxn ang="0">
                  <a:pos x="2000" y="0"/>
                </a:cxn>
                <a:cxn ang="0">
                  <a:pos x="5000" y="0"/>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a:effectLst/>
          </p:spPr>
          <p:txBody>
            <a:bodyPr wrap="none" anchor="ctr"/>
            <a:lstStyle/>
            <a:p>
              <a:pPr fontAlgn="auto">
                <a:spcBef>
                  <a:spcPts val="0"/>
                </a:spcBef>
                <a:spcAft>
                  <a:spcPts val="0"/>
                </a:spcAft>
                <a:defRPr/>
              </a:pPr>
              <a:endParaRPr lang="en-US">
                <a:latin typeface="+mn-lt"/>
              </a:endParaRPr>
            </a:p>
          </p:txBody>
        </p:sp>
      </p:grpSp>
      <p:sp>
        <p:nvSpPr>
          <p:cNvPr id="1028"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bg1"/>
                </a:solidFill>
                <a:latin typeface="Arial" pitchFamily="34" charset="0"/>
                <a:cs typeface="Arial" pitchFamily="34" charset="0"/>
              </a:defRPr>
            </a:lvl1pPr>
          </a:lstStyle>
          <a:p>
            <a:pPr>
              <a:defRPr/>
            </a:pPr>
            <a:fld id="{5423C6B9-9F08-E14E-8578-91A64AE4DC33}" type="datetime1">
              <a:rPr lang="en-US" smtClean="0"/>
              <a:t>1/17/2015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bg1"/>
                </a:solidFill>
                <a:latin typeface="Arial" pitchFamily="34" charset="0"/>
                <a:cs typeface="Arial" pitchFamily="34" charset="0"/>
              </a:defRPr>
            </a:lvl1pPr>
          </a:lstStyle>
          <a:p>
            <a:pPr>
              <a:defRPr/>
            </a:pPr>
            <a:r>
              <a:rPr lang="en-US" dirty="0" smtClean="0"/>
              <a:t>UCC 2014 – EGI Workshop</a:t>
            </a:r>
          </a:p>
          <a:p>
            <a:pPr>
              <a:defRPr/>
            </a:pPr>
            <a:r>
              <a:rPr lang="en-US" dirty="0" smtClean="0"/>
              <a:t>12 December 2014, London (UK)</a:t>
            </a:r>
            <a:endParaRPr lang="en-US" dirty="0"/>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bg1"/>
                </a:solidFill>
                <a:latin typeface="Arial" pitchFamily="34" charset="0"/>
                <a:cs typeface="Arial" pitchFamily="34" charset="0"/>
              </a:defRPr>
            </a:lvl1pPr>
          </a:lstStyle>
          <a:p>
            <a:pPr>
              <a:defRPr/>
            </a:pPr>
            <a:fld id="{B4511AA2-99FE-4BFE-B934-C050D2B58355}" type="slidenum">
              <a:rPr lang="en-US"/>
              <a:pPr>
                <a:defRPr/>
              </a:pPr>
              <a:t>‹N›</a:t>
            </a:fld>
            <a:endParaRPr lang="en-US" dirty="0"/>
          </a:p>
        </p:txBody>
      </p:sp>
      <p:sp>
        <p:nvSpPr>
          <p:cNvPr id="15" name="Rectangle 17"/>
          <p:cNvSpPr>
            <a:spLocks noChangeArrowheads="1"/>
          </p:cNvSpPr>
          <p:nvPr userDrawn="1"/>
        </p:nvSpPr>
        <p:spPr bwMode="auto">
          <a:xfrm>
            <a:off x="7667625" y="6586538"/>
            <a:ext cx="1447800" cy="279400"/>
          </a:xfrm>
          <a:prstGeom prst="rect">
            <a:avLst/>
          </a:prstGeom>
          <a:noFill/>
          <a:ln w="9525">
            <a:noFill/>
            <a:round/>
            <a:headEnd/>
            <a:tailEnd/>
          </a:ln>
          <a:effectLst/>
        </p:spPr>
        <p:txBody>
          <a:bodyPr lIns="90000" tIns="46800" rIns="90000" bIns="46800">
            <a:spAutoFit/>
          </a:bodyPr>
          <a:lstStyle/>
          <a:p>
            <a:pPr algn="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www.egi.eu</a:t>
            </a:r>
          </a:p>
        </p:txBody>
      </p:sp>
      <p:sp>
        <p:nvSpPr>
          <p:cNvPr id="16" name="Rectangle 18"/>
          <p:cNvSpPr>
            <a:spLocks noChangeArrowheads="1"/>
          </p:cNvSpPr>
          <p:nvPr userDrawn="1"/>
        </p:nvSpPr>
        <p:spPr bwMode="auto">
          <a:xfrm>
            <a:off x="53975" y="6605588"/>
            <a:ext cx="2286000" cy="279400"/>
          </a:xfrm>
          <a:prstGeom prst="rect">
            <a:avLst/>
          </a:prstGeom>
          <a:noFill/>
          <a:ln w="9525">
            <a:noFill/>
            <a:round/>
            <a:headEnd/>
            <a:tailEnd/>
          </a:ln>
          <a:effectLst/>
        </p:spPr>
        <p:txBody>
          <a:bodyPr lIns="90000" tIns="46800" rIns="90000" bIns="46800">
            <a:spAutoFit/>
          </a:bodyPr>
          <a:lstStyle/>
          <a:p>
            <a:pPr fontAlgn="auto">
              <a:spcBef>
                <a:spcPts val="875"/>
              </a:spcBef>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200" dirty="0">
                <a:solidFill>
                  <a:srgbClr val="FFFFFF"/>
                </a:solidFill>
                <a:ea typeface="SimSun" charset="0"/>
                <a:cs typeface="Arial" pitchFamily="34" charset="0"/>
              </a:rPr>
              <a:t>EGI-</a:t>
            </a:r>
            <a:r>
              <a:rPr lang="en-US" sz="1200" dirty="0" err="1">
                <a:solidFill>
                  <a:srgbClr val="FFFFFF"/>
                </a:solidFill>
                <a:ea typeface="SimSun" charset="0"/>
                <a:cs typeface="Arial" pitchFamily="34" charset="0"/>
              </a:rPr>
              <a:t>InSPIRE</a:t>
            </a:r>
            <a:r>
              <a:rPr lang="en-US" sz="1200" dirty="0">
                <a:solidFill>
                  <a:srgbClr val="FFFFFF"/>
                </a:solidFill>
                <a:ea typeface="SimSun" charset="0"/>
                <a:cs typeface="Arial" pitchFamily="34" charset="0"/>
              </a:rPr>
              <a:t> RI-261323</a:t>
            </a:r>
          </a:p>
        </p:txBody>
      </p:sp>
    </p:spTree>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Lst>
  <p:hf hdr="0" dt="0"/>
  <p:txStyles>
    <p:titleStyle>
      <a:lvl1pPr algn="ctr" rtl="0" fontAlgn="base">
        <a:spcBef>
          <a:spcPct val="0"/>
        </a:spcBef>
        <a:spcAft>
          <a:spcPct val="0"/>
        </a:spcAft>
        <a:defRPr sz="4400" kern="1200">
          <a:solidFill>
            <a:schemeClr val="bg1"/>
          </a:solidFill>
          <a:latin typeface="Arial" pitchFamily="34" charset="0"/>
          <a:ea typeface="+mj-ea"/>
          <a:cs typeface="Arial" pitchFamily="34" charset="0"/>
        </a:defRPr>
      </a:lvl1pPr>
      <a:lvl2pPr algn="ctr" rtl="0" fontAlgn="base">
        <a:spcBef>
          <a:spcPct val="0"/>
        </a:spcBef>
        <a:spcAft>
          <a:spcPct val="0"/>
        </a:spcAft>
        <a:defRPr sz="4400">
          <a:solidFill>
            <a:schemeClr val="bg1"/>
          </a:solidFill>
          <a:latin typeface="Arial" pitchFamily="34" charset="0"/>
          <a:cs typeface="Arial" pitchFamily="34" charset="0"/>
        </a:defRPr>
      </a:lvl2pPr>
      <a:lvl3pPr algn="ctr" rtl="0" fontAlgn="base">
        <a:spcBef>
          <a:spcPct val="0"/>
        </a:spcBef>
        <a:spcAft>
          <a:spcPct val="0"/>
        </a:spcAft>
        <a:defRPr sz="4400">
          <a:solidFill>
            <a:schemeClr val="bg1"/>
          </a:solidFill>
          <a:latin typeface="Arial" pitchFamily="34" charset="0"/>
          <a:cs typeface="Arial" pitchFamily="34" charset="0"/>
        </a:defRPr>
      </a:lvl3pPr>
      <a:lvl4pPr algn="ctr" rtl="0" fontAlgn="base">
        <a:spcBef>
          <a:spcPct val="0"/>
        </a:spcBef>
        <a:spcAft>
          <a:spcPct val="0"/>
        </a:spcAft>
        <a:defRPr sz="4400">
          <a:solidFill>
            <a:schemeClr val="bg1"/>
          </a:solidFill>
          <a:latin typeface="Arial" pitchFamily="34" charset="0"/>
          <a:cs typeface="Arial" pitchFamily="34" charset="0"/>
        </a:defRPr>
      </a:lvl4pPr>
      <a:lvl5pPr algn="ctr" rtl="0" fontAlgn="base">
        <a:spcBef>
          <a:spcPct val="0"/>
        </a:spcBef>
        <a:spcAft>
          <a:spcPct val="0"/>
        </a:spcAft>
        <a:defRPr sz="4400">
          <a:solidFill>
            <a:schemeClr val="bg1"/>
          </a:solidFill>
          <a:latin typeface="Arial" pitchFamily="34" charset="0"/>
          <a:cs typeface="Arial" pitchFamily="34" charset="0"/>
        </a:defRPr>
      </a:lvl5pPr>
      <a:lvl6pPr marL="457200" algn="ctr" rtl="0" fontAlgn="base">
        <a:spcBef>
          <a:spcPct val="0"/>
        </a:spcBef>
        <a:spcAft>
          <a:spcPct val="0"/>
        </a:spcAft>
        <a:defRPr sz="4400">
          <a:solidFill>
            <a:schemeClr val="bg1"/>
          </a:solidFill>
          <a:latin typeface="Arial" pitchFamily="34" charset="0"/>
          <a:cs typeface="Arial" pitchFamily="34" charset="0"/>
        </a:defRPr>
      </a:lvl6pPr>
      <a:lvl7pPr marL="914400" algn="ctr" rtl="0" fontAlgn="base">
        <a:spcBef>
          <a:spcPct val="0"/>
        </a:spcBef>
        <a:spcAft>
          <a:spcPct val="0"/>
        </a:spcAft>
        <a:defRPr sz="4400">
          <a:solidFill>
            <a:schemeClr val="bg1"/>
          </a:solidFill>
          <a:latin typeface="Arial" pitchFamily="34" charset="0"/>
          <a:cs typeface="Arial" pitchFamily="34" charset="0"/>
        </a:defRPr>
      </a:lvl7pPr>
      <a:lvl8pPr marL="1371600" algn="ctr" rtl="0" fontAlgn="base">
        <a:spcBef>
          <a:spcPct val="0"/>
        </a:spcBef>
        <a:spcAft>
          <a:spcPct val="0"/>
        </a:spcAft>
        <a:defRPr sz="4400">
          <a:solidFill>
            <a:schemeClr val="bg1"/>
          </a:solidFill>
          <a:latin typeface="Arial" pitchFamily="34" charset="0"/>
          <a:cs typeface="Arial" pitchFamily="34" charset="0"/>
        </a:defRPr>
      </a:lvl8pPr>
      <a:lvl9pPr marL="1828800" algn="ctr" rtl="0" fontAlgn="base">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2185392" y="-27384"/>
            <a:ext cx="6563072" cy="990600"/>
          </a:xfrm>
          <a:prstGeom prst="rect">
            <a:avLst/>
          </a:prstGeom>
        </p:spPr>
        <p:txBody>
          <a:bodyPr vert="horz" anchor="b" anchorCtr="0">
            <a:normAutofit/>
          </a:bodyPr>
          <a:lstStyle/>
          <a:p>
            <a:r>
              <a:rPr kumimoji="0" lang="it-IT" dirty="0" smtClean="0"/>
              <a:t>Fare clic per modificare lo stile del titolo</a:t>
            </a:r>
            <a:endParaRPr kumimoji="0" lang="en-US" dirty="0"/>
          </a:p>
        </p:txBody>
      </p:sp>
      <p:sp>
        <p:nvSpPr>
          <p:cNvPr id="14" name="Segnaposto data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C59786C-F214-3445-ACD8-39DF1473FC7F}" type="datetime1">
              <a:rPr lang="fr-FR" smtClean="0"/>
              <a:t>17/01/2015</a:t>
            </a:fld>
            <a:endParaRPr lang="it-IT"/>
          </a:p>
        </p:txBody>
      </p:sp>
      <p:sp>
        <p:nvSpPr>
          <p:cNvPr id="3" name="Segnaposto piè di pagina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it-IT" smtClean="0"/>
              <a:t>Event / Place / Date</a:t>
            </a:r>
            <a:endParaRPr lang="it-IT"/>
          </a:p>
        </p:txBody>
      </p:sp>
      <p:sp>
        <p:nvSpPr>
          <p:cNvPr id="23" name="Segnaposto numero diapositiva 22"/>
          <p:cNvSpPr>
            <a:spLocks noGrp="1"/>
          </p:cNvSpPr>
          <p:nvPr>
            <p:ph type="sldNum" sz="quarter" idx="4"/>
          </p:nvPr>
        </p:nvSpPr>
        <p:spPr>
          <a:xfrm>
            <a:off x="899592" y="6381328"/>
            <a:ext cx="1981200" cy="365760"/>
          </a:xfrm>
          <a:prstGeom prst="rect">
            <a:avLst/>
          </a:prstGeom>
        </p:spPr>
        <p:txBody>
          <a:bodyPr vert="horz"/>
          <a:lstStyle>
            <a:lvl1pPr algn="l" eaLnBrk="1" latinLnBrk="0" hangingPunct="1">
              <a:defRPr kumimoji="0" sz="1400">
                <a:solidFill>
                  <a:schemeClr val="tx2"/>
                </a:solidFill>
              </a:defRPr>
            </a:lvl1pPr>
          </a:lstStyle>
          <a:p>
            <a:fld id="{807A774B-4C56-4194-A4C0-AC5BE6BD7911}" type="slidenum">
              <a:rPr lang="it-IT" smtClean="0"/>
              <a:pPr/>
              <a:t>‹N›</a:t>
            </a:fld>
            <a:endParaRPr lang="it-IT"/>
          </a:p>
        </p:txBody>
      </p:sp>
      <p:sp>
        <p:nvSpPr>
          <p:cNvPr id="28" name="Connettore 1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Connettore 1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pic>
        <p:nvPicPr>
          <p:cNvPr id="19" name="Image 18" descr="logo-chain-reds.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 y="0"/>
            <a:ext cx="1547663" cy="1091033"/>
          </a:xfrm>
          <a:prstGeom prst="rect">
            <a:avLst/>
          </a:prstGeom>
        </p:spPr>
      </p:pic>
      <p:pic>
        <p:nvPicPr>
          <p:cNvPr id="2" name="Image 1" descr="Screen Shot 2013-02-04 at 16.00.22.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467544" y="6433909"/>
            <a:ext cx="353176" cy="235451"/>
          </a:xfrm>
          <a:prstGeom prst="rect">
            <a:avLst/>
          </a:prstGeom>
        </p:spPr>
      </p:pic>
    </p:spTree>
    <p:extLst>
      <p:ext uri="{BB962C8B-B14F-4D97-AF65-F5344CB8AC3E}">
        <p14:creationId xmlns:p14="http://schemas.microsoft.com/office/powerpoint/2010/main" val="1539915147"/>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dt="0"/>
  <p:txStyles>
    <p:titleStyle>
      <a:lvl1pPr algn="l" rtl="0" eaLnBrk="1" latinLnBrk="0" hangingPunct="1">
        <a:spcBef>
          <a:spcPct val="0"/>
        </a:spcBef>
        <a:buNone/>
        <a:defRPr kumimoji="0" sz="3200" kern="1200">
          <a:solidFill>
            <a:schemeClr val="tx1">
              <a:lumMod val="65000"/>
              <a:lumOff val="35000"/>
            </a:schemeClr>
          </a:solidFill>
          <a:latin typeface="+mn-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go.egi.eu/webinar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iki.egi.eu/wiki/Federated_Cloud_Communities"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hyperlink" Target="http://www.egi.eu/news-and-media/newsletters/Inspired_Issue_11/VT-SDC.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openmodeller.sourceforge.net/" TargetMode="External"/><Relationship Id="rId13" Type="http://schemas.openxmlformats.org/officeDocument/2006/relationships/hyperlink" Target="https://appdb.egi.eu/store/site/ifca-lcg2" TargetMode="External"/><Relationship Id="rId3" Type="http://schemas.openxmlformats.org/officeDocument/2006/relationships/hyperlink" Target="http://portal.biovel.eu/" TargetMode="External"/><Relationship Id="rId7" Type="http://schemas.openxmlformats.org/officeDocument/2006/relationships/hyperlink" Target="http://openrefine.org/" TargetMode="External"/><Relationship Id="rId12" Type="http://schemas.openxmlformats.org/officeDocument/2006/relationships/hyperlink" Target="https://appdb.egi.eu/store/site/goegrid" TargetMode="External"/><Relationship Id="rId2" Type="http://schemas.openxmlformats.org/officeDocument/2006/relationships/hyperlink" Target="http://www.biovel.eu/" TargetMode="External"/><Relationship Id="rId1" Type="http://schemas.openxmlformats.org/officeDocument/2006/relationships/slideLayout" Target="../slideLayouts/slideLayout2.xml"/><Relationship Id="rId6" Type="http://schemas.openxmlformats.org/officeDocument/2006/relationships/hyperlink" Target="https://appdb.egi.eu/store/site/prisma-infn-bari" TargetMode="External"/><Relationship Id="rId11" Type="http://schemas.openxmlformats.org/officeDocument/2006/relationships/hyperlink" Target="http://pythonhosted.org/READemption/" TargetMode="External"/><Relationship Id="rId5" Type="http://schemas.openxmlformats.org/officeDocument/2006/relationships/hyperlink" Target="https://appdb.egi.eu/store/site/cesnet-metacloud" TargetMode="External"/><Relationship Id="rId15" Type="http://schemas.openxmlformats.org/officeDocument/2006/relationships/hyperlink" Target="https://appdb.egi.eu/store/site/fzj" TargetMode="External"/><Relationship Id="rId10" Type="http://schemas.openxmlformats.org/officeDocument/2006/relationships/hyperlink" Target="http://www.sysmed.uni-wuerzburg.de/" TargetMode="External"/><Relationship Id="rId4" Type="http://schemas.openxmlformats.org/officeDocument/2006/relationships/hyperlink" Target="https://appdb.egi.eu/store/site/bifi" TargetMode="External"/><Relationship Id="rId9" Type="http://schemas.openxmlformats.org/officeDocument/2006/relationships/hyperlink" Target="https://wiki.biovel.eu/display/doc/BioVeL+Service+-+BioSTIF" TargetMode="External"/><Relationship Id="rId14" Type="http://schemas.openxmlformats.org/officeDocument/2006/relationships/hyperlink" Target="http://www.peachnote.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ernatschool.web.cern.ch/" TargetMode="External"/><Relationship Id="rId2" Type="http://schemas.openxmlformats.org/officeDocument/2006/relationships/hyperlink" Target="http://www.chain-project.e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xsq.com/products/slipstream.html"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90.147.102.191:8080/happi-server-1.5.0/"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hyperlink" Target="http://c2.pcons.net/" TargetMode="External"/><Relationship Id="rId5" Type="http://schemas.openxmlformats.org/officeDocument/2006/relationships/hyperlink" Target="https://portal.bils.se/" TargetMode="External"/><Relationship Id="rId4" Type="http://schemas.openxmlformats.org/officeDocument/2006/relationships/hyperlink" Target="http://www.vr.s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hyperlink" Target="mailto:support@egi.eu"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mailto:support@egi.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91680" y="2346449"/>
            <a:ext cx="7200800" cy="1946647"/>
          </a:xfrm>
        </p:spPr>
        <p:txBody>
          <a:bodyPr/>
          <a:lstStyle/>
          <a:p>
            <a:r>
              <a:rPr lang="en-US" altLang="en-US" sz="3600" dirty="0"/>
              <a:t>EGI Federated Cloud Use </a:t>
            </a:r>
            <a:r>
              <a:rPr lang="en-US" altLang="en-US" sz="3600" dirty="0" smtClean="0"/>
              <a:t>Cases</a:t>
            </a:r>
            <a:br>
              <a:rPr lang="en-US" altLang="en-US" sz="3600" dirty="0" smtClean="0"/>
            </a:br>
            <a:r>
              <a:rPr lang="en-US" altLang="en-US" sz="2800" dirty="0" smtClean="0"/>
              <a:t>Current </a:t>
            </a:r>
            <a:r>
              <a:rPr lang="en-US" altLang="en-US" sz="2800" dirty="0"/>
              <a:t>status and open requirements</a:t>
            </a:r>
            <a:r>
              <a:rPr lang="en-GB" altLang="en-US" sz="3600" dirty="0"/>
              <a:t/>
            </a:r>
            <a:br>
              <a:rPr lang="en-GB" altLang="en-US" sz="3600" dirty="0"/>
            </a:br>
            <a:endParaRPr lang="en-GB" sz="3600" dirty="0"/>
          </a:p>
        </p:txBody>
      </p:sp>
      <p:sp>
        <p:nvSpPr>
          <p:cNvPr id="5" name="Subtitle 4"/>
          <p:cNvSpPr>
            <a:spLocks noGrp="1"/>
          </p:cNvSpPr>
          <p:nvPr>
            <p:ph type="subTitle" idx="1"/>
          </p:nvPr>
        </p:nvSpPr>
        <p:spPr>
          <a:xfrm>
            <a:off x="2051720" y="3645024"/>
            <a:ext cx="6480720" cy="1919064"/>
          </a:xfrm>
        </p:spPr>
        <p:txBody>
          <a:bodyPr/>
          <a:lstStyle/>
          <a:p>
            <a:r>
              <a:rPr lang="en-GB" sz="2200" i="1" dirty="0"/>
              <a:t/>
            </a:r>
            <a:br>
              <a:rPr lang="en-GB" sz="2200" i="1" dirty="0"/>
            </a:br>
            <a:r>
              <a:rPr lang="en-GB" sz="2200" i="1" dirty="0" smtClean="0"/>
              <a:t>Diego </a:t>
            </a:r>
            <a:r>
              <a:rPr lang="en-GB" sz="2200" i="1" dirty="0" smtClean="0"/>
              <a:t>Scardaci, EGI.eu/INFN</a:t>
            </a:r>
            <a:br>
              <a:rPr lang="en-GB" sz="2200" i="1" dirty="0" smtClean="0"/>
            </a:br>
            <a:r>
              <a:rPr lang="en-GB" sz="2200" i="1" dirty="0" smtClean="0"/>
              <a:t>Technical Outreach </a:t>
            </a:r>
            <a:r>
              <a:rPr lang="en-GB" sz="2200" i="1" dirty="0" smtClean="0"/>
              <a:t>Expert</a:t>
            </a:r>
          </a:p>
          <a:p>
            <a:endParaRPr lang="en-GB" sz="2200" i="1" dirty="0" smtClean="0"/>
          </a:p>
          <a:p>
            <a:r>
              <a:rPr lang="en-GB" sz="1800" dirty="0"/>
              <a:t>EGI Federated Cloud F2F meeting</a:t>
            </a:r>
          </a:p>
          <a:p>
            <a:r>
              <a:rPr lang="en-GB" sz="1800" dirty="0"/>
              <a:t>19 January 2015, Amsterdam</a:t>
            </a:r>
          </a:p>
          <a:p>
            <a:endParaRPr lang="en-GB" sz="2200" i="1" dirty="0"/>
          </a:p>
        </p:txBody>
      </p:sp>
      <p:sp>
        <p:nvSpPr>
          <p:cNvPr id="307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
        <p:nvSpPr>
          <p:cNvPr id="307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CF096EC-15E1-45F9-B167-FBE36F0982FF}" type="slidenum">
              <a:rPr lang="en-US">
                <a:solidFill>
                  <a:schemeClr val="bg1"/>
                </a:solidFill>
                <a:latin typeface="Arial" pitchFamily="34" charset="0"/>
              </a:rPr>
              <a:pPr fontAlgn="base">
                <a:spcBef>
                  <a:spcPct val="0"/>
                </a:spcBef>
                <a:spcAft>
                  <a:spcPct val="0"/>
                </a:spcAft>
              </a:pPr>
              <a:t>1</a:t>
            </a:fld>
            <a:endParaRPr lang="en-US">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 workflow</a:t>
            </a:r>
            <a:endParaRPr lang="en-GB" dirty="0"/>
          </a:p>
        </p:txBody>
      </p:sp>
      <p:sp>
        <p:nvSpPr>
          <p:cNvPr id="5" name="Content Placeholder 4"/>
          <p:cNvSpPr>
            <a:spLocks noGrp="1"/>
          </p:cNvSpPr>
          <p:nvPr>
            <p:ph idx="1"/>
          </p:nvPr>
        </p:nvSpPr>
        <p:spPr>
          <a:xfrm>
            <a:off x="179511" y="1124744"/>
            <a:ext cx="8785101" cy="4525963"/>
          </a:xfrm>
        </p:spPr>
        <p:txBody>
          <a:bodyPr/>
          <a:lstStyle/>
          <a:p>
            <a:r>
              <a:rPr lang="en-GB" sz="2600" dirty="0"/>
              <a:t>F2F / teleconference</a:t>
            </a:r>
          </a:p>
          <a:p>
            <a:pPr lvl="1"/>
            <a:r>
              <a:rPr lang="en-GB" sz="2000" dirty="0" smtClean="0"/>
              <a:t>Initial requirements</a:t>
            </a:r>
          </a:p>
          <a:p>
            <a:pPr lvl="1"/>
            <a:r>
              <a:rPr lang="en-GB" sz="2000" dirty="0" smtClean="0"/>
              <a:t>Allocation of technical experts</a:t>
            </a:r>
          </a:p>
          <a:p>
            <a:pPr lvl="1"/>
            <a:r>
              <a:rPr lang="en-GB" sz="2000" dirty="0" smtClean="0"/>
              <a:t>Milestones</a:t>
            </a:r>
          </a:p>
          <a:p>
            <a:r>
              <a:rPr lang="en-GB" sz="2600" dirty="0"/>
              <a:t>Continuous tracking with appropriate support</a:t>
            </a:r>
          </a:p>
          <a:p>
            <a:pPr lvl="1"/>
            <a:r>
              <a:rPr lang="en-GB" sz="2000" dirty="0" smtClean="0"/>
              <a:t>Technical integration support from EGI/NGI team</a:t>
            </a:r>
          </a:p>
          <a:p>
            <a:pPr lvl="2"/>
            <a:r>
              <a:rPr lang="en-GB" sz="1800" dirty="0" smtClean="0"/>
              <a:t>On the incubator VO or setup of new VO</a:t>
            </a:r>
          </a:p>
          <a:p>
            <a:pPr lvl="1"/>
            <a:r>
              <a:rPr lang="en-GB" sz="2000" dirty="0" smtClean="0"/>
              <a:t>Service development support from EGI </a:t>
            </a:r>
            <a:r>
              <a:rPr lang="en-GB" sz="2000" dirty="0" err="1" smtClean="0"/>
              <a:t>FedCloud</a:t>
            </a:r>
            <a:r>
              <a:rPr lang="en-GB" sz="2000" dirty="0" smtClean="0"/>
              <a:t> Task Force</a:t>
            </a:r>
          </a:p>
          <a:p>
            <a:pPr lvl="1"/>
            <a:r>
              <a:rPr lang="en-GB" sz="2000" dirty="0" smtClean="0"/>
              <a:t>Community support through Virtual Team projects</a:t>
            </a:r>
          </a:p>
          <a:p>
            <a:r>
              <a:rPr lang="en-GB" sz="2600" dirty="0"/>
              <a:t>Migration into production</a:t>
            </a:r>
          </a:p>
          <a:p>
            <a:pPr lvl="1"/>
            <a:r>
              <a:rPr lang="en-GB" sz="2000" dirty="0"/>
              <a:t>Resource provider commitments</a:t>
            </a:r>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10</a:t>
            </a:fld>
            <a:endParaRPr lang="en-US" dirty="0"/>
          </a:p>
        </p:txBody>
      </p:sp>
      <p:sp>
        <p:nvSpPr>
          <p:cNvPr id="6"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952896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Webinars, events</a:t>
            </a:r>
            <a:endParaRPr lang="en-GB" dirty="0"/>
          </a:p>
        </p:txBody>
      </p:sp>
      <p:sp>
        <p:nvSpPr>
          <p:cNvPr id="5" name="Content Placeholder 4"/>
          <p:cNvSpPr>
            <a:spLocks noGrp="1"/>
          </p:cNvSpPr>
          <p:nvPr>
            <p:ph idx="1"/>
          </p:nvPr>
        </p:nvSpPr>
        <p:spPr>
          <a:xfrm>
            <a:off x="251519" y="1196752"/>
            <a:ext cx="8713093" cy="4886003"/>
          </a:xfrm>
        </p:spPr>
        <p:txBody>
          <a:bodyPr/>
          <a:lstStyle/>
          <a:p>
            <a:r>
              <a:rPr lang="en-GB" sz="2800" dirty="0" smtClean="0"/>
              <a:t>EGI Webinar Programme</a:t>
            </a:r>
          </a:p>
          <a:p>
            <a:pPr lvl="1"/>
            <a:r>
              <a:rPr lang="en-GB" sz="2400" dirty="0" smtClean="0">
                <a:hlinkClick r:id="rId2"/>
              </a:rPr>
              <a:t>http://go.egi.eu/webinars</a:t>
            </a:r>
            <a:endParaRPr lang="en-GB" sz="2400" dirty="0" smtClean="0"/>
          </a:p>
          <a:p>
            <a:pPr lvl="1"/>
            <a:r>
              <a:rPr lang="en-GB" sz="2400" dirty="0" smtClean="0"/>
              <a:t>Porting applications to the EGI Federated Cloud (April 2). Video recording online</a:t>
            </a:r>
          </a:p>
          <a:p>
            <a:pPr lvl="1"/>
            <a:r>
              <a:rPr lang="en-US" sz="2400" dirty="0"/>
              <a:t>RNA-</a:t>
            </a:r>
            <a:r>
              <a:rPr lang="en-US" sz="2400" dirty="0" err="1"/>
              <a:t>Seq</a:t>
            </a:r>
            <a:r>
              <a:rPr lang="en-US" sz="2400" dirty="0"/>
              <a:t> analysis with </a:t>
            </a:r>
            <a:r>
              <a:rPr lang="en-US" sz="2400" dirty="0" err="1"/>
              <a:t>READemption</a:t>
            </a:r>
            <a:r>
              <a:rPr lang="en-US" sz="2400" dirty="0"/>
              <a:t> - Setup and usage in the EGI Federated </a:t>
            </a:r>
            <a:r>
              <a:rPr lang="en-US" sz="2400" dirty="0" smtClean="0"/>
              <a:t>Cloud (November 27). Video available soon.</a:t>
            </a:r>
            <a:endParaRPr lang="en-GB" sz="2400" dirty="0"/>
          </a:p>
          <a:p>
            <a:pPr lvl="1"/>
            <a:r>
              <a:rPr lang="en-GB" sz="2400" dirty="0" smtClean="0"/>
              <a:t>Cloud-</a:t>
            </a:r>
            <a:r>
              <a:rPr lang="en-GB" sz="2400" dirty="0" err="1" smtClean="0"/>
              <a:t>Init</a:t>
            </a:r>
            <a:r>
              <a:rPr lang="en-GB" sz="2400" dirty="0" smtClean="0"/>
              <a:t> (December 15). </a:t>
            </a:r>
            <a:r>
              <a:rPr lang="en-US" sz="2400" dirty="0"/>
              <a:t>Video available soon.</a:t>
            </a:r>
            <a:endParaRPr lang="en-GB" sz="2400" dirty="0" smtClean="0"/>
          </a:p>
          <a:p>
            <a:r>
              <a:rPr lang="en-GB" sz="2800" dirty="0" smtClean="0"/>
              <a:t>Growing number of related EGI and NGI events</a:t>
            </a:r>
          </a:p>
          <a:p>
            <a:pPr lvl="1"/>
            <a:r>
              <a:rPr lang="en-GB" sz="2400" dirty="0" smtClean="0"/>
              <a:t>Several during EGI Community Forum 2014 May, Helsinki</a:t>
            </a:r>
          </a:p>
          <a:p>
            <a:pPr lvl="1"/>
            <a:r>
              <a:rPr lang="en-GB" sz="2400" dirty="0" smtClean="0"/>
              <a:t>Joint user forums with EUDAT &amp; GEANT in H2020</a:t>
            </a:r>
            <a:endParaRPr lang="en-GB" sz="2400" dirty="0"/>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11</a:t>
            </a:fld>
            <a:endParaRPr lang="en-US" dirty="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872855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852936"/>
            <a:ext cx="9036495" cy="1735130"/>
          </a:xfrm>
          <a:prstGeom prst="rect">
            <a:avLst/>
          </a:prstGeom>
        </p:spPr>
      </p:pic>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12</a:t>
            </a:fld>
            <a:endParaRPr lang="en-US" dirty="0"/>
          </a:p>
        </p:txBody>
      </p:sp>
      <p:sp>
        <p:nvSpPr>
          <p:cNvPr id="5" name="Title 1"/>
          <p:cNvSpPr>
            <a:spLocks noGrp="1"/>
          </p:cNvSpPr>
          <p:nvPr>
            <p:ph type="title"/>
          </p:nvPr>
        </p:nvSpPr>
        <p:spPr>
          <a:xfrm>
            <a:off x="2124075" y="115888"/>
            <a:ext cx="6840538" cy="865187"/>
          </a:xfrm>
        </p:spPr>
        <p:txBody>
          <a:bodyPr/>
          <a:lstStyle/>
          <a:p>
            <a:r>
              <a:rPr lang="en-GB" sz="4000" dirty="0" smtClean="0"/>
              <a:t>EGI </a:t>
            </a:r>
            <a:r>
              <a:rPr lang="en-GB" sz="4000" dirty="0" err="1" smtClean="0"/>
              <a:t>FedCloud</a:t>
            </a:r>
            <a:r>
              <a:rPr lang="en-GB" sz="4000" dirty="0" smtClean="0"/>
              <a:t> use cases</a:t>
            </a:r>
            <a:endParaRPr lang="en-GB" sz="4000" dirty="0"/>
          </a:p>
        </p:txBody>
      </p:sp>
      <p:sp>
        <p:nvSpPr>
          <p:cNvPr id="6" name="Content Placeholder 2"/>
          <p:cNvSpPr txBox="1">
            <a:spLocks/>
          </p:cNvSpPr>
          <p:nvPr/>
        </p:nvSpPr>
        <p:spPr>
          <a:xfrm>
            <a:off x="107504" y="1124744"/>
            <a:ext cx="9036496" cy="5231606"/>
          </a:xfrm>
          <a:prstGeom prst="rect">
            <a:avLst/>
          </a:prstGeom>
        </p:spPr>
        <p:txBody>
          <a:bodyPr>
            <a:normAutofit/>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t>Full list available at:</a:t>
            </a:r>
          </a:p>
          <a:p>
            <a:pPr lvl="1"/>
            <a:r>
              <a:rPr lang="en-GB" sz="2600" dirty="0">
                <a:hlinkClick r:id="rId3"/>
              </a:rPr>
              <a:t>https://</a:t>
            </a:r>
            <a:r>
              <a:rPr lang="en-GB" sz="2600" dirty="0" smtClean="0">
                <a:hlinkClick r:id="rId3"/>
              </a:rPr>
              <a:t>wiki.egi.eu/wiki/Federated_Cloud_Communities</a:t>
            </a:r>
            <a:endParaRPr lang="en-GB" sz="2600" dirty="0" smtClean="0"/>
          </a:p>
          <a:p>
            <a:pPr lvl="1"/>
            <a:r>
              <a:rPr lang="en-GB" sz="2600" dirty="0"/>
              <a:t>d</a:t>
            </a:r>
            <a:r>
              <a:rPr lang="en-GB" sz="2600" dirty="0" smtClean="0"/>
              <a:t>etailed wiki page for each use case</a:t>
            </a:r>
          </a:p>
          <a:p>
            <a:r>
              <a:rPr lang="en-GB" sz="2800" dirty="0" smtClean="0"/>
              <a:t>8 different phases</a:t>
            </a:r>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 y="4365104"/>
            <a:ext cx="9144000" cy="1950946"/>
          </a:xfrm>
          <a:prstGeom prst="rect">
            <a:avLst/>
          </a:prstGeom>
        </p:spPr>
      </p:pic>
      <p:sp>
        <p:nvSpPr>
          <p:cNvPr id="9"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4195062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3950" y="115888"/>
            <a:ext cx="6840538" cy="865187"/>
          </a:xfrm>
        </p:spPr>
        <p:txBody>
          <a:bodyPr/>
          <a:lstStyle/>
          <a:p>
            <a:r>
              <a:rPr lang="en-GB" dirty="0" smtClean="0"/>
              <a:t>Impact</a:t>
            </a:r>
            <a:endParaRPr lang="en-GB"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13</a:t>
            </a:fld>
            <a:endParaRPr lang="en-US" dirty="0"/>
          </a:p>
        </p:txBody>
      </p:sp>
      <p:sp>
        <p:nvSpPr>
          <p:cNvPr id="5" name="Content Placeholder 2"/>
          <p:cNvSpPr txBox="1">
            <a:spLocks/>
          </p:cNvSpPr>
          <p:nvPr/>
        </p:nvSpPr>
        <p:spPr>
          <a:xfrm>
            <a:off x="179512" y="1340769"/>
            <a:ext cx="8784976" cy="4968551"/>
          </a:xfrm>
          <a:prstGeom prst="rect">
            <a:avLst/>
          </a:prstGeom>
        </p:spPr>
        <p:txBody>
          <a:bodyPr>
            <a:normAutofit/>
          </a:bodyPr>
          <a:lst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400" dirty="0" smtClean="0"/>
              <a:t>26 communities and 50 use cases currently supported</a:t>
            </a:r>
          </a:p>
          <a:p>
            <a:pPr lvl="1"/>
            <a:r>
              <a:rPr lang="en-GB" sz="2000" dirty="0" smtClean="0"/>
              <a:t>29 </a:t>
            </a:r>
            <a:r>
              <a:rPr lang="en-GB" sz="2000" dirty="0"/>
              <a:t>use cases access the </a:t>
            </a:r>
            <a:r>
              <a:rPr lang="en-GB" sz="2000" dirty="0" err="1"/>
              <a:t>FedCloud</a:t>
            </a:r>
            <a:r>
              <a:rPr lang="en-GB" sz="2000" dirty="0"/>
              <a:t> through the </a:t>
            </a:r>
            <a:r>
              <a:rPr lang="en-GB" sz="2000" dirty="0" err="1"/>
              <a:t>rOCCI</a:t>
            </a:r>
            <a:r>
              <a:rPr lang="en-GB" sz="2000" dirty="0"/>
              <a:t> </a:t>
            </a:r>
            <a:r>
              <a:rPr lang="en-GB" sz="2000" dirty="0" smtClean="0"/>
              <a:t>client</a:t>
            </a:r>
          </a:p>
          <a:p>
            <a:pPr lvl="1"/>
            <a:r>
              <a:rPr lang="en-GB" sz="2000" dirty="0" smtClean="0"/>
              <a:t>12 use cases adopted an high level brokering tool: </a:t>
            </a:r>
            <a:r>
              <a:rPr lang="en-GB" sz="2000" dirty="0"/>
              <a:t>6</a:t>
            </a:r>
            <a:r>
              <a:rPr lang="en-GB" sz="2000" dirty="0" smtClean="0"/>
              <a:t> CSGF, 3 COMPSs, 2 Slipstream, 2 WS-PGRADE, 1 DIRAC, 3 VCYCLE</a:t>
            </a:r>
          </a:p>
          <a:p>
            <a:pPr lvl="1"/>
            <a:r>
              <a:rPr lang="en-GB" sz="2000" dirty="0"/>
              <a:t>4</a:t>
            </a:r>
            <a:r>
              <a:rPr lang="en-GB" sz="2000" dirty="0" smtClean="0"/>
              <a:t> use cases from private companies</a:t>
            </a:r>
          </a:p>
          <a:p>
            <a:pPr lvl="1"/>
            <a:endParaRPr lang="en-GB" sz="2000" dirty="0"/>
          </a:p>
          <a:p>
            <a:r>
              <a:rPr lang="en-GB" sz="2400" dirty="0" smtClean="0"/>
              <a:t>Use case classification according to the new scientific discipline classification:</a:t>
            </a:r>
          </a:p>
          <a:p>
            <a:pPr lvl="1"/>
            <a:r>
              <a:rPr lang="en-GB" sz="1600" dirty="0">
                <a:hlinkClick r:id="rId2"/>
              </a:rPr>
              <a:t>http://</a:t>
            </a:r>
            <a:r>
              <a:rPr lang="en-GB" sz="1600" dirty="0" smtClean="0">
                <a:hlinkClick r:id="rId2"/>
              </a:rPr>
              <a:t>www.egi.eu/news-and-media/newsletters/Inspired_Issue_11/VT-SDC.html</a:t>
            </a:r>
            <a:endParaRPr lang="en-GB" sz="1600" dirty="0" smtClean="0"/>
          </a:p>
          <a:p>
            <a:pPr lvl="1"/>
            <a:r>
              <a:rPr lang="en-GB" sz="2000" dirty="0"/>
              <a:t>s</a:t>
            </a:r>
            <a:r>
              <a:rPr lang="en-GB" sz="2000" dirty="0" smtClean="0"/>
              <a:t>ee </a:t>
            </a:r>
            <a:r>
              <a:rPr lang="en-GB" sz="2000" dirty="0" smtClean="0"/>
              <a:t>next slides</a:t>
            </a:r>
          </a:p>
        </p:txBody>
      </p:sp>
      <p:sp>
        <p:nvSpPr>
          <p:cNvPr id="6"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6720076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3400" dirty="0" smtClean="0"/>
              <a:t>EGI </a:t>
            </a:r>
            <a:r>
              <a:rPr lang="en-GB" sz="3400" dirty="0" err="1" smtClean="0"/>
              <a:t>FedCloud</a:t>
            </a:r>
            <a:r>
              <a:rPr lang="en-GB" sz="3400" dirty="0" smtClean="0"/>
              <a:t> Use Cases Discipline Classification (1° tier)</a:t>
            </a:r>
            <a:endParaRPr lang="en-GB" sz="3400"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GB" smtClean="0"/>
              <a:pPr>
                <a:defRPr/>
              </a:pPr>
              <a:t>14</a:t>
            </a:fld>
            <a:endParaRPr lang="en-GB"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65" y="1224559"/>
            <a:ext cx="7931683" cy="4904424"/>
          </a:xfrm>
          <a:prstGeom prst="rect">
            <a:avLst/>
          </a:prstGeom>
        </p:spPr>
      </p:pic>
      <p:cxnSp>
        <p:nvCxnSpPr>
          <p:cNvPr id="10" name="Connettore 4 9"/>
          <p:cNvCxnSpPr/>
          <p:nvPr/>
        </p:nvCxnSpPr>
        <p:spPr>
          <a:xfrm>
            <a:off x="4572000" y="1556792"/>
            <a:ext cx="3888432" cy="288032"/>
          </a:xfrm>
          <a:prstGeom prst="bentConnector3">
            <a:avLst/>
          </a:prstGeom>
          <a:ln w="12700">
            <a:solidFill>
              <a:schemeClr val="tx1">
                <a:lumMod val="50000"/>
                <a:lumOff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6489255" y="1567825"/>
            <a:ext cx="2475358" cy="276999"/>
          </a:xfrm>
          <a:prstGeom prst="rect">
            <a:avLst/>
          </a:prstGeom>
          <a:noFill/>
        </p:spPr>
        <p:txBody>
          <a:bodyPr wrap="none" rtlCol="0">
            <a:spAutoFit/>
          </a:bodyPr>
          <a:lstStyle/>
          <a:p>
            <a:r>
              <a:rPr lang="it-IT" sz="1200" dirty="0" err="1" smtClean="0"/>
              <a:t>Engineering</a:t>
            </a:r>
            <a:r>
              <a:rPr lang="it-IT" sz="1200" dirty="0" smtClean="0"/>
              <a:t> and </a:t>
            </a:r>
            <a:r>
              <a:rPr lang="it-IT" sz="1200" dirty="0" err="1" smtClean="0"/>
              <a:t>technology</a:t>
            </a:r>
            <a:r>
              <a:rPr lang="it-IT" sz="1200" dirty="0" smtClean="0"/>
              <a:t> 1.7%</a:t>
            </a:r>
            <a:endParaRPr lang="it-IT" sz="1200" dirty="0"/>
          </a:p>
        </p:txBody>
      </p:sp>
      <p:sp>
        <p:nvSpPr>
          <p:cNvPr id="8"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27900745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15</a:t>
            </a:fld>
            <a:endParaRPr lang="en-US" dirty="0"/>
          </a:p>
        </p:txBody>
      </p:sp>
      <p:sp>
        <p:nvSpPr>
          <p:cNvPr id="7" name="Titolo 1"/>
          <p:cNvSpPr>
            <a:spLocks noGrp="1"/>
          </p:cNvSpPr>
          <p:nvPr>
            <p:ph type="title"/>
          </p:nvPr>
        </p:nvSpPr>
        <p:spPr>
          <a:xfrm>
            <a:off x="2124075" y="115888"/>
            <a:ext cx="6840538" cy="865187"/>
          </a:xfrm>
        </p:spPr>
        <p:txBody>
          <a:bodyPr/>
          <a:lstStyle/>
          <a:p>
            <a:r>
              <a:rPr lang="it-IT" sz="3400" dirty="0" smtClean="0"/>
              <a:t>EGI </a:t>
            </a:r>
            <a:r>
              <a:rPr lang="it-IT" sz="3400" dirty="0" err="1" smtClean="0"/>
              <a:t>FedCloud</a:t>
            </a:r>
            <a:r>
              <a:rPr lang="it-IT" sz="3400" dirty="0" smtClean="0"/>
              <a:t> Use Cases Discipline </a:t>
            </a:r>
            <a:r>
              <a:rPr lang="it-IT" sz="3400" dirty="0" err="1" smtClean="0"/>
              <a:t>Classification</a:t>
            </a:r>
            <a:r>
              <a:rPr lang="it-IT" sz="3400" dirty="0" smtClean="0"/>
              <a:t> (2° </a:t>
            </a:r>
            <a:r>
              <a:rPr lang="it-IT" sz="3400" dirty="0" err="1" smtClean="0"/>
              <a:t>tier</a:t>
            </a:r>
            <a:r>
              <a:rPr lang="it-IT" sz="3400" dirty="0" smtClean="0"/>
              <a:t>)</a:t>
            </a:r>
            <a:endParaRPr lang="it-IT" sz="34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1" y="1202751"/>
            <a:ext cx="8025691" cy="4962553"/>
          </a:xfrm>
          <a:prstGeom prst="rect">
            <a:avLst/>
          </a:prstGeom>
        </p:spPr>
      </p:pic>
      <p:sp>
        <p:nvSpPr>
          <p:cNvPr id="8"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11920221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149219"/>
            <a:ext cx="8149303" cy="5038986"/>
          </a:xfrm>
          <a:prstGeom prst="rect">
            <a:avLst/>
          </a:prstGeom>
        </p:spPr>
      </p:pic>
      <p:sp>
        <p:nvSpPr>
          <p:cNvPr id="2" name="Titolo 1"/>
          <p:cNvSpPr>
            <a:spLocks noGrp="1"/>
          </p:cNvSpPr>
          <p:nvPr>
            <p:ph type="title"/>
          </p:nvPr>
        </p:nvSpPr>
        <p:spPr/>
        <p:txBody>
          <a:bodyPr/>
          <a:lstStyle/>
          <a:p>
            <a:r>
              <a:rPr lang="it-IT" sz="3600" dirty="0" smtClean="0"/>
              <a:t>EGI </a:t>
            </a:r>
            <a:r>
              <a:rPr lang="it-IT" sz="3600" dirty="0" err="1" smtClean="0"/>
              <a:t>FedCloud</a:t>
            </a:r>
            <a:r>
              <a:rPr lang="it-IT" sz="3600" dirty="0" smtClean="0"/>
              <a:t/>
            </a:r>
            <a:br>
              <a:rPr lang="it-IT" sz="3600" dirty="0" smtClean="0"/>
            </a:br>
            <a:r>
              <a:rPr lang="it-IT" sz="3600" dirty="0" smtClean="0"/>
              <a:t>Use </a:t>
            </a:r>
            <a:r>
              <a:rPr lang="it-IT" sz="3600" dirty="0" err="1" smtClean="0"/>
              <a:t>cases</a:t>
            </a:r>
            <a:r>
              <a:rPr lang="it-IT" sz="3600" dirty="0" smtClean="0"/>
              <a:t> status</a:t>
            </a:r>
            <a:endParaRPr lang="it-IT" sz="3600"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16</a:t>
            </a:fld>
            <a:endParaRPr lang="en-US" dirty="0"/>
          </a:p>
        </p:txBody>
      </p:sp>
      <p:sp>
        <p:nvSpPr>
          <p:cNvPr id="6"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4041314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Use Cases in production</a:t>
            </a:r>
            <a:endParaRPr lang="it-IT"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17</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3587530360"/>
              </p:ext>
            </p:extLst>
          </p:nvPr>
        </p:nvGraphicFramePr>
        <p:xfrm>
          <a:off x="51262" y="1124744"/>
          <a:ext cx="9036496" cy="5173980"/>
        </p:xfrm>
        <a:graphic>
          <a:graphicData uri="http://schemas.openxmlformats.org/drawingml/2006/table">
            <a:tbl>
              <a:tblPr firstRow="1" bandRow="1">
                <a:tableStyleId>{5C22544A-7EE6-4342-B048-85BDC9FD1C3A}</a:tableStyleId>
              </a:tblPr>
              <a:tblGrid>
                <a:gridCol w="1787436"/>
                <a:gridCol w="2581857"/>
                <a:gridCol w="1688137"/>
                <a:gridCol w="2979066"/>
              </a:tblGrid>
              <a:tr h="730367">
                <a:tc>
                  <a:txBody>
                    <a:bodyPr/>
                    <a:lstStyle/>
                    <a:p>
                      <a:r>
                        <a:rPr lang="it-IT" dirty="0"/>
                        <a:t>Community </a:t>
                      </a:r>
                    </a:p>
                  </a:txBody>
                  <a:tcPr marL="95250" marR="95250" marT="95250" marB="95250" anchor="ctr"/>
                </a:tc>
                <a:tc>
                  <a:txBody>
                    <a:bodyPr/>
                    <a:lstStyle/>
                    <a:p>
                      <a:r>
                        <a:rPr lang="it-IT" dirty="0" err="1"/>
                        <a:t>Description</a:t>
                      </a:r>
                      <a:r>
                        <a:rPr lang="it-IT" dirty="0"/>
                        <a:t> </a:t>
                      </a:r>
                    </a:p>
                  </a:txBody>
                  <a:tcPr marL="95250" marR="95250" marT="95250" marB="95250" anchor="ctr"/>
                </a:tc>
                <a:tc>
                  <a:txBody>
                    <a:bodyPr/>
                    <a:lstStyle/>
                    <a:p>
                      <a:r>
                        <a:rPr lang="it-IT" sz="1800" b="1" kern="1200" dirty="0">
                          <a:solidFill>
                            <a:schemeClr val="lt1"/>
                          </a:solidFill>
                          <a:latin typeface="+mn-lt"/>
                          <a:ea typeface="+mn-ea"/>
                          <a:cs typeface="+mn-cs"/>
                        </a:rPr>
                        <a:t>Scientific discipline </a:t>
                      </a:r>
                    </a:p>
                  </a:txBody>
                  <a:tcPr marL="95250" marR="95250" marT="95250" marB="95250" anchor="ctr"/>
                </a:tc>
                <a:tc>
                  <a:txBody>
                    <a:bodyPr/>
                    <a:lstStyle/>
                    <a:p>
                      <a:r>
                        <a:rPr lang="it-IT" dirty="0" err="1"/>
                        <a:t>Sites</a:t>
                      </a:r>
                      <a:r>
                        <a:rPr lang="it-IT" dirty="0"/>
                        <a:t> </a:t>
                      </a:r>
                    </a:p>
                  </a:txBody>
                  <a:tcPr marL="95250" marR="95250" marT="95250" marB="95250" anchor="ctr"/>
                </a:tc>
              </a:tr>
              <a:tr h="730367">
                <a:tc>
                  <a:txBody>
                    <a:bodyPr/>
                    <a:lstStyle/>
                    <a:p>
                      <a:r>
                        <a:rPr lang="it-IT" dirty="0" err="1">
                          <a:hlinkClick r:id="rId2"/>
                        </a:rPr>
                        <a:t>BioVeL</a:t>
                      </a:r>
                      <a:r>
                        <a:rPr lang="it-IT" dirty="0"/>
                        <a:t> </a:t>
                      </a:r>
                    </a:p>
                  </a:txBody>
                  <a:tcPr marL="95250" marR="95250" marT="95250" marB="95250" anchor="ctr"/>
                </a:tc>
                <a:tc>
                  <a:txBody>
                    <a:bodyPr/>
                    <a:lstStyle/>
                    <a:p>
                      <a:r>
                        <a:rPr lang="en-US" dirty="0" err="1">
                          <a:hlinkClick r:id="rId3"/>
                        </a:rPr>
                        <a:t>BioVeL</a:t>
                      </a:r>
                      <a:r>
                        <a:rPr lang="en-US" dirty="0">
                          <a:hlinkClick r:id="rId3"/>
                        </a:rPr>
                        <a:t> </a:t>
                      </a:r>
                      <a:r>
                        <a:rPr lang="en-US" dirty="0" smtClean="0">
                          <a:hlinkClick r:id="rId3"/>
                        </a:rPr>
                        <a:t>Portal</a:t>
                      </a:r>
                      <a:r>
                        <a:rPr lang="en-US" dirty="0" smtClean="0"/>
                        <a:t> </a:t>
                      </a:r>
                      <a:endParaRPr lang="en-US" dirty="0"/>
                    </a:p>
                  </a:txBody>
                  <a:tcPr marL="95250" marR="95250" marT="95250" marB="95250" anchor="ctr"/>
                </a:tc>
                <a:tc>
                  <a:txBody>
                    <a:bodyPr/>
                    <a:lstStyle/>
                    <a:p>
                      <a:r>
                        <a:rPr lang="it-IT" dirty="0" err="1" smtClean="0"/>
                        <a:t>Biodiversity</a:t>
                      </a:r>
                      <a:r>
                        <a:rPr lang="it-IT" dirty="0" smtClean="0"/>
                        <a:t> </a:t>
                      </a:r>
                      <a:r>
                        <a:rPr lang="it-IT" dirty="0" err="1"/>
                        <a:t>conservation</a:t>
                      </a:r>
                      <a:r>
                        <a:rPr lang="it-IT" dirty="0"/>
                        <a:t> </a:t>
                      </a:r>
                    </a:p>
                  </a:txBody>
                  <a:tcPr marL="95250" marR="95250" marT="95250" marB="95250" anchor="ctr"/>
                </a:tc>
                <a:tc>
                  <a:txBody>
                    <a:bodyPr/>
                    <a:lstStyle/>
                    <a:p>
                      <a:r>
                        <a:rPr lang="it-IT">
                          <a:hlinkClick r:id="rId4"/>
                        </a:rPr>
                        <a:t>BIFI</a:t>
                      </a:r>
                      <a:r>
                        <a:rPr lang="it-IT"/>
                        <a:t>, </a:t>
                      </a:r>
                      <a:r>
                        <a:rPr lang="it-IT">
                          <a:hlinkClick r:id="rId5"/>
                        </a:rPr>
                        <a:t>CESNET-MetaCloud</a:t>
                      </a:r>
                      <a:r>
                        <a:rPr lang="it-IT"/>
                        <a:t>, </a:t>
                      </a:r>
                      <a:r>
                        <a:rPr lang="it-IT">
                          <a:hlinkClick r:id="rId6"/>
                        </a:rPr>
                        <a:t>PRISMA-INFN-BARI</a:t>
                      </a:r>
                      <a:r>
                        <a:rPr lang="it-IT"/>
                        <a:t> </a:t>
                      </a:r>
                    </a:p>
                  </a:txBody>
                  <a:tcPr marL="95250" marR="95250" marT="95250" marB="95250" anchor="ctr"/>
                </a:tc>
              </a:tr>
              <a:tr h="730367">
                <a:tc>
                  <a:txBody>
                    <a:bodyPr/>
                    <a:lstStyle/>
                    <a:p>
                      <a:r>
                        <a:rPr lang="it-IT">
                          <a:hlinkClick r:id="rId2"/>
                        </a:rPr>
                        <a:t>BioVeL</a:t>
                      </a:r>
                      <a:r>
                        <a:rPr lang="it-IT"/>
                        <a:t> </a:t>
                      </a:r>
                    </a:p>
                  </a:txBody>
                  <a:tcPr marL="95250" marR="95250" marT="95250" marB="95250" anchor="ctr"/>
                </a:tc>
                <a:tc>
                  <a:txBody>
                    <a:bodyPr/>
                    <a:lstStyle/>
                    <a:p>
                      <a:r>
                        <a:rPr lang="en-US" dirty="0" err="1" smtClean="0">
                          <a:hlinkClick r:id="rId7"/>
                        </a:rPr>
                        <a:t>OpenRefine</a:t>
                      </a:r>
                      <a:endParaRPr lang="en-US" dirty="0"/>
                    </a:p>
                  </a:txBody>
                  <a:tcPr marL="95250" marR="95250" marT="95250" marB="95250" anchor="ctr"/>
                </a:tc>
                <a:tc>
                  <a:txBody>
                    <a:bodyPr/>
                    <a:lstStyle/>
                    <a:p>
                      <a:r>
                        <a:rPr lang="it-IT" dirty="0" err="1" smtClean="0"/>
                        <a:t>Biodiversity</a:t>
                      </a:r>
                      <a:r>
                        <a:rPr lang="it-IT" dirty="0" smtClean="0"/>
                        <a:t> </a:t>
                      </a:r>
                      <a:r>
                        <a:rPr lang="it-IT" dirty="0" err="1"/>
                        <a:t>conservation</a:t>
                      </a:r>
                      <a:r>
                        <a:rPr lang="it-IT" dirty="0"/>
                        <a:t> </a:t>
                      </a:r>
                    </a:p>
                  </a:txBody>
                  <a:tcPr marL="95250" marR="95250" marT="95250" marB="95250" anchor="ctr"/>
                </a:tc>
                <a:tc>
                  <a:txBody>
                    <a:bodyPr/>
                    <a:lstStyle/>
                    <a:p>
                      <a:r>
                        <a:rPr lang="it-IT">
                          <a:hlinkClick r:id="rId4"/>
                        </a:rPr>
                        <a:t>BIFI</a:t>
                      </a:r>
                      <a:r>
                        <a:rPr lang="it-IT"/>
                        <a:t>, </a:t>
                      </a:r>
                      <a:r>
                        <a:rPr lang="it-IT">
                          <a:hlinkClick r:id="rId5"/>
                        </a:rPr>
                        <a:t>CESNET-MetaCloud</a:t>
                      </a:r>
                      <a:r>
                        <a:rPr lang="it-IT"/>
                        <a:t>, </a:t>
                      </a:r>
                      <a:r>
                        <a:rPr lang="it-IT">
                          <a:hlinkClick r:id="rId6"/>
                        </a:rPr>
                        <a:t>PRISMA-INFN-BARI</a:t>
                      </a:r>
                      <a:r>
                        <a:rPr lang="it-IT"/>
                        <a:t> </a:t>
                      </a:r>
                    </a:p>
                  </a:txBody>
                  <a:tcPr marL="95250" marR="95250" marT="95250" marB="95250" anchor="ctr"/>
                </a:tc>
              </a:tr>
              <a:tr h="730367">
                <a:tc>
                  <a:txBody>
                    <a:bodyPr/>
                    <a:lstStyle/>
                    <a:p>
                      <a:r>
                        <a:rPr lang="it-IT">
                          <a:hlinkClick r:id="rId2"/>
                        </a:rPr>
                        <a:t>BioVeL</a:t>
                      </a:r>
                      <a:r>
                        <a:rPr lang="it-IT"/>
                        <a:t> </a:t>
                      </a:r>
                    </a:p>
                  </a:txBody>
                  <a:tcPr marL="95250" marR="95250" marT="95250" marB="95250" anchor="ctr"/>
                </a:tc>
                <a:tc>
                  <a:txBody>
                    <a:bodyPr/>
                    <a:lstStyle/>
                    <a:p>
                      <a:r>
                        <a:rPr lang="en-US" dirty="0" err="1" smtClean="0">
                          <a:hlinkClick r:id="rId8"/>
                        </a:rPr>
                        <a:t>OpenModeller</a:t>
                      </a:r>
                      <a:endParaRPr lang="en-US" dirty="0"/>
                    </a:p>
                  </a:txBody>
                  <a:tcPr marL="95250" marR="95250" marT="95250" marB="95250" anchor="ctr"/>
                </a:tc>
                <a:tc>
                  <a:txBody>
                    <a:bodyPr/>
                    <a:lstStyle/>
                    <a:p>
                      <a:r>
                        <a:rPr lang="it-IT" dirty="0" err="1" smtClean="0"/>
                        <a:t>Biodiversity</a:t>
                      </a:r>
                      <a:r>
                        <a:rPr lang="it-IT" dirty="0" smtClean="0"/>
                        <a:t> </a:t>
                      </a:r>
                      <a:r>
                        <a:rPr lang="it-IT" dirty="0" err="1"/>
                        <a:t>conservation</a:t>
                      </a:r>
                      <a:r>
                        <a:rPr lang="it-IT" dirty="0"/>
                        <a:t> </a:t>
                      </a:r>
                    </a:p>
                  </a:txBody>
                  <a:tcPr marL="95250" marR="95250" marT="95250" marB="95250" anchor="ctr"/>
                </a:tc>
                <a:tc>
                  <a:txBody>
                    <a:bodyPr/>
                    <a:lstStyle/>
                    <a:p>
                      <a:r>
                        <a:rPr lang="it-IT">
                          <a:hlinkClick r:id="rId5"/>
                        </a:rPr>
                        <a:t>CESNET-MetaCloud</a:t>
                      </a:r>
                      <a:r>
                        <a:rPr lang="it-IT"/>
                        <a:t> </a:t>
                      </a:r>
                    </a:p>
                  </a:txBody>
                  <a:tcPr marL="95250" marR="95250" marT="95250" marB="95250" anchor="ctr"/>
                </a:tc>
              </a:tr>
              <a:tr h="730367">
                <a:tc>
                  <a:txBody>
                    <a:bodyPr/>
                    <a:lstStyle/>
                    <a:p>
                      <a:r>
                        <a:rPr lang="it-IT">
                          <a:hlinkClick r:id="rId2"/>
                        </a:rPr>
                        <a:t>BioVeL</a:t>
                      </a:r>
                      <a:r>
                        <a:rPr lang="it-IT"/>
                        <a:t> </a:t>
                      </a:r>
                    </a:p>
                  </a:txBody>
                  <a:tcPr marL="95250" marR="95250" marT="95250" marB="95250" anchor="ctr"/>
                </a:tc>
                <a:tc>
                  <a:txBody>
                    <a:bodyPr/>
                    <a:lstStyle/>
                    <a:p>
                      <a:r>
                        <a:rPr lang="en-US" dirty="0" err="1" smtClean="0">
                          <a:hlinkClick r:id="rId9"/>
                        </a:rPr>
                        <a:t>BioSTIF</a:t>
                      </a:r>
                      <a:r>
                        <a:rPr lang="en-US" dirty="0" smtClean="0"/>
                        <a:t> </a:t>
                      </a:r>
                      <a:endParaRPr lang="en-US" dirty="0"/>
                    </a:p>
                  </a:txBody>
                  <a:tcPr marL="95250" marR="95250" marT="95250" marB="95250" anchor="ctr"/>
                </a:tc>
                <a:tc>
                  <a:txBody>
                    <a:bodyPr/>
                    <a:lstStyle/>
                    <a:p>
                      <a:r>
                        <a:rPr lang="it-IT" dirty="0" err="1" smtClean="0"/>
                        <a:t>Biodiversity</a:t>
                      </a:r>
                      <a:r>
                        <a:rPr lang="it-IT" dirty="0" smtClean="0"/>
                        <a:t> </a:t>
                      </a:r>
                      <a:r>
                        <a:rPr lang="it-IT" dirty="0" err="1"/>
                        <a:t>conservation</a:t>
                      </a:r>
                      <a:r>
                        <a:rPr lang="it-IT" dirty="0"/>
                        <a:t> </a:t>
                      </a:r>
                    </a:p>
                  </a:txBody>
                  <a:tcPr marL="95250" marR="95250" marT="95250" marB="95250" anchor="ctr"/>
                </a:tc>
                <a:tc>
                  <a:txBody>
                    <a:bodyPr/>
                    <a:lstStyle/>
                    <a:p>
                      <a:r>
                        <a:rPr lang="it-IT">
                          <a:hlinkClick r:id="rId4"/>
                        </a:rPr>
                        <a:t>BIFI</a:t>
                      </a:r>
                      <a:r>
                        <a:rPr lang="it-IT"/>
                        <a:t>, </a:t>
                      </a:r>
                      <a:r>
                        <a:rPr lang="it-IT">
                          <a:hlinkClick r:id="rId5"/>
                        </a:rPr>
                        <a:t>CESNET-MetaCloud</a:t>
                      </a:r>
                      <a:r>
                        <a:rPr lang="it-IT"/>
                        <a:t>, </a:t>
                      </a:r>
                      <a:r>
                        <a:rPr lang="it-IT">
                          <a:hlinkClick r:id="rId6"/>
                        </a:rPr>
                        <a:t>PRISMA-INFN-BARI</a:t>
                      </a:r>
                      <a:r>
                        <a:rPr lang="it-IT"/>
                        <a:t> </a:t>
                      </a:r>
                    </a:p>
                  </a:txBody>
                  <a:tcPr marL="95250" marR="95250" marT="95250" marB="95250" anchor="ctr"/>
                </a:tc>
              </a:tr>
              <a:tr h="730367">
                <a:tc>
                  <a:txBody>
                    <a:bodyPr/>
                    <a:lstStyle/>
                    <a:p>
                      <a:r>
                        <a:rPr lang="it-IT">
                          <a:hlinkClick r:id="rId10"/>
                        </a:rPr>
                        <a:t>CUSM, Würzburg University</a:t>
                      </a:r>
                      <a:r>
                        <a:rPr lang="it-IT"/>
                        <a:t> </a:t>
                      </a:r>
                    </a:p>
                  </a:txBody>
                  <a:tcPr marL="95250" marR="95250" marT="95250" marB="95250" anchor="ctr"/>
                </a:tc>
                <a:tc>
                  <a:txBody>
                    <a:bodyPr/>
                    <a:lstStyle/>
                    <a:p>
                      <a:r>
                        <a:rPr lang="en-US" dirty="0" err="1" smtClean="0">
                          <a:hlinkClick r:id="rId11"/>
                        </a:rPr>
                        <a:t>READemption</a:t>
                      </a:r>
                      <a:endParaRPr lang="en-US" dirty="0"/>
                    </a:p>
                  </a:txBody>
                  <a:tcPr marL="95250" marR="95250" marT="95250" marB="95250" anchor="ctr"/>
                </a:tc>
                <a:tc>
                  <a:txBody>
                    <a:bodyPr/>
                    <a:lstStyle/>
                    <a:p>
                      <a:r>
                        <a:rPr lang="it-IT" dirty="0" err="1" smtClean="0"/>
                        <a:t>Bioinformatics</a:t>
                      </a:r>
                      <a:r>
                        <a:rPr lang="it-IT" dirty="0" smtClean="0"/>
                        <a:t> </a:t>
                      </a:r>
                      <a:endParaRPr lang="it-IT" dirty="0"/>
                    </a:p>
                  </a:txBody>
                  <a:tcPr marL="95250" marR="95250" marT="95250" marB="95250" anchor="ctr"/>
                </a:tc>
                <a:tc>
                  <a:txBody>
                    <a:bodyPr/>
                    <a:lstStyle/>
                    <a:p>
                      <a:r>
                        <a:rPr lang="it-IT" dirty="0" err="1">
                          <a:hlinkClick r:id="rId12"/>
                        </a:rPr>
                        <a:t>GoeGrid</a:t>
                      </a:r>
                      <a:r>
                        <a:rPr lang="it-IT" dirty="0"/>
                        <a:t>, </a:t>
                      </a:r>
                      <a:r>
                        <a:rPr lang="it-IT" dirty="0">
                          <a:hlinkClick r:id="rId13"/>
                        </a:rPr>
                        <a:t>IFCA</a:t>
                      </a:r>
                      <a:r>
                        <a:rPr lang="it-IT" dirty="0"/>
                        <a:t> </a:t>
                      </a:r>
                    </a:p>
                  </a:txBody>
                  <a:tcPr marL="95250" marR="95250" marT="95250" marB="95250" anchor="ctr"/>
                </a:tc>
              </a:tr>
              <a:tr h="730367">
                <a:tc>
                  <a:txBody>
                    <a:bodyPr/>
                    <a:lstStyle/>
                    <a:p>
                      <a:r>
                        <a:rPr lang="it-IT">
                          <a:hlinkClick r:id="rId14"/>
                        </a:rPr>
                        <a:t>Peachnote</a:t>
                      </a:r>
                      <a:r>
                        <a:rPr lang="it-IT"/>
                        <a:t> </a:t>
                      </a:r>
                    </a:p>
                  </a:txBody>
                  <a:tcPr marL="95250" marR="95250" marT="95250" marB="95250" anchor="ctr"/>
                </a:tc>
                <a:tc>
                  <a:txBody>
                    <a:bodyPr/>
                    <a:lstStyle/>
                    <a:p>
                      <a:r>
                        <a:rPr lang="en-US" dirty="0"/>
                        <a:t>OCR analysis in music scores </a:t>
                      </a:r>
                    </a:p>
                  </a:txBody>
                  <a:tcPr marL="95250" marR="95250" marT="95250" marB="95250" anchor="ctr"/>
                </a:tc>
                <a:tc>
                  <a:txBody>
                    <a:bodyPr/>
                    <a:lstStyle/>
                    <a:p>
                      <a:r>
                        <a:rPr lang="it-IT" dirty="0" err="1" smtClean="0"/>
                        <a:t>Musicology</a:t>
                      </a:r>
                      <a:r>
                        <a:rPr lang="it-IT" dirty="0" smtClean="0"/>
                        <a:t> </a:t>
                      </a:r>
                      <a:endParaRPr lang="it-IT" dirty="0"/>
                    </a:p>
                  </a:txBody>
                  <a:tcPr marL="95250" marR="95250" marT="95250" marB="95250" anchor="ctr"/>
                </a:tc>
                <a:tc>
                  <a:txBody>
                    <a:bodyPr/>
                    <a:lstStyle/>
                    <a:p>
                      <a:r>
                        <a:rPr lang="it-IT" dirty="0">
                          <a:hlinkClick r:id="rId5"/>
                        </a:rPr>
                        <a:t>CESNET-</a:t>
                      </a:r>
                      <a:r>
                        <a:rPr lang="it-IT" dirty="0" err="1">
                          <a:hlinkClick r:id="rId5"/>
                        </a:rPr>
                        <a:t>MetaCloud</a:t>
                      </a:r>
                      <a:r>
                        <a:rPr lang="it-IT" dirty="0"/>
                        <a:t>, </a:t>
                      </a:r>
                      <a:r>
                        <a:rPr lang="it-IT" dirty="0">
                          <a:hlinkClick r:id="rId15"/>
                        </a:rPr>
                        <a:t>FZJ</a:t>
                      </a:r>
                      <a:r>
                        <a:rPr lang="it-IT" dirty="0"/>
                        <a:t> </a:t>
                      </a:r>
                    </a:p>
                  </a:txBody>
                  <a:tcPr marL="95250" marR="95250" marT="95250" marB="95250" anchor="ctr"/>
                </a:tc>
              </a:tr>
            </a:tbl>
          </a:graphicData>
        </a:graphic>
      </p:graphicFrame>
      <p:sp>
        <p:nvSpPr>
          <p:cNvPr id="6" name="Rettangolo arrotondato 5"/>
          <p:cNvSpPr/>
          <p:nvPr/>
        </p:nvSpPr>
        <p:spPr>
          <a:xfrm>
            <a:off x="1187624" y="2492896"/>
            <a:ext cx="6768752" cy="20882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Next step</a:t>
            </a:r>
          </a:p>
          <a:p>
            <a:pPr algn="ctr"/>
            <a:endParaRPr lang="en-US" sz="3200" dirty="0" smtClean="0"/>
          </a:p>
          <a:p>
            <a:pPr algn="ctr"/>
            <a:r>
              <a:rPr lang="en-US" sz="3200" dirty="0" err="1" smtClean="0"/>
              <a:t>MoU</a:t>
            </a:r>
            <a:r>
              <a:rPr lang="en-US" sz="3200" dirty="0" smtClean="0"/>
              <a:t> to agree a SLA between communities and sites</a:t>
            </a:r>
            <a:endParaRPr lang="en-US" sz="3200" dirty="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5813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18</a:t>
            </a:fld>
            <a:endParaRPr lang="en-US" dirty="0"/>
          </a:p>
        </p:txBody>
      </p:sp>
      <p:sp>
        <p:nvSpPr>
          <p:cNvPr id="5" name="Titolo 1"/>
          <p:cNvSpPr>
            <a:spLocks noGrp="1"/>
          </p:cNvSpPr>
          <p:nvPr>
            <p:ph type="title"/>
          </p:nvPr>
        </p:nvSpPr>
        <p:spPr>
          <a:xfrm>
            <a:off x="2124074" y="115888"/>
            <a:ext cx="7019925" cy="865187"/>
          </a:xfrm>
        </p:spPr>
        <p:txBody>
          <a:bodyPr/>
          <a:lstStyle/>
          <a:p>
            <a:r>
              <a:rPr lang="it-IT" sz="4200" dirty="0" smtClean="0"/>
              <a:t>Use Cases in </a:t>
            </a:r>
            <a:r>
              <a:rPr lang="it-IT" sz="4200" dirty="0" err="1" smtClean="0"/>
              <a:t>pre</a:t>
            </a:r>
            <a:r>
              <a:rPr lang="it-IT" sz="4200" dirty="0" smtClean="0"/>
              <a:t>-production</a:t>
            </a:r>
            <a:endParaRPr lang="it-IT" sz="4200" dirty="0"/>
          </a:p>
        </p:txBody>
      </p:sp>
      <p:graphicFrame>
        <p:nvGraphicFramePr>
          <p:cNvPr id="6" name="Tabella 5"/>
          <p:cNvGraphicFramePr>
            <a:graphicFrameLocks noGrp="1"/>
          </p:cNvGraphicFramePr>
          <p:nvPr>
            <p:extLst>
              <p:ext uri="{D42A27DB-BD31-4B8C-83A1-F6EECF244321}">
                <p14:modId xmlns:p14="http://schemas.microsoft.com/office/powerpoint/2010/main" val="2989792415"/>
              </p:ext>
            </p:extLst>
          </p:nvPr>
        </p:nvGraphicFramePr>
        <p:xfrm>
          <a:off x="51262" y="1196752"/>
          <a:ext cx="8913226" cy="5024491"/>
        </p:xfrm>
        <a:graphic>
          <a:graphicData uri="http://schemas.openxmlformats.org/drawingml/2006/table">
            <a:tbl>
              <a:tblPr firstRow="1" bandRow="1">
                <a:tableStyleId>{5C22544A-7EE6-4342-B048-85BDC9FD1C3A}</a:tableStyleId>
              </a:tblPr>
              <a:tblGrid>
                <a:gridCol w="2168079"/>
                <a:gridCol w="3131675"/>
                <a:gridCol w="3613472"/>
              </a:tblGrid>
              <a:tr h="910792">
                <a:tc>
                  <a:txBody>
                    <a:bodyPr/>
                    <a:lstStyle/>
                    <a:p>
                      <a:r>
                        <a:rPr lang="it-IT" dirty="0"/>
                        <a:t>Community </a:t>
                      </a:r>
                    </a:p>
                  </a:txBody>
                  <a:tcPr marL="95250" marR="95250" marT="95250" marB="95250" anchor="ctr"/>
                </a:tc>
                <a:tc>
                  <a:txBody>
                    <a:bodyPr/>
                    <a:lstStyle/>
                    <a:p>
                      <a:r>
                        <a:rPr lang="it-IT" dirty="0" smtClean="0"/>
                        <a:t>Use </a:t>
                      </a:r>
                      <a:r>
                        <a:rPr lang="it-IT" dirty="0" err="1" smtClean="0"/>
                        <a:t>cases</a:t>
                      </a:r>
                      <a:endParaRPr lang="it-IT" dirty="0"/>
                    </a:p>
                  </a:txBody>
                  <a:tcPr marL="95250" marR="95250" marT="95250" marB="95250" anchor="ctr"/>
                </a:tc>
                <a:tc>
                  <a:txBody>
                    <a:bodyPr/>
                    <a:lstStyle/>
                    <a:p>
                      <a:r>
                        <a:rPr lang="it-IT" dirty="0" err="1" smtClean="0"/>
                        <a:t>Next</a:t>
                      </a:r>
                      <a:r>
                        <a:rPr lang="it-IT" dirty="0" smtClean="0"/>
                        <a:t> </a:t>
                      </a:r>
                      <a:r>
                        <a:rPr lang="it-IT" dirty="0" err="1" smtClean="0"/>
                        <a:t>steps</a:t>
                      </a:r>
                      <a:endParaRPr lang="it-IT" dirty="0"/>
                    </a:p>
                  </a:txBody>
                  <a:tcPr marL="95250" marR="95250" marT="95250" marB="95250" anchor="ctr"/>
                </a:tc>
              </a:tr>
              <a:tr h="921733">
                <a:tc>
                  <a:txBody>
                    <a:bodyPr/>
                    <a:lstStyle/>
                    <a:p>
                      <a:r>
                        <a:rPr lang="it-IT" dirty="0" smtClean="0">
                          <a:hlinkClick r:id="rId2"/>
                        </a:rPr>
                        <a:t>CHAIN-REDS</a:t>
                      </a:r>
                      <a:endParaRPr lang="it-IT" dirty="0"/>
                    </a:p>
                  </a:txBody>
                  <a:tcPr marL="95250" marR="95250" marT="95250" marB="95250" anchor="ctr"/>
                </a:tc>
                <a:tc>
                  <a:txBody>
                    <a:bodyPr/>
                    <a:lstStyle/>
                    <a:p>
                      <a:r>
                        <a:rPr lang="en-US" dirty="0" smtClean="0"/>
                        <a:t>R, Octave, Aleph, WRF, </a:t>
                      </a:r>
                      <a:r>
                        <a:rPr lang="en-US" dirty="0" err="1" smtClean="0"/>
                        <a:t>Tthreader</a:t>
                      </a:r>
                      <a:endParaRPr lang="en-US" dirty="0"/>
                    </a:p>
                  </a:txBody>
                  <a:tcPr marL="95250" marR="95250" marT="95250" marB="95250" anchor="ctr"/>
                </a:tc>
                <a:tc>
                  <a:txBody>
                    <a:bodyPr/>
                    <a:lstStyle/>
                    <a:p>
                      <a:pPr marL="285750" indent="-285750">
                        <a:buFont typeface="Arial" panose="020B0604020202020204" pitchFamily="34" charset="0"/>
                        <a:buChar char="•"/>
                      </a:pPr>
                      <a:r>
                        <a:rPr lang="it-IT" dirty="0" err="1" smtClean="0"/>
                        <a:t>Almost</a:t>
                      </a:r>
                      <a:r>
                        <a:rPr lang="it-IT" dirty="0" smtClean="0"/>
                        <a:t> ready to </a:t>
                      </a:r>
                      <a:r>
                        <a:rPr lang="it-IT" dirty="0" err="1" smtClean="0"/>
                        <a:t>move</a:t>
                      </a:r>
                      <a:r>
                        <a:rPr lang="it-IT" baseline="0" dirty="0" smtClean="0"/>
                        <a:t> to production</a:t>
                      </a:r>
                    </a:p>
                    <a:p>
                      <a:pPr marL="285750" indent="-285750">
                        <a:buFont typeface="Arial" panose="020B0604020202020204" pitchFamily="34" charset="0"/>
                        <a:buChar char="•"/>
                      </a:pPr>
                      <a:r>
                        <a:rPr lang="it-IT" baseline="0" dirty="0" err="1" smtClean="0"/>
                        <a:t>Sites</a:t>
                      </a:r>
                      <a:r>
                        <a:rPr lang="it-IT" baseline="0" dirty="0" smtClean="0"/>
                        <a:t>: INFN-Catania-</a:t>
                      </a:r>
                      <a:r>
                        <a:rPr lang="it-IT" baseline="0" dirty="0" err="1" smtClean="0"/>
                        <a:t>Stack</a:t>
                      </a:r>
                      <a:r>
                        <a:rPr lang="it-IT" baseline="0" dirty="0" smtClean="0"/>
                        <a:t>, INFN-Catania-Nebula, PRISMA-INFN-BARI, </a:t>
                      </a:r>
                      <a:r>
                        <a:rPr lang="it-IT" baseline="0" dirty="0" err="1" smtClean="0"/>
                        <a:t>Okeanos</a:t>
                      </a:r>
                      <a:r>
                        <a:rPr lang="it-IT" baseline="0" dirty="0" smtClean="0"/>
                        <a:t>, CESNET, CESGA</a:t>
                      </a:r>
                      <a:endParaRPr lang="it-IT" dirty="0"/>
                    </a:p>
                  </a:txBody>
                  <a:tcPr marL="95250" marR="95250" marT="95250" marB="95250" anchor="ctr"/>
                </a:tc>
              </a:tr>
              <a:tr h="1263819">
                <a:tc>
                  <a:txBody>
                    <a:bodyPr/>
                    <a:lstStyle/>
                    <a:p>
                      <a:r>
                        <a:rPr lang="it-IT" dirty="0" smtClean="0"/>
                        <a:t>CERN</a:t>
                      </a:r>
                      <a:endParaRPr lang="it-IT" dirty="0"/>
                    </a:p>
                  </a:txBody>
                  <a:tcPr marL="95250" marR="95250" marT="95250" marB="95250" anchor="ctr"/>
                </a:tc>
                <a:tc>
                  <a:txBody>
                    <a:bodyPr/>
                    <a:lstStyle/>
                    <a:p>
                      <a:r>
                        <a:rPr lang="en-US" sz="1800" dirty="0" smtClean="0"/>
                        <a:t>Run ATLAS/</a:t>
                      </a:r>
                      <a:r>
                        <a:rPr lang="en-US" sz="1800" dirty="0" err="1" smtClean="0"/>
                        <a:t>LHCb</a:t>
                      </a:r>
                      <a:r>
                        <a:rPr lang="en-US" sz="1800" dirty="0" smtClean="0"/>
                        <a:t>/CMS jobs on the EGI </a:t>
                      </a:r>
                      <a:r>
                        <a:rPr lang="en-US" sz="1800" dirty="0" err="1" smtClean="0"/>
                        <a:t>FedCloud</a:t>
                      </a:r>
                      <a:r>
                        <a:rPr lang="en-US" sz="1800" dirty="0" smtClean="0"/>
                        <a:t> through </a:t>
                      </a:r>
                      <a:r>
                        <a:rPr lang="en-US" sz="1800" dirty="0" err="1" smtClean="0"/>
                        <a:t>Vac</a:t>
                      </a:r>
                      <a:r>
                        <a:rPr lang="en-US" sz="1800" dirty="0" smtClean="0"/>
                        <a:t>/</a:t>
                      </a:r>
                      <a:r>
                        <a:rPr lang="en-US" sz="1800" dirty="0" err="1" smtClean="0"/>
                        <a:t>Vcycle</a:t>
                      </a:r>
                      <a:endParaRPr lang="en-US" dirty="0"/>
                    </a:p>
                  </a:txBody>
                  <a:tcPr marL="95250" marR="95250" marT="95250" marB="95250" anchor="ctr"/>
                </a:tc>
                <a:tc>
                  <a:txBody>
                    <a:bodyPr/>
                    <a:lstStyle/>
                    <a:p>
                      <a:pPr marL="285750" indent="-285750">
                        <a:buFont typeface="Arial" panose="020B0604020202020204" pitchFamily="34" charset="0"/>
                        <a:buChar char="•"/>
                      </a:pPr>
                      <a:r>
                        <a:rPr lang="it-IT" dirty="0" smtClean="0"/>
                        <a:t>Complete</a:t>
                      </a:r>
                      <a:r>
                        <a:rPr lang="it-IT" baseline="0" dirty="0" smtClean="0"/>
                        <a:t> last </a:t>
                      </a:r>
                      <a:r>
                        <a:rPr lang="it-IT" baseline="0" dirty="0" err="1" smtClean="0"/>
                        <a:t>tests</a:t>
                      </a:r>
                      <a:r>
                        <a:rPr lang="it-IT" baseline="0" dirty="0" smtClean="0"/>
                        <a:t> (</a:t>
                      </a:r>
                      <a:r>
                        <a:rPr lang="it-IT" baseline="0" dirty="0" err="1" smtClean="0"/>
                        <a:t>accounting</a:t>
                      </a:r>
                      <a:r>
                        <a:rPr lang="it-IT" baseline="0" dirty="0" smtClean="0"/>
                        <a:t> </a:t>
                      </a:r>
                      <a:r>
                        <a:rPr lang="it-IT" baseline="0" dirty="0" err="1" smtClean="0"/>
                        <a:t>validation</a:t>
                      </a:r>
                      <a:r>
                        <a:rPr lang="it-IT" baseline="0" dirty="0" smtClean="0"/>
                        <a:t>)</a:t>
                      </a:r>
                    </a:p>
                    <a:p>
                      <a:pPr marL="285750" indent="-285750">
                        <a:buFont typeface="Arial" panose="020B0604020202020204" pitchFamily="34" charset="0"/>
                        <a:buChar char="•"/>
                      </a:pPr>
                      <a:r>
                        <a:rPr lang="it-IT" baseline="0" dirty="0" smtClean="0"/>
                        <a:t>To be </a:t>
                      </a:r>
                      <a:r>
                        <a:rPr lang="it-IT" baseline="0" dirty="0" err="1" smtClean="0"/>
                        <a:t>internally</a:t>
                      </a:r>
                      <a:r>
                        <a:rPr lang="it-IT" baseline="0" dirty="0" smtClean="0"/>
                        <a:t> </a:t>
                      </a:r>
                      <a:r>
                        <a:rPr lang="it-IT" baseline="0" dirty="0" err="1" smtClean="0"/>
                        <a:t>discussed</a:t>
                      </a:r>
                      <a:r>
                        <a:rPr lang="it-IT" baseline="0" dirty="0" smtClean="0"/>
                        <a:t> </a:t>
                      </a:r>
                      <a:r>
                        <a:rPr lang="it-IT" baseline="0" dirty="0" err="1" smtClean="0"/>
                        <a:t>at</a:t>
                      </a:r>
                      <a:r>
                        <a:rPr lang="it-IT" baseline="0" dirty="0" smtClean="0"/>
                        <a:t> CERN</a:t>
                      </a:r>
                      <a:endParaRPr lang="it-IT" dirty="0"/>
                    </a:p>
                  </a:txBody>
                  <a:tcPr marL="95250" marR="95250" marT="95250" marB="95250" anchor="ctr"/>
                </a:tc>
              </a:tr>
              <a:tr h="1263819">
                <a:tc>
                  <a:txBody>
                    <a:bodyPr/>
                    <a:lstStyle/>
                    <a:p>
                      <a:r>
                        <a:rPr lang="it-IT" dirty="0" smtClean="0"/>
                        <a:t>CERN</a:t>
                      </a:r>
                      <a:endParaRPr lang="it-IT" dirty="0"/>
                    </a:p>
                  </a:txBody>
                  <a:tcPr marL="95250" marR="95250" marT="95250" marB="95250" anchor="ctr"/>
                </a:tc>
                <a:tc>
                  <a:txBody>
                    <a:bodyPr/>
                    <a:lstStyle/>
                    <a:p>
                      <a:r>
                        <a:rPr lang="en-US" dirty="0" smtClean="0">
                          <a:hlinkClick r:id="rId3"/>
                        </a:rPr>
                        <a:t>CERN@School</a:t>
                      </a:r>
                      <a:endParaRPr lang="en-US" dirty="0"/>
                    </a:p>
                  </a:txBody>
                  <a:tcPr marL="95250" marR="95250" marT="95250" marB="95250" anchor="ctr"/>
                </a:tc>
                <a:tc>
                  <a:txBody>
                    <a:bodyPr/>
                    <a:lstStyle/>
                    <a:p>
                      <a:pPr marL="285750" indent="-285750">
                        <a:buFont typeface="Arial" panose="020B0604020202020204" pitchFamily="34" charset="0"/>
                        <a:buChar char="•"/>
                      </a:pPr>
                      <a:r>
                        <a:rPr lang="it-IT" dirty="0" err="1" smtClean="0"/>
                        <a:t>Looking</a:t>
                      </a:r>
                      <a:r>
                        <a:rPr lang="it-IT" dirty="0" smtClean="0"/>
                        <a:t> for </a:t>
                      </a:r>
                      <a:r>
                        <a:rPr lang="it-IT" dirty="0" err="1" smtClean="0"/>
                        <a:t>resources</a:t>
                      </a:r>
                      <a:r>
                        <a:rPr lang="it-IT" dirty="0" smtClean="0"/>
                        <a:t> (100%IT ? )</a:t>
                      </a:r>
                      <a:endParaRPr lang="it-IT" dirty="0"/>
                    </a:p>
                  </a:txBody>
                  <a:tcPr marL="95250" marR="95250" marT="95250" marB="95250" anchor="ctr"/>
                </a:tc>
              </a:tr>
            </a:tbl>
          </a:graphicData>
        </a:graphic>
      </p:graphicFrame>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683282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3048"/>
            <a:ext cx="2495550" cy="54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err="1" smtClean="0"/>
              <a:t>READemption</a:t>
            </a:r>
            <a:endParaRPr lang="en-GB" dirty="0"/>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19</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069637"/>
            <a:ext cx="3528392" cy="348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572000" y="2062003"/>
            <a:ext cx="4572000" cy="4247317"/>
          </a:xfrm>
          <a:prstGeom prst="rect">
            <a:avLst/>
          </a:prstGeom>
        </p:spPr>
        <p:txBody>
          <a:bodyPr>
            <a:spAutoFit/>
          </a:bodyPr>
          <a:lstStyle/>
          <a:p>
            <a:r>
              <a:rPr lang="en-GB" b="1" dirty="0" smtClean="0"/>
              <a:t>Next Generation Sequencing</a:t>
            </a:r>
          </a:p>
          <a:p>
            <a:pPr marL="285750" indent="-285750">
              <a:buFont typeface="Arial" panose="020B0604020202020204" pitchFamily="34" charset="0"/>
              <a:buChar char="•"/>
            </a:pPr>
            <a:r>
              <a:rPr lang="en-GB" dirty="0" smtClean="0"/>
              <a:t>Implemented </a:t>
            </a:r>
            <a:r>
              <a:rPr lang="en-GB" dirty="0"/>
              <a:t>in Python 3</a:t>
            </a:r>
          </a:p>
          <a:p>
            <a:pPr marL="285750" indent="-285750">
              <a:buFont typeface="Arial" panose="020B0604020202020204" pitchFamily="34" charset="0"/>
              <a:buChar char="•"/>
            </a:pPr>
            <a:r>
              <a:rPr lang="en-GB" dirty="0"/>
              <a:t>Needs:</a:t>
            </a:r>
          </a:p>
          <a:p>
            <a:pPr marL="742950" lvl="1" indent="-285750">
              <a:buFont typeface="Arial" panose="020B0604020202020204" pitchFamily="34" charset="0"/>
              <a:buChar char="•"/>
            </a:pPr>
            <a:r>
              <a:rPr lang="en-GB" dirty="0"/>
              <a:t>Third-Party libraries (</a:t>
            </a:r>
            <a:r>
              <a:rPr lang="en-GB" dirty="0" err="1"/>
              <a:t>numpy</a:t>
            </a:r>
            <a:r>
              <a:rPr lang="en-GB" dirty="0"/>
              <a:t>, </a:t>
            </a:r>
            <a:r>
              <a:rPr lang="en-GB" dirty="0" err="1"/>
              <a:t>scipy</a:t>
            </a:r>
            <a:r>
              <a:rPr lang="en-GB" dirty="0"/>
              <a:t>, </a:t>
            </a:r>
            <a:r>
              <a:rPr lang="en-GB" dirty="0" err="1"/>
              <a:t>matplotlib</a:t>
            </a:r>
            <a:r>
              <a:rPr lang="en-GB" dirty="0"/>
              <a:t>, </a:t>
            </a:r>
            <a:r>
              <a:rPr lang="en-GB" dirty="0" err="1"/>
              <a:t>pysam</a:t>
            </a:r>
            <a:r>
              <a:rPr lang="en-GB" dirty="0"/>
              <a:t>)</a:t>
            </a:r>
          </a:p>
          <a:p>
            <a:pPr marL="742950" lvl="1" indent="-285750">
              <a:buFont typeface="Arial" panose="020B0604020202020204" pitchFamily="34" charset="0"/>
              <a:buChar char="•"/>
            </a:pPr>
            <a:r>
              <a:rPr lang="en-GB" dirty="0"/>
              <a:t>Short Read mapper </a:t>
            </a:r>
            <a:r>
              <a:rPr lang="en-GB" dirty="0" err="1"/>
              <a:t>segemehl</a:t>
            </a:r>
            <a:endParaRPr lang="en-GB" dirty="0"/>
          </a:p>
          <a:p>
            <a:pPr marL="742950" lvl="1" indent="-285750">
              <a:buFont typeface="Arial" panose="020B0604020202020204" pitchFamily="34" charset="0"/>
              <a:buChar char="•"/>
            </a:pPr>
            <a:r>
              <a:rPr lang="en-GB" dirty="0"/>
              <a:t>R</a:t>
            </a:r>
          </a:p>
          <a:p>
            <a:pPr marL="285750" indent="-285750">
              <a:buFont typeface="Arial" panose="020B0604020202020204" pitchFamily="34" charset="0"/>
              <a:buChar char="•"/>
            </a:pPr>
            <a:r>
              <a:rPr lang="en-GB" dirty="0"/>
              <a:t>Usual runtime on a multi-core machine several hours to </a:t>
            </a:r>
            <a:r>
              <a:rPr lang="en-GB" dirty="0" smtClean="0"/>
              <a:t>some days</a:t>
            </a:r>
          </a:p>
          <a:p>
            <a:r>
              <a:rPr lang="en-GB" b="1" dirty="0" smtClean="0"/>
              <a:t>Implementation on EGI Federated Cloud</a:t>
            </a:r>
          </a:p>
          <a:p>
            <a:pPr marL="285750" indent="-285750">
              <a:buFont typeface="Arial" panose="020B0604020202020204" pitchFamily="34" charset="0"/>
              <a:buChar char="•"/>
            </a:pPr>
            <a:r>
              <a:rPr lang="en-GB" dirty="0" smtClean="0"/>
              <a:t>VO supported by GWDG, IFCA and CESNET sites</a:t>
            </a:r>
          </a:p>
          <a:p>
            <a:pPr marL="285750" indent="-285750">
              <a:buFont typeface="Arial" panose="020B0604020202020204" pitchFamily="34" charset="0"/>
              <a:buChar char="•"/>
            </a:pPr>
            <a:r>
              <a:rPr lang="en-GB" dirty="0"/>
              <a:t>VM </a:t>
            </a:r>
            <a:r>
              <a:rPr lang="en-GB" dirty="0" smtClean="0"/>
              <a:t>with </a:t>
            </a:r>
            <a:r>
              <a:rPr lang="en-GB" dirty="0"/>
              <a:t>24 cores and 128 GB of </a:t>
            </a:r>
            <a:r>
              <a:rPr lang="en-GB" dirty="0" smtClean="0"/>
              <a:t>RAM</a:t>
            </a:r>
          </a:p>
          <a:p>
            <a:pPr marL="285750" indent="-285750">
              <a:buFont typeface="Arial" panose="020B0604020202020204" pitchFamily="34" charset="0"/>
              <a:buChar char="•"/>
            </a:pPr>
            <a:r>
              <a:rPr lang="en-GB" dirty="0" smtClean="0"/>
              <a:t>Block storage up to 3TB</a:t>
            </a:r>
          </a:p>
          <a:p>
            <a:pPr marL="285750" indent="-285750">
              <a:buFont typeface="Arial" panose="020B0604020202020204" pitchFamily="34" charset="0"/>
              <a:buChar char="•"/>
            </a:pPr>
            <a:r>
              <a:rPr lang="hu-HU" dirty="0" smtClean="0"/>
              <a:t>To serve peak loads</a:t>
            </a:r>
          </a:p>
        </p:txBody>
      </p:sp>
      <p:sp>
        <p:nvSpPr>
          <p:cNvPr id="6" name="Rectangle 5"/>
          <p:cNvSpPr/>
          <p:nvPr/>
        </p:nvSpPr>
        <p:spPr>
          <a:xfrm>
            <a:off x="-23063" y="5589240"/>
            <a:ext cx="2372765" cy="307777"/>
          </a:xfrm>
          <a:prstGeom prst="rect">
            <a:avLst/>
          </a:prstGeom>
        </p:spPr>
        <p:txBody>
          <a:bodyPr wrap="none">
            <a:spAutoFit/>
          </a:bodyPr>
          <a:lstStyle/>
          <a:p>
            <a:r>
              <a:rPr lang="en-GB" sz="1400" dirty="0" smtClean="0"/>
              <a:t>Source: Konrad </a:t>
            </a:r>
            <a:r>
              <a:rPr lang="en-GB" sz="1400" dirty="0"/>
              <a:t>U. </a:t>
            </a:r>
            <a:r>
              <a:rPr lang="en-GB" sz="1400" dirty="0" smtClean="0"/>
              <a:t>F</a:t>
            </a:r>
            <a:r>
              <a:rPr lang="hu-HU" sz="1400" dirty="0" smtClean="0"/>
              <a:t>ö</a:t>
            </a:r>
            <a:r>
              <a:rPr lang="en-GB" sz="1400" dirty="0" err="1" smtClean="0"/>
              <a:t>rstner</a:t>
            </a:r>
            <a:endParaRPr lang="en-GB" sz="1400" dirty="0"/>
          </a:p>
        </p:txBody>
      </p:sp>
      <p:sp>
        <p:nvSpPr>
          <p:cNvPr id="3" name="CasellaDiTesto 2"/>
          <p:cNvSpPr txBox="1"/>
          <p:nvPr/>
        </p:nvSpPr>
        <p:spPr>
          <a:xfrm>
            <a:off x="183299" y="1081648"/>
            <a:ext cx="8565165" cy="923330"/>
          </a:xfrm>
          <a:prstGeom prst="rect">
            <a:avLst/>
          </a:prstGeom>
          <a:noFill/>
          <a:ln w="19050">
            <a:solidFill>
              <a:schemeClr val="accent1"/>
            </a:solidFill>
          </a:ln>
        </p:spPr>
        <p:txBody>
          <a:bodyPr wrap="none" rtlCol="0">
            <a:spAutoFit/>
          </a:bodyPr>
          <a:lstStyle/>
          <a:p>
            <a:pPr marL="285750" indent="-285750">
              <a:buFont typeface="Arial" panose="020B0604020202020204" pitchFamily="34" charset="0"/>
              <a:buChar char="•"/>
            </a:pPr>
            <a:r>
              <a:rPr lang="it-IT" b="1" i="1" dirty="0" smtClean="0"/>
              <a:t>Scientific Discipline: Natural Science, </a:t>
            </a:r>
            <a:r>
              <a:rPr lang="it-IT" b="1" i="1" dirty="0" err="1" smtClean="0"/>
              <a:t>Biological</a:t>
            </a:r>
            <a:r>
              <a:rPr lang="it-IT" b="1" i="1" dirty="0" smtClean="0"/>
              <a:t> </a:t>
            </a:r>
            <a:r>
              <a:rPr lang="it-IT" b="1" i="1" dirty="0" err="1" smtClean="0"/>
              <a:t>Sciences</a:t>
            </a:r>
            <a:r>
              <a:rPr lang="it-IT" b="1" i="1" dirty="0" smtClean="0"/>
              <a:t>, </a:t>
            </a:r>
            <a:r>
              <a:rPr lang="it-IT" b="1" i="1" dirty="0" err="1" smtClean="0">
                <a:solidFill>
                  <a:srgbClr val="FF0000"/>
                </a:solidFill>
              </a:rPr>
              <a:t>Bioinformatics</a:t>
            </a:r>
            <a:endParaRPr lang="it-IT" b="1" i="1" dirty="0" smtClean="0">
              <a:solidFill>
                <a:srgbClr val="FF0000"/>
              </a:solidFill>
            </a:endParaRPr>
          </a:p>
          <a:p>
            <a:pPr marL="285750" indent="-285750">
              <a:buFont typeface="Arial" panose="020B0604020202020204" pitchFamily="34" charset="0"/>
              <a:buChar char="•"/>
            </a:pPr>
            <a:r>
              <a:rPr lang="it-IT" b="1" i="1" dirty="0" smtClean="0"/>
              <a:t>Status: </a:t>
            </a:r>
            <a:r>
              <a:rPr lang="it-IT" b="1" i="1" dirty="0" smtClean="0">
                <a:solidFill>
                  <a:srgbClr val="FF0000"/>
                </a:solidFill>
              </a:rPr>
              <a:t>Production</a:t>
            </a:r>
            <a:r>
              <a:rPr lang="it-IT" b="1" i="1" dirty="0" smtClean="0"/>
              <a:t> (</a:t>
            </a:r>
            <a:r>
              <a:rPr lang="en-GB" b="1" i="1" dirty="0" smtClean="0"/>
              <a:t>hightroughputseq.egi.eu VO)</a:t>
            </a:r>
          </a:p>
          <a:p>
            <a:pPr marL="285750" indent="-285750">
              <a:buFont typeface="Arial" panose="020B0604020202020204" pitchFamily="34" charset="0"/>
              <a:buChar char="•"/>
            </a:pPr>
            <a:r>
              <a:rPr lang="en-GB" b="1" i="1" dirty="0" smtClean="0"/>
              <a:t>Sites: </a:t>
            </a:r>
            <a:r>
              <a:rPr lang="en-GB" b="1" i="1" dirty="0" err="1" smtClean="0"/>
              <a:t>GoeGrid</a:t>
            </a:r>
            <a:r>
              <a:rPr lang="en-GB" b="1" i="1" dirty="0" smtClean="0"/>
              <a:t>, IFCA (Nov-Dec 2014)</a:t>
            </a:r>
            <a:r>
              <a:rPr lang="it-IT" b="1" i="1" dirty="0" smtClean="0"/>
              <a:t> </a:t>
            </a:r>
            <a:endParaRPr lang="it-IT" b="1" i="1" dirty="0"/>
          </a:p>
        </p:txBody>
      </p:sp>
      <p:sp>
        <p:nvSpPr>
          <p:cNvPr id="10"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621507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Outline</a:t>
            </a:r>
            <a:endParaRPr lang="en-GB" dirty="0"/>
          </a:p>
        </p:txBody>
      </p:sp>
      <p:sp>
        <p:nvSpPr>
          <p:cNvPr id="6" name="Content Placeholder 5"/>
          <p:cNvSpPr>
            <a:spLocks noGrp="1"/>
          </p:cNvSpPr>
          <p:nvPr>
            <p:ph idx="1"/>
          </p:nvPr>
        </p:nvSpPr>
        <p:spPr>
          <a:xfrm>
            <a:off x="611188" y="1423317"/>
            <a:ext cx="8075612" cy="4525963"/>
          </a:xfrm>
        </p:spPr>
        <p:txBody>
          <a:bodyPr/>
          <a:lstStyle/>
          <a:p>
            <a:pPr marL="457200" indent="-457200">
              <a:buFont typeface="Arial" charset="0"/>
              <a:buChar char="•"/>
            </a:pPr>
            <a:r>
              <a:rPr lang="en-GB" altLang="en-US" sz="2400" dirty="0" smtClean="0"/>
              <a:t>EGI Federated Cloud user support</a:t>
            </a:r>
            <a:endParaRPr lang="en-GB" altLang="en-US" sz="2400" dirty="0"/>
          </a:p>
          <a:p>
            <a:pPr marL="857250" lvl="1" indent="-230188">
              <a:buFont typeface="Arial" charset="0"/>
              <a:buChar char="•"/>
            </a:pPr>
            <a:r>
              <a:rPr lang="en-GB" altLang="en-US" sz="2000" dirty="0" smtClean="0"/>
              <a:t>Guides and documentations</a:t>
            </a:r>
            <a:endParaRPr lang="en-GB" altLang="en-US" sz="2000" dirty="0"/>
          </a:p>
          <a:p>
            <a:pPr marL="857250" lvl="1" indent="-230188">
              <a:buFont typeface="Arial" charset="0"/>
              <a:buChar char="•"/>
            </a:pPr>
            <a:r>
              <a:rPr lang="en-GB" altLang="en-US" sz="2000" dirty="0"/>
              <a:t>VM Marketplace &amp; ready-to-use Virtual Appliances</a:t>
            </a:r>
          </a:p>
          <a:p>
            <a:pPr marL="857250" lvl="1" indent="-230188">
              <a:buFont typeface="Arial" charset="0"/>
              <a:buChar char="•"/>
            </a:pPr>
            <a:r>
              <a:rPr lang="en-GB" altLang="en-US" sz="2000" dirty="0"/>
              <a:t>High level tools (~</a:t>
            </a:r>
            <a:r>
              <a:rPr lang="en-GB" altLang="en-US" sz="2000" dirty="0" err="1"/>
              <a:t>Paas</a:t>
            </a:r>
            <a:r>
              <a:rPr lang="en-GB" altLang="en-US" sz="2000" dirty="0"/>
              <a:t>, </a:t>
            </a:r>
            <a:r>
              <a:rPr lang="en-GB" altLang="en-US" sz="2000" dirty="0" smtClean="0"/>
              <a:t>SaaS)</a:t>
            </a:r>
            <a:endParaRPr lang="en-GB" altLang="en-US" sz="2000" dirty="0"/>
          </a:p>
          <a:p>
            <a:pPr marL="857250" lvl="1" indent="-230188">
              <a:buFont typeface="Arial" charset="0"/>
              <a:buChar char="•"/>
            </a:pPr>
            <a:r>
              <a:rPr lang="en-GB" altLang="en-US" sz="2000" dirty="0" smtClean="0"/>
              <a:t>NGI </a:t>
            </a:r>
            <a:r>
              <a:rPr lang="en-GB" altLang="en-US" sz="2000" dirty="0"/>
              <a:t>and other cloud user </a:t>
            </a:r>
            <a:r>
              <a:rPr lang="en-GB" altLang="en-US" sz="2000" dirty="0" smtClean="0"/>
              <a:t>teams</a:t>
            </a:r>
            <a:endParaRPr lang="en-GB" altLang="en-US" sz="2000" dirty="0"/>
          </a:p>
          <a:p>
            <a:pPr marL="457200" indent="-457200">
              <a:buFont typeface="Arial" charset="0"/>
              <a:buChar char="•"/>
            </a:pPr>
            <a:r>
              <a:rPr lang="en-GB" altLang="en-US" sz="2400" dirty="0" smtClean="0"/>
              <a:t>Impact and use cases status</a:t>
            </a:r>
            <a:endParaRPr lang="en-GB" altLang="en-US" sz="2400" dirty="0"/>
          </a:p>
          <a:p>
            <a:pPr marL="457200" indent="-457200">
              <a:buFont typeface="Arial" charset="0"/>
              <a:buChar char="•"/>
            </a:pPr>
            <a:r>
              <a:rPr lang="en-GB" altLang="en-US" sz="2400" dirty="0" smtClean="0"/>
              <a:t>Requirements for the </a:t>
            </a:r>
            <a:r>
              <a:rPr lang="en-GB" altLang="en-US" sz="2400" dirty="0" err="1" smtClean="0"/>
              <a:t>FedCloud</a:t>
            </a:r>
            <a:r>
              <a:rPr lang="en-GB" altLang="en-US" sz="2400" dirty="0" smtClean="0"/>
              <a:t> TF</a:t>
            </a:r>
            <a:endParaRPr lang="en-GB" altLang="en-US" sz="2400" dirty="0" smtClean="0"/>
          </a:p>
          <a:p>
            <a:pPr marL="457200" indent="-457200">
              <a:buFont typeface="Arial" charset="0"/>
              <a:buChar char="•"/>
            </a:pPr>
            <a:r>
              <a:rPr lang="en-GB" altLang="en-US" sz="2400" dirty="0" smtClean="0"/>
              <a:t>Conclusions</a:t>
            </a:r>
            <a:endParaRPr lang="en-GB" altLang="en-US" sz="2400" dirty="0"/>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2</a:t>
            </a:fld>
            <a:endParaRPr lang="en-US" dirty="0"/>
          </a:p>
        </p:txBody>
      </p:sp>
      <p:sp>
        <p:nvSpPr>
          <p:cNvPr id="8"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1181208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err="1" smtClean="0"/>
              <a:t>READemption</a:t>
            </a:r>
            <a:r>
              <a:rPr lang="it-IT" sz="3600" dirty="0"/>
              <a:t> </a:t>
            </a:r>
            <a:r>
              <a:rPr lang="it-IT" sz="3600" dirty="0" smtClean="0"/>
              <a:t>- </a:t>
            </a:r>
            <a:r>
              <a:rPr lang="it-IT" sz="3600" dirty="0" err="1" smtClean="0"/>
              <a:t>Requirements</a:t>
            </a:r>
            <a:endParaRPr lang="it-IT" sz="3600"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20</a:t>
            </a:fld>
            <a:endParaRPr lang="en-US" dirty="0"/>
          </a:p>
        </p:txBody>
      </p:sp>
      <p:sp>
        <p:nvSpPr>
          <p:cNvPr id="5" name="Content Placeholder 4"/>
          <p:cNvSpPr txBox="1">
            <a:spLocks/>
          </p:cNvSpPr>
          <p:nvPr/>
        </p:nvSpPr>
        <p:spPr>
          <a:xfrm>
            <a:off x="251519" y="1196752"/>
            <a:ext cx="8713093"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t>‘Big’ VMs</a:t>
            </a:r>
          </a:p>
          <a:p>
            <a:pPr lvl="1"/>
            <a:r>
              <a:rPr lang="en-US" sz="2400" dirty="0"/>
              <a:t>&gt;20 </a:t>
            </a:r>
            <a:r>
              <a:rPr lang="en-US" sz="2400" dirty="0" smtClean="0"/>
              <a:t>cores, </a:t>
            </a:r>
            <a:r>
              <a:rPr lang="en-US" sz="2400" dirty="0"/>
              <a:t>&gt;70 GB of </a:t>
            </a:r>
            <a:r>
              <a:rPr lang="en-US" sz="2400" dirty="0" smtClean="0"/>
              <a:t>RAM, </a:t>
            </a:r>
            <a:r>
              <a:rPr lang="en-US" sz="2400" dirty="0"/>
              <a:t>&gt;1TB of disk </a:t>
            </a:r>
            <a:r>
              <a:rPr lang="en-US" sz="2400" dirty="0" smtClean="0"/>
              <a:t>space</a:t>
            </a:r>
          </a:p>
          <a:p>
            <a:pPr lvl="1"/>
            <a:r>
              <a:rPr lang="en-US" sz="2400" dirty="0" smtClean="0"/>
              <a:t>hard to find </a:t>
            </a:r>
            <a:r>
              <a:rPr lang="en-US" sz="2400" dirty="0" err="1" smtClean="0"/>
              <a:t>fedcloud</a:t>
            </a:r>
            <a:r>
              <a:rPr lang="en-US" sz="2400" dirty="0" smtClean="0"/>
              <a:t> sites able to satisfy these requirements</a:t>
            </a:r>
            <a:endParaRPr lang="en-GB" sz="2400" dirty="0" smtClean="0"/>
          </a:p>
          <a:p>
            <a:pPr lvl="1"/>
            <a:r>
              <a:rPr lang="it-IT" sz="2400" dirty="0" smtClean="0"/>
              <a:t>VM </a:t>
            </a:r>
            <a:r>
              <a:rPr lang="it-IT" sz="2400" dirty="0" err="1" smtClean="0"/>
              <a:t>reserved</a:t>
            </a:r>
            <a:r>
              <a:rPr lang="it-IT" sz="2400" dirty="0" smtClean="0"/>
              <a:t> for </a:t>
            </a:r>
            <a:r>
              <a:rPr lang="it-IT" sz="2400" dirty="0" err="1" smtClean="0"/>
              <a:t>limited</a:t>
            </a:r>
            <a:r>
              <a:rPr lang="it-IT" sz="2400" dirty="0" smtClean="0"/>
              <a:t> time </a:t>
            </a:r>
            <a:r>
              <a:rPr lang="it-IT" sz="2400" dirty="0" err="1" smtClean="0"/>
              <a:t>periods</a:t>
            </a:r>
            <a:r>
              <a:rPr lang="it-IT" sz="2400" dirty="0" smtClean="0"/>
              <a:t> (to </a:t>
            </a:r>
            <a:r>
              <a:rPr lang="it-IT" sz="2400" dirty="0" err="1" smtClean="0"/>
              <a:t>manage</a:t>
            </a:r>
            <a:r>
              <a:rPr lang="it-IT" sz="2400" dirty="0" smtClean="0"/>
              <a:t> </a:t>
            </a:r>
            <a:r>
              <a:rPr lang="it-IT" sz="2400" dirty="0" err="1" smtClean="0"/>
              <a:t>peaks</a:t>
            </a:r>
            <a:r>
              <a:rPr lang="it-IT" sz="2400" dirty="0" smtClean="0"/>
              <a:t>)</a:t>
            </a:r>
          </a:p>
          <a:p>
            <a:pPr lvl="1"/>
            <a:r>
              <a:rPr lang="it-IT" sz="2400" dirty="0"/>
              <a:t>s</a:t>
            </a:r>
            <a:r>
              <a:rPr lang="it-IT" sz="2400" dirty="0" smtClean="0"/>
              <a:t>hort </a:t>
            </a:r>
            <a:r>
              <a:rPr lang="it-IT" sz="2400" dirty="0" err="1" smtClean="0"/>
              <a:t>notice</a:t>
            </a:r>
            <a:r>
              <a:rPr lang="it-IT" sz="2400" dirty="0"/>
              <a:t> </a:t>
            </a:r>
            <a:r>
              <a:rPr lang="it-IT" sz="2400" dirty="0" smtClean="0"/>
              <a:t>(</a:t>
            </a:r>
            <a:r>
              <a:rPr lang="it-IT" sz="2400" dirty="0" err="1" smtClean="0"/>
              <a:t>few</a:t>
            </a:r>
            <a:r>
              <a:rPr lang="it-IT" sz="2400" dirty="0" smtClean="0"/>
              <a:t> weeks)</a:t>
            </a:r>
            <a:endParaRPr lang="en-GB" sz="2400" dirty="0" smtClean="0"/>
          </a:p>
          <a:p>
            <a:endParaRPr lang="en-GB" sz="2800" dirty="0" smtClean="0"/>
          </a:p>
          <a:p>
            <a:r>
              <a:rPr lang="en-GB" sz="2800" dirty="0" smtClean="0"/>
              <a:t>Clear rules and well defined procedures to access the EGI </a:t>
            </a:r>
            <a:r>
              <a:rPr lang="en-GB" sz="2800" dirty="0" err="1" smtClean="0"/>
              <a:t>FedCloud</a:t>
            </a:r>
            <a:endParaRPr lang="en-GB" sz="2800" dirty="0" smtClean="0"/>
          </a:p>
          <a:p>
            <a:pPr lvl="1"/>
            <a:r>
              <a:rPr lang="en-GB" sz="2400" dirty="0" smtClean="0"/>
              <a:t>For free? Pay-for-Use? Which pricing schemes?</a:t>
            </a:r>
          </a:p>
          <a:p>
            <a:pPr lvl="1"/>
            <a:endParaRPr lang="en-GB" sz="2400" dirty="0"/>
          </a:p>
        </p:txBody>
      </p:sp>
      <p:sp>
        <p:nvSpPr>
          <p:cNvPr id="6"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1135000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WLCG use </a:t>
            </a:r>
            <a:r>
              <a:rPr lang="it-IT" dirty="0" err="1" smtClean="0"/>
              <a:t>cases</a:t>
            </a:r>
            <a:endParaRPr lang="it-IT"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21</a:t>
            </a:fld>
            <a:endParaRPr lang="en-US" dirty="0"/>
          </a:p>
        </p:txBody>
      </p:sp>
      <p:sp>
        <p:nvSpPr>
          <p:cNvPr id="5" name="CasellaDiTesto 4"/>
          <p:cNvSpPr txBox="1"/>
          <p:nvPr/>
        </p:nvSpPr>
        <p:spPr>
          <a:xfrm>
            <a:off x="73608" y="1148551"/>
            <a:ext cx="8962888" cy="1200329"/>
          </a:xfrm>
          <a:prstGeom prst="rect">
            <a:avLst/>
          </a:prstGeom>
          <a:noFill/>
          <a:ln w="19050">
            <a:solidFill>
              <a:schemeClr val="accent1"/>
            </a:solidFill>
          </a:ln>
        </p:spPr>
        <p:txBody>
          <a:bodyPr wrap="square" rtlCol="0">
            <a:spAutoFit/>
          </a:bodyPr>
          <a:lstStyle/>
          <a:p>
            <a:pPr marL="285750" indent="-285750">
              <a:buFont typeface="Arial" panose="020B0604020202020204" pitchFamily="34" charset="0"/>
              <a:buChar char="•"/>
            </a:pPr>
            <a:r>
              <a:rPr lang="it-IT" b="1" i="1" dirty="0" smtClean="0"/>
              <a:t>Scientific Discipline: Natural Science, </a:t>
            </a:r>
            <a:r>
              <a:rPr lang="en-US" b="1" i="1" dirty="0" err="1"/>
              <a:t>Phisical</a:t>
            </a:r>
            <a:r>
              <a:rPr lang="en-US" b="1" i="1" dirty="0"/>
              <a:t> </a:t>
            </a:r>
            <a:r>
              <a:rPr lang="en-US" b="1" i="1" dirty="0" smtClean="0"/>
              <a:t>sciences, </a:t>
            </a:r>
            <a:r>
              <a:rPr lang="en-US" b="1" i="1" dirty="0">
                <a:solidFill>
                  <a:srgbClr val="FF0000"/>
                </a:solidFill>
              </a:rPr>
              <a:t>High energy physics </a:t>
            </a:r>
            <a:endParaRPr lang="it-IT" b="1" i="1" dirty="0" smtClean="0">
              <a:solidFill>
                <a:srgbClr val="FF0000"/>
              </a:solidFill>
            </a:endParaRPr>
          </a:p>
          <a:p>
            <a:pPr marL="285750" indent="-285750">
              <a:buFont typeface="Arial" panose="020B0604020202020204" pitchFamily="34" charset="0"/>
              <a:buChar char="•"/>
            </a:pPr>
            <a:r>
              <a:rPr lang="it-IT" b="1" i="1" dirty="0" smtClean="0"/>
              <a:t>Status: </a:t>
            </a:r>
            <a:r>
              <a:rPr lang="it-IT" b="1" i="1" dirty="0" err="1" smtClean="0">
                <a:solidFill>
                  <a:srgbClr val="FF0000"/>
                </a:solidFill>
              </a:rPr>
              <a:t>Pre</a:t>
            </a:r>
            <a:r>
              <a:rPr lang="it-IT" b="1" i="1" dirty="0" smtClean="0">
                <a:solidFill>
                  <a:srgbClr val="FF0000"/>
                </a:solidFill>
              </a:rPr>
              <a:t>-production</a:t>
            </a:r>
            <a:r>
              <a:rPr lang="it-IT" b="1" i="1" dirty="0" smtClean="0"/>
              <a:t> (</a:t>
            </a:r>
            <a:r>
              <a:rPr lang="en-GB" b="1" i="1" dirty="0" smtClean="0"/>
              <a:t>ATLAS, </a:t>
            </a:r>
            <a:r>
              <a:rPr lang="en-GB" b="1" i="1" dirty="0" err="1" smtClean="0"/>
              <a:t>LHCb</a:t>
            </a:r>
            <a:r>
              <a:rPr lang="en-GB" b="1" i="1" dirty="0" smtClean="0"/>
              <a:t> and CMS VOs)</a:t>
            </a:r>
          </a:p>
          <a:p>
            <a:pPr marL="285750" indent="-285750">
              <a:buFont typeface="Arial" panose="020B0604020202020204" pitchFamily="34" charset="0"/>
              <a:buChar char="•"/>
            </a:pPr>
            <a:r>
              <a:rPr lang="en-GB" b="1" i="1" dirty="0" smtClean="0"/>
              <a:t>Sites: BIFI, CESNET-METACLOUD, FZJ, IISAS-FEDCLOUD, INFN-PADOVA-STACK, </a:t>
            </a:r>
            <a:r>
              <a:rPr lang="it-IT" b="1" i="1" dirty="0" smtClean="0"/>
              <a:t> MK-04-FINKICLOUD, PRISMA-INFN-BARI</a:t>
            </a:r>
            <a:endParaRPr lang="it-IT" b="1" i="1" dirty="0"/>
          </a:p>
        </p:txBody>
      </p:sp>
      <p:sp>
        <p:nvSpPr>
          <p:cNvPr id="6" name="Content Placeholder 4"/>
          <p:cNvSpPr txBox="1">
            <a:spLocks/>
          </p:cNvSpPr>
          <p:nvPr/>
        </p:nvSpPr>
        <p:spPr>
          <a:xfrm>
            <a:off x="215453" y="2564904"/>
            <a:ext cx="8713093" cy="3456384"/>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b="1" dirty="0"/>
              <a:t>Run </a:t>
            </a:r>
            <a:r>
              <a:rPr lang="en-US" sz="2200" b="1" dirty="0" smtClean="0"/>
              <a:t>ATLAS/</a:t>
            </a:r>
            <a:r>
              <a:rPr lang="en-US" sz="2200" b="1" dirty="0" err="1" smtClean="0"/>
              <a:t>LHCb</a:t>
            </a:r>
            <a:r>
              <a:rPr lang="en-US" sz="2200" b="1" dirty="0" smtClean="0"/>
              <a:t>/CMS </a:t>
            </a:r>
            <a:r>
              <a:rPr lang="en-US" sz="2200" b="1" dirty="0"/>
              <a:t>jobs on the EGI </a:t>
            </a:r>
            <a:r>
              <a:rPr lang="en-US" sz="2200" b="1" dirty="0" err="1"/>
              <a:t>FedCloud</a:t>
            </a:r>
            <a:r>
              <a:rPr lang="en-US" sz="2200" b="1" dirty="0"/>
              <a:t> through </a:t>
            </a:r>
            <a:r>
              <a:rPr lang="en-US" sz="2200" b="1" dirty="0" err="1"/>
              <a:t>Vac</a:t>
            </a:r>
            <a:r>
              <a:rPr lang="en-US" sz="2200" b="1" dirty="0"/>
              <a:t>/</a:t>
            </a:r>
            <a:r>
              <a:rPr lang="en-US" sz="2200" b="1" dirty="0" err="1"/>
              <a:t>Vcycle</a:t>
            </a:r>
            <a:r>
              <a:rPr lang="en-US" sz="2400" dirty="0"/>
              <a:t> </a:t>
            </a:r>
            <a:endParaRPr lang="en-GB" sz="2400" dirty="0" smtClean="0"/>
          </a:p>
          <a:p>
            <a:r>
              <a:rPr lang="en-GB" sz="2200" dirty="0" smtClean="0"/>
              <a:t>Vac/</a:t>
            </a:r>
            <a:r>
              <a:rPr lang="en-GB" sz="2200" dirty="0" err="1" smtClean="0"/>
              <a:t>Vcycle</a:t>
            </a:r>
            <a:r>
              <a:rPr lang="en-GB" sz="2200" dirty="0" smtClean="0"/>
              <a:t> </a:t>
            </a:r>
            <a:r>
              <a:rPr lang="en-GB" sz="2200" dirty="0" err="1" smtClean="0"/>
              <a:t>PaaS</a:t>
            </a:r>
            <a:r>
              <a:rPr lang="en-GB" sz="2200" dirty="0" smtClean="0"/>
              <a:t>: </a:t>
            </a:r>
            <a:r>
              <a:rPr lang="en-US" sz="2200" dirty="0" smtClean="0"/>
              <a:t>self </a:t>
            </a:r>
            <a:r>
              <a:rPr lang="en-US" sz="2200" dirty="0"/>
              <a:t>managing system to control virtual </a:t>
            </a:r>
            <a:r>
              <a:rPr lang="en-US" sz="2200" dirty="0" smtClean="0"/>
              <a:t>machines (developed </a:t>
            </a:r>
            <a:r>
              <a:rPr lang="en-US" sz="2200" dirty="0"/>
              <a:t>by the </a:t>
            </a:r>
            <a:r>
              <a:rPr lang="en-US" sz="2200" dirty="0" smtClean="0"/>
              <a:t>Univ. </a:t>
            </a:r>
            <a:r>
              <a:rPr lang="en-US" sz="2200" dirty="0"/>
              <a:t>of </a:t>
            </a:r>
            <a:r>
              <a:rPr lang="en-US" sz="2200" dirty="0" smtClean="0"/>
              <a:t>Manchester)</a:t>
            </a:r>
          </a:p>
          <a:p>
            <a:r>
              <a:rPr lang="en-US" sz="2200" dirty="0" smtClean="0"/>
              <a:t>Implementation of the vacuum model</a:t>
            </a:r>
            <a:endParaRPr lang="en-GB" sz="2200" dirty="0" smtClean="0"/>
          </a:p>
          <a:p>
            <a:r>
              <a:rPr lang="en-US" sz="2200" dirty="0"/>
              <a:t>CERN </a:t>
            </a:r>
            <a:r>
              <a:rPr lang="en-US" sz="2200" dirty="0" smtClean="0"/>
              <a:t>developed </a:t>
            </a:r>
            <a:r>
              <a:rPr lang="en-US" sz="2200" dirty="0"/>
              <a:t>an OCCI connector for </a:t>
            </a:r>
            <a:r>
              <a:rPr lang="en-US" sz="2200" dirty="0" err="1"/>
              <a:t>Vcycle</a:t>
            </a:r>
            <a:r>
              <a:rPr lang="en-US" sz="2200" dirty="0"/>
              <a:t> to access the EGI Federated Cloud </a:t>
            </a:r>
            <a:r>
              <a:rPr lang="en-US" sz="2200" dirty="0" smtClean="0"/>
              <a:t>resources </a:t>
            </a:r>
            <a:endParaRPr lang="en-GB" sz="2200" dirty="0" smtClean="0"/>
          </a:p>
          <a:p>
            <a:r>
              <a:rPr lang="it-IT" sz="2200" dirty="0" err="1" smtClean="0"/>
              <a:t>Vcycle</a:t>
            </a:r>
            <a:r>
              <a:rPr lang="it-IT" sz="2200" dirty="0" smtClean="0"/>
              <a:t> can be re-</a:t>
            </a:r>
            <a:r>
              <a:rPr lang="it-IT" sz="2200" dirty="0" err="1" smtClean="0"/>
              <a:t>used</a:t>
            </a:r>
            <a:r>
              <a:rPr lang="it-IT" sz="2200" dirty="0" smtClean="0"/>
              <a:t> by </a:t>
            </a:r>
            <a:r>
              <a:rPr lang="it-IT" sz="2200" dirty="0" err="1" smtClean="0"/>
              <a:t>other</a:t>
            </a:r>
            <a:r>
              <a:rPr lang="it-IT" sz="2200" dirty="0" smtClean="0"/>
              <a:t> </a:t>
            </a:r>
            <a:r>
              <a:rPr lang="it-IT" sz="2200" dirty="0" err="1" smtClean="0"/>
              <a:t>FedCloud</a:t>
            </a:r>
            <a:r>
              <a:rPr lang="it-IT" sz="2200" dirty="0" smtClean="0"/>
              <a:t> use </a:t>
            </a:r>
            <a:r>
              <a:rPr lang="it-IT" sz="2200" dirty="0" err="1" smtClean="0"/>
              <a:t>cases</a:t>
            </a:r>
            <a:r>
              <a:rPr lang="it-IT" sz="2200" dirty="0" smtClean="0"/>
              <a:t> (</a:t>
            </a:r>
            <a:r>
              <a:rPr lang="it-IT" sz="2200" dirty="0" err="1" smtClean="0"/>
              <a:t>see</a:t>
            </a:r>
            <a:r>
              <a:rPr lang="it-IT" sz="2200" dirty="0" smtClean="0"/>
              <a:t> </a:t>
            </a:r>
            <a:r>
              <a:rPr lang="it-IT" sz="2200" dirty="0" err="1" smtClean="0"/>
              <a:t>presentation</a:t>
            </a:r>
            <a:r>
              <a:rPr lang="it-IT" sz="2200" dirty="0" smtClean="0"/>
              <a:t> in the </a:t>
            </a:r>
            <a:r>
              <a:rPr lang="it-IT" sz="2200" dirty="0" err="1" smtClean="0"/>
              <a:t>brokering</a:t>
            </a:r>
            <a:r>
              <a:rPr lang="it-IT" sz="2200" dirty="0" smtClean="0"/>
              <a:t> session)</a:t>
            </a:r>
            <a:endParaRPr lang="en-GB" sz="2200" dirty="0" smtClean="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8145035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600" dirty="0"/>
              <a:t>WLCG use </a:t>
            </a:r>
            <a:r>
              <a:rPr lang="it-IT" sz="3600" dirty="0" err="1" smtClean="0"/>
              <a:t>cases</a:t>
            </a:r>
            <a:r>
              <a:rPr lang="it-IT" sz="3600" dirty="0" smtClean="0"/>
              <a:t> &amp; </a:t>
            </a:r>
            <a:r>
              <a:rPr lang="it-IT" sz="3600" dirty="0" err="1" smtClean="0"/>
              <a:t>Slipstrea</a:t>
            </a:r>
            <a:r>
              <a:rPr lang="it-IT" sz="3600" dirty="0" err="1"/>
              <a:t>m</a:t>
            </a:r>
            <a:endParaRPr lang="it-IT" sz="3600"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22</a:t>
            </a:fld>
            <a:endParaRPr lang="en-US" dirty="0"/>
          </a:p>
        </p:txBody>
      </p:sp>
      <p:pic>
        <p:nvPicPr>
          <p:cNvPr id="1026" name="Picture 2" descr="http://sixsq.com/img/design/logo_cle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1198599"/>
            <a:ext cx="857250" cy="857251"/>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4"/>
          <p:cNvSpPr txBox="1">
            <a:spLocks/>
          </p:cNvSpPr>
          <p:nvPr/>
        </p:nvSpPr>
        <p:spPr>
          <a:xfrm>
            <a:off x="215453" y="1198599"/>
            <a:ext cx="8749160"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hlinkClick r:id="rId3"/>
              </a:rPr>
              <a:t>Slipstream</a:t>
            </a:r>
            <a:endParaRPr lang="en-GB" sz="2800" dirty="0" smtClean="0"/>
          </a:p>
          <a:p>
            <a:pPr lvl="1"/>
            <a:r>
              <a:rPr lang="en-US" sz="2400" dirty="0" err="1"/>
              <a:t>PaaS</a:t>
            </a:r>
            <a:r>
              <a:rPr lang="en-US" sz="2400" dirty="0"/>
              <a:t> for automating deployments</a:t>
            </a:r>
            <a:endParaRPr lang="en-GB" sz="2400" dirty="0" smtClean="0"/>
          </a:p>
          <a:p>
            <a:pPr lvl="1"/>
            <a:r>
              <a:rPr lang="it-IT" sz="2400" dirty="0" err="1" smtClean="0"/>
              <a:t>Helix</a:t>
            </a:r>
            <a:r>
              <a:rPr lang="it-IT" sz="2400" dirty="0" smtClean="0"/>
              <a:t> Nebula</a:t>
            </a:r>
            <a:endParaRPr lang="en-GB" sz="2400" dirty="0" smtClean="0"/>
          </a:p>
          <a:p>
            <a:r>
              <a:rPr lang="en-GB" sz="2800" dirty="0" smtClean="0"/>
              <a:t>Slipstream OCCI connector</a:t>
            </a:r>
            <a:endParaRPr lang="en-GB" sz="2800" dirty="0" smtClean="0"/>
          </a:p>
          <a:p>
            <a:pPr lvl="1"/>
            <a:r>
              <a:rPr lang="en-GB" sz="2400" dirty="0" smtClean="0"/>
              <a:t>basic </a:t>
            </a:r>
            <a:r>
              <a:rPr lang="en-GB" sz="2400" dirty="0"/>
              <a:t>deployment of virtual machine (</a:t>
            </a:r>
            <a:r>
              <a:rPr lang="en-GB" sz="2400" dirty="0" smtClean="0"/>
              <a:t>create/delete/status</a:t>
            </a:r>
            <a:r>
              <a:rPr lang="en-GB" sz="2400" dirty="0"/>
              <a:t>)</a:t>
            </a:r>
          </a:p>
          <a:p>
            <a:pPr lvl="1"/>
            <a:r>
              <a:rPr lang="en-GB" sz="2400" dirty="0" smtClean="0"/>
              <a:t>direct </a:t>
            </a:r>
            <a:r>
              <a:rPr lang="en-GB" sz="2400" dirty="0"/>
              <a:t>usage of the </a:t>
            </a:r>
            <a:r>
              <a:rPr lang="en-GB" sz="2400" dirty="0" err="1" smtClean="0"/>
              <a:t>FedCloud</a:t>
            </a:r>
            <a:r>
              <a:rPr lang="en-GB" sz="2400" dirty="0" smtClean="0"/>
              <a:t> contextualisation system</a:t>
            </a:r>
            <a:endParaRPr lang="en-GB" sz="2400" dirty="0"/>
          </a:p>
          <a:p>
            <a:pPr lvl="1"/>
            <a:r>
              <a:rPr lang="en-GB" sz="2400" dirty="0" smtClean="0"/>
              <a:t>dynamic </a:t>
            </a:r>
            <a:r>
              <a:rPr lang="en-GB" sz="2400" dirty="0"/>
              <a:t>attachment of block storage to the VM</a:t>
            </a:r>
          </a:p>
          <a:p>
            <a:pPr lvl="1"/>
            <a:r>
              <a:rPr lang="en-GB" sz="2400" dirty="0" smtClean="0"/>
              <a:t>authentication </a:t>
            </a:r>
            <a:r>
              <a:rPr lang="en-GB" sz="2400" dirty="0"/>
              <a:t>by using proxy uploaded by the </a:t>
            </a:r>
            <a:r>
              <a:rPr lang="en-GB" sz="2400" dirty="0" smtClean="0"/>
              <a:t>users or </a:t>
            </a:r>
            <a:r>
              <a:rPr lang="en-GB" sz="2400" dirty="0" err="1" smtClean="0"/>
              <a:t>MyProxy</a:t>
            </a:r>
            <a:r>
              <a:rPr lang="en-GB" sz="2400" dirty="0" smtClean="0"/>
              <a:t> </a:t>
            </a:r>
            <a:r>
              <a:rPr lang="en-GB" sz="2400" dirty="0"/>
              <a:t>as credential store and VOMS to user retrieve </a:t>
            </a:r>
            <a:r>
              <a:rPr lang="en-GB" sz="2400" dirty="0" smtClean="0"/>
              <a:t>attributes</a:t>
            </a:r>
          </a:p>
          <a:p>
            <a:r>
              <a:rPr lang="en-GB" sz="2800" dirty="0"/>
              <a:t>Alternative to </a:t>
            </a:r>
            <a:r>
              <a:rPr lang="en-GB" sz="2800" dirty="0" err="1"/>
              <a:t>rOCCI</a:t>
            </a:r>
            <a:r>
              <a:rPr lang="en-GB" sz="2800" dirty="0"/>
              <a:t> client</a:t>
            </a:r>
            <a:endParaRPr lang="en-GB" sz="2800" dirty="0"/>
          </a:p>
        </p:txBody>
      </p:sp>
      <p:sp>
        <p:nvSpPr>
          <p:cNvPr id="8"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6834525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23</a:t>
            </a:fld>
            <a:endParaRPr lang="en-US" dirty="0"/>
          </a:p>
        </p:txBody>
      </p:sp>
      <p:sp>
        <p:nvSpPr>
          <p:cNvPr id="5" name="Titolo 1"/>
          <p:cNvSpPr>
            <a:spLocks noGrp="1"/>
          </p:cNvSpPr>
          <p:nvPr>
            <p:ph type="title"/>
          </p:nvPr>
        </p:nvSpPr>
        <p:spPr>
          <a:xfrm>
            <a:off x="1979712" y="116632"/>
            <a:ext cx="7056784" cy="865187"/>
          </a:xfrm>
        </p:spPr>
        <p:txBody>
          <a:bodyPr/>
          <a:lstStyle/>
          <a:p>
            <a:r>
              <a:rPr lang="it-IT" sz="3600" dirty="0" smtClean="0"/>
              <a:t>WLCG use </a:t>
            </a:r>
            <a:r>
              <a:rPr lang="it-IT" sz="3600" dirty="0" err="1" smtClean="0"/>
              <a:t>cases</a:t>
            </a:r>
            <a:r>
              <a:rPr lang="it-IT" sz="3600" dirty="0" smtClean="0"/>
              <a:t> - </a:t>
            </a:r>
            <a:r>
              <a:rPr lang="it-IT" sz="3600" dirty="0" err="1" smtClean="0"/>
              <a:t>requirements</a:t>
            </a:r>
            <a:endParaRPr lang="it-IT" sz="3600" dirty="0"/>
          </a:p>
        </p:txBody>
      </p:sp>
      <p:sp>
        <p:nvSpPr>
          <p:cNvPr id="6" name="Content Placeholder 4"/>
          <p:cNvSpPr txBox="1">
            <a:spLocks/>
          </p:cNvSpPr>
          <p:nvPr/>
        </p:nvSpPr>
        <p:spPr>
          <a:xfrm>
            <a:off x="251519" y="1196752"/>
            <a:ext cx="8713093"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R</a:t>
            </a:r>
            <a:r>
              <a:rPr lang="en-US" sz="2800" dirty="0" smtClean="0"/>
              <a:t>unning </a:t>
            </a:r>
            <a:r>
              <a:rPr lang="en-US" sz="2800" dirty="0"/>
              <a:t>a big amount of small VMs in parallel</a:t>
            </a:r>
            <a:endParaRPr lang="en-GB" sz="2800" dirty="0" smtClean="0"/>
          </a:p>
          <a:p>
            <a:pPr lvl="1"/>
            <a:r>
              <a:rPr lang="en-US" sz="2400" dirty="0"/>
              <a:t>h</a:t>
            </a:r>
            <a:r>
              <a:rPr lang="en-US" sz="2400" dirty="0" smtClean="0"/>
              <a:t>ow many resources as possible</a:t>
            </a:r>
            <a:endParaRPr lang="en-GB" sz="2400" dirty="0" smtClean="0"/>
          </a:p>
          <a:p>
            <a:pPr lvl="1"/>
            <a:r>
              <a:rPr lang="it-IT" sz="2400" dirty="0" smtClean="0"/>
              <a:t>CERNVM image</a:t>
            </a:r>
          </a:p>
          <a:p>
            <a:pPr lvl="1"/>
            <a:r>
              <a:rPr lang="it-IT" sz="2400" dirty="0" smtClean="0"/>
              <a:t>CERNVM-FS</a:t>
            </a:r>
            <a:endParaRPr lang="en-GB" sz="2400" dirty="0" smtClean="0"/>
          </a:p>
          <a:p>
            <a:endParaRPr lang="en-GB" sz="2800" dirty="0" smtClean="0"/>
          </a:p>
          <a:p>
            <a:r>
              <a:rPr lang="en-GB" sz="2800" dirty="0" smtClean="0"/>
              <a:t>Reliable accounting system</a:t>
            </a:r>
          </a:p>
          <a:p>
            <a:pPr lvl="1"/>
            <a:r>
              <a:rPr lang="en-GB" sz="2400" dirty="0"/>
              <a:t>happy with the </a:t>
            </a:r>
            <a:r>
              <a:rPr lang="en-GB" sz="2400" dirty="0" err="1"/>
              <a:t>FedCloud</a:t>
            </a:r>
            <a:r>
              <a:rPr lang="en-GB" sz="2400" dirty="0"/>
              <a:t> and OCCI interface</a:t>
            </a:r>
          </a:p>
          <a:p>
            <a:pPr lvl="1"/>
            <a:r>
              <a:rPr lang="en-GB" sz="2400" dirty="0"/>
              <a:t>they </a:t>
            </a:r>
            <a:r>
              <a:rPr lang="en-GB" sz="2400" dirty="0" smtClean="0"/>
              <a:t>have to </a:t>
            </a:r>
            <a:r>
              <a:rPr lang="en-GB" sz="2400" dirty="0"/>
              <a:t>validate the accounting</a:t>
            </a:r>
          </a:p>
          <a:p>
            <a:pPr lvl="1"/>
            <a:endParaRPr lang="en-GB" sz="2400" dirty="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820712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Chipster</a:t>
            </a:r>
            <a:endParaRPr lang="it-IT"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24</a:t>
            </a:fld>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460" y="5475312"/>
            <a:ext cx="4000500" cy="762000"/>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4" y="2838500"/>
            <a:ext cx="4345048" cy="2638152"/>
          </a:xfrm>
          <a:prstGeom prst="rect">
            <a:avLst/>
          </a:prstGeom>
        </p:spPr>
      </p:pic>
      <p:sp>
        <p:nvSpPr>
          <p:cNvPr id="7" name="Rectangle 4"/>
          <p:cNvSpPr/>
          <p:nvPr/>
        </p:nvSpPr>
        <p:spPr>
          <a:xfrm>
            <a:off x="4952664" y="4073004"/>
            <a:ext cx="3960440" cy="2308324"/>
          </a:xfrm>
          <a:prstGeom prst="rect">
            <a:avLst/>
          </a:prstGeom>
        </p:spPr>
        <p:txBody>
          <a:bodyPr wrap="square">
            <a:spAutoFit/>
          </a:bodyPr>
          <a:lstStyle/>
          <a:p>
            <a:endParaRPr lang="en-US" dirty="0"/>
          </a:p>
          <a:p>
            <a:r>
              <a:rPr lang="en-US" b="1" dirty="0" err="1" smtClean="0"/>
              <a:t>Chipster</a:t>
            </a:r>
            <a:r>
              <a:rPr lang="en-US" b="1" dirty="0" smtClean="0"/>
              <a:t> in the EGI </a:t>
            </a:r>
            <a:r>
              <a:rPr lang="en-US" b="1" dirty="0" err="1" smtClean="0"/>
              <a:t>FedCloud</a:t>
            </a:r>
            <a:r>
              <a:rPr lang="en-US" dirty="0" smtClean="0"/>
              <a:t>:</a:t>
            </a:r>
          </a:p>
          <a:p>
            <a:pPr marL="285750" indent="-285750">
              <a:buFont typeface="Arial" panose="020B0604020202020204" pitchFamily="34" charset="0"/>
              <a:buChar char="•"/>
            </a:pPr>
            <a:r>
              <a:rPr lang="en-US" dirty="0" smtClean="0"/>
              <a:t>‘light’ VM (datasets removed)</a:t>
            </a:r>
          </a:p>
          <a:p>
            <a:pPr marL="285750" indent="-285750">
              <a:buFont typeface="Arial" panose="020B0604020202020204" pitchFamily="34" charset="0"/>
              <a:buChar char="•"/>
            </a:pPr>
            <a:r>
              <a:rPr lang="it-IT" dirty="0" err="1" smtClean="0"/>
              <a:t>Chipster</a:t>
            </a:r>
            <a:r>
              <a:rPr lang="it-IT" dirty="0" smtClean="0"/>
              <a:t> </a:t>
            </a:r>
            <a:r>
              <a:rPr lang="it-IT" dirty="0"/>
              <a:t>VM </a:t>
            </a:r>
            <a:r>
              <a:rPr lang="it-IT" dirty="0" err="1" smtClean="0"/>
              <a:t>configured</a:t>
            </a:r>
            <a:r>
              <a:rPr lang="it-IT" dirty="0" smtClean="0"/>
              <a:t> </a:t>
            </a:r>
            <a:r>
              <a:rPr lang="it-IT" dirty="0" err="1" smtClean="0"/>
              <a:t>through</a:t>
            </a:r>
            <a:r>
              <a:rPr lang="it-IT" dirty="0" smtClean="0"/>
              <a:t> </a:t>
            </a:r>
            <a:r>
              <a:rPr lang="it-IT" dirty="0" err="1"/>
              <a:t>contextualisation</a:t>
            </a:r>
            <a:endParaRPr lang="hu-HU" dirty="0"/>
          </a:p>
          <a:p>
            <a:pPr marL="285750" indent="-285750">
              <a:buFont typeface="Arial" panose="020B0604020202020204" pitchFamily="34" charset="0"/>
              <a:buChar char="•"/>
            </a:pPr>
            <a:r>
              <a:rPr lang="it-IT" dirty="0" err="1" smtClean="0"/>
              <a:t>shared</a:t>
            </a:r>
            <a:r>
              <a:rPr lang="it-IT" dirty="0" smtClean="0"/>
              <a:t> </a:t>
            </a:r>
            <a:r>
              <a:rPr lang="it-IT" dirty="0" err="1"/>
              <a:t>b</a:t>
            </a:r>
            <a:r>
              <a:rPr lang="it-IT" dirty="0" err="1" smtClean="0"/>
              <a:t>lock</a:t>
            </a:r>
            <a:r>
              <a:rPr lang="it-IT" dirty="0" smtClean="0"/>
              <a:t> </a:t>
            </a:r>
            <a:r>
              <a:rPr lang="it-IT" dirty="0" err="1" smtClean="0"/>
              <a:t>storage</a:t>
            </a:r>
            <a:r>
              <a:rPr lang="it-IT" dirty="0" smtClean="0"/>
              <a:t> </a:t>
            </a:r>
            <a:r>
              <a:rPr lang="it-IT" dirty="0" err="1" smtClean="0"/>
              <a:t>exported</a:t>
            </a:r>
            <a:r>
              <a:rPr lang="it-IT" dirty="0" smtClean="0"/>
              <a:t> </a:t>
            </a:r>
            <a:r>
              <a:rPr lang="it-IT" dirty="0" err="1" smtClean="0"/>
              <a:t>as</a:t>
            </a:r>
            <a:r>
              <a:rPr lang="it-IT" dirty="0" smtClean="0"/>
              <a:t> NFS for </a:t>
            </a:r>
            <a:r>
              <a:rPr lang="it-IT" dirty="0" err="1" smtClean="0"/>
              <a:t>tools</a:t>
            </a:r>
            <a:r>
              <a:rPr lang="it-IT" dirty="0" smtClean="0"/>
              <a:t> (500 GB)</a:t>
            </a:r>
          </a:p>
          <a:p>
            <a:pPr marL="285750" indent="-285750">
              <a:buFont typeface="Arial" panose="020B0604020202020204" pitchFamily="34" charset="0"/>
              <a:buChar char="•"/>
            </a:pPr>
            <a:r>
              <a:rPr lang="it-IT" dirty="0" err="1"/>
              <a:t>b</a:t>
            </a:r>
            <a:r>
              <a:rPr lang="it-IT" dirty="0" err="1" smtClean="0"/>
              <a:t>lock</a:t>
            </a:r>
            <a:r>
              <a:rPr lang="it-IT" dirty="0" smtClean="0"/>
              <a:t> </a:t>
            </a:r>
            <a:r>
              <a:rPr lang="it-IT" dirty="0" err="1" smtClean="0"/>
              <a:t>storage</a:t>
            </a:r>
            <a:r>
              <a:rPr lang="it-IT" dirty="0" smtClean="0"/>
              <a:t> for output (500 GB)</a:t>
            </a:r>
          </a:p>
        </p:txBody>
      </p:sp>
      <p:sp>
        <p:nvSpPr>
          <p:cNvPr id="9" name="CasellaDiTesto 8"/>
          <p:cNvSpPr txBox="1"/>
          <p:nvPr/>
        </p:nvSpPr>
        <p:spPr>
          <a:xfrm>
            <a:off x="183299" y="1137518"/>
            <a:ext cx="8565165" cy="923330"/>
          </a:xfrm>
          <a:prstGeom prst="rect">
            <a:avLst/>
          </a:prstGeom>
          <a:noFill/>
          <a:ln w="19050">
            <a:solidFill>
              <a:schemeClr val="accent1"/>
            </a:solidFill>
          </a:ln>
        </p:spPr>
        <p:txBody>
          <a:bodyPr wrap="none" rtlCol="0">
            <a:spAutoFit/>
          </a:bodyPr>
          <a:lstStyle/>
          <a:p>
            <a:pPr marL="285750" indent="-285750">
              <a:buFont typeface="Arial" panose="020B0604020202020204" pitchFamily="34" charset="0"/>
              <a:buChar char="•"/>
            </a:pPr>
            <a:r>
              <a:rPr lang="it-IT" b="1" i="1" dirty="0" smtClean="0"/>
              <a:t>Scientific Discipline: Natural Science, </a:t>
            </a:r>
            <a:r>
              <a:rPr lang="it-IT" b="1" i="1" dirty="0" err="1" smtClean="0"/>
              <a:t>Biological</a:t>
            </a:r>
            <a:r>
              <a:rPr lang="it-IT" b="1" i="1" dirty="0" smtClean="0"/>
              <a:t> </a:t>
            </a:r>
            <a:r>
              <a:rPr lang="it-IT" b="1" i="1" dirty="0" err="1" smtClean="0"/>
              <a:t>Sciences</a:t>
            </a:r>
            <a:r>
              <a:rPr lang="it-IT" b="1" i="1" dirty="0" smtClean="0"/>
              <a:t>, </a:t>
            </a:r>
            <a:r>
              <a:rPr lang="it-IT" b="1" i="1" dirty="0" err="1" smtClean="0">
                <a:solidFill>
                  <a:srgbClr val="FF0000"/>
                </a:solidFill>
              </a:rPr>
              <a:t>Bioinformatics</a:t>
            </a:r>
            <a:endParaRPr lang="it-IT" b="1" i="1" dirty="0" smtClean="0">
              <a:solidFill>
                <a:srgbClr val="FF0000"/>
              </a:solidFill>
            </a:endParaRPr>
          </a:p>
          <a:p>
            <a:pPr marL="285750" indent="-285750">
              <a:buFont typeface="Arial" panose="020B0604020202020204" pitchFamily="34" charset="0"/>
              <a:buChar char="•"/>
            </a:pPr>
            <a:r>
              <a:rPr lang="it-IT" b="1" i="1" dirty="0" smtClean="0"/>
              <a:t>Status: </a:t>
            </a:r>
            <a:r>
              <a:rPr lang="it-IT" b="1" i="1" dirty="0" smtClean="0">
                <a:solidFill>
                  <a:srgbClr val="FF0000"/>
                </a:solidFill>
              </a:rPr>
              <a:t>Test &amp; Integration</a:t>
            </a:r>
            <a:r>
              <a:rPr lang="it-IT" b="1" i="1" dirty="0" smtClean="0"/>
              <a:t> (</a:t>
            </a:r>
            <a:r>
              <a:rPr lang="en-GB" b="1" i="1" dirty="0" smtClean="0"/>
              <a:t>fedcloud.egi.eu VO)</a:t>
            </a:r>
          </a:p>
          <a:p>
            <a:pPr marL="285750" indent="-285750">
              <a:buFont typeface="Arial" panose="020B0604020202020204" pitchFamily="34" charset="0"/>
              <a:buChar char="•"/>
            </a:pPr>
            <a:r>
              <a:rPr lang="en-GB" b="1" i="1" dirty="0" smtClean="0"/>
              <a:t>Sites: PRISMA-INFN-Bari</a:t>
            </a:r>
            <a:r>
              <a:rPr lang="it-IT" b="1" i="1" dirty="0" smtClean="0"/>
              <a:t> </a:t>
            </a:r>
            <a:endParaRPr lang="it-IT" b="1" i="1" dirty="0"/>
          </a:p>
        </p:txBody>
      </p:sp>
      <p:pic>
        <p:nvPicPr>
          <p:cNvPr id="1026" name="Picture 2" descr="ELIXIR Fin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44624"/>
            <a:ext cx="1440160" cy="95626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840834" y="2060848"/>
            <a:ext cx="6827510" cy="646331"/>
          </a:xfrm>
          <a:prstGeom prst="rect">
            <a:avLst/>
          </a:prstGeom>
        </p:spPr>
        <p:txBody>
          <a:bodyPr wrap="none">
            <a:spAutoFit/>
          </a:bodyPr>
          <a:lstStyle/>
          <a:p>
            <a:pPr algn="ctr"/>
            <a:r>
              <a:rPr lang="en-US" b="1" dirty="0">
                <a:solidFill>
                  <a:srgbClr val="FF0000"/>
                </a:solidFill>
                <a:ea typeface="Times New Roman" panose="02020603050405020304" pitchFamily="18" charset="0"/>
                <a:cs typeface="Arial" panose="020B0604020202020204" pitchFamily="34" charset="0"/>
              </a:rPr>
              <a:t>ELIXIR Pilot Action </a:t>
            </a:r>
            <a:r>
              <a:rPr lang="en-US" b="1" dirty="0" smtClean="0">
                <a:solidFill>
                  <a:srgbClr val="FF0000"/>
                </a:solidFill>
                <a:ea typeface="Times New Roman" panose="02020603050405020304" pitchFamily="18" charset="0"/>
                <a:cs typeface="Arial" panose="020B0604020202020204" pitchFamily="34" charset="0"/>
              </a:rPr>
              <a:t>Proposal:</a:t>
            </a:r>
          </a:p>
          <a:p>
            <a:pPr algn="ctr"/>
            <a:r>
              <a:rPr lang="en-US" b="1" dirty="0">
                <a:solidFill>
                  <a:srgbClr val="FF0000"/>
                </a:solidFill>
                <a:cs typeface="Arial" panose="020B0604020202020204" pitchFamily="34" charset="0"/>
              </a:rPr>
              <a:t>Using virtual machines and clouds in bioinformatics training</a:t>
            </a:r>
            <a:endParaRPr lang="it-IT" b="1" dirty="0">
              <a:solidFill>
                <a:srgbClr val="FF0000"/>
              </a:solidFill>
              <a:cs typeface="Arial" panose="020B0604020202020204" pitchFamily="34" charset="0"/>
            </a:endParaRPr>
          </a:p>
        </p:txBody>
      </p:sp>
      <p:sp>
        <p:nvSpPr>
          <p:cNvPr id="10" name="Rettangolo 9"/>
          <p:cNvSpPr/>
          <p:nvPr/>
        </p:nvSpPr>
        <p:spPr>
          <a:xfrm>
            <a:off x="4952664" y="2636912"/>
            <a:ext cx="3960440" cy="1754326"/>
          </a:xfrm>
          <a:prstGeom prst="rect">
            <a:avLst/>
          </a:prstGeom>
        </p:spPr>
        <p:txBody>
          <a:bodyPr wrap="square">
            <a:spAutoFit/>
          </a:bodyPr>
          <a:lstStyle/>
          <a:p>
            <a:r>
              <a:rPr lang="en-US" b="1" dirty="0"/>
              <a:t>User-friendly analysis software for high-throughput data</a:t>
            </a:r>
            <a:r>
              <a:rPr lang="en-US" dirty="0"/>
              <a:t>:</a:t>
            </a:r>
          </a:p>
          <a:p>
            <a:pPr marL="285750" indent="-285750">
              <a:buFont typeface="Arial" panose="020B0604020202020204" pitchFamily="34" charset="0"/>
              <a:buChar char="•"/>
            </a:pPr>
            <a:r>
              <a:rPr lang="en-US" dirty="0"/>
              <a:t>NGS</a:t>
            </a:r>
          </a:p>
          <a:p>
            <a:pPr marL="285750" indent="-285750">
              <a:buFont typeface="Arial" panose="020B0604020202020204" pitchFamily="34" charset="0"/>
              <a:buChar char="•"/>
            </a:pPr>
            <a:r>
              <a:rPr lang="en-US" dirty="0"/>
              <a:t>Microarray</a:t>
            </a:r>
          </a:p>
          <a:p>
            <a:pPr marL="285750" indent="-285750">
              <a:buFont typeface="Arial" panose="020B0604020202020204" pitchFamily="34" charset="0"/>
              <a:buChar char="•"/>
            </a:pPr>
            <a:r>
              <a:rPr lang="en-US" dirty="0"/>
              <a:t>Proteomics</a:t>
            </a:r>
          </a:p>
          <a:p>
            <a:pPr marL="285750" indent="-285750">
              <a:buFont typeface="Arial" panose="020B0604020202020204" pitchFamily="34" charset="0"/>
              <a:buChar char="•"/>
            </a:pPr>
            <a:r>
              <a:rPr lang="en-US" dirty="0"/>
              <a:t>sequence data</a:t>
            </a:r>
          </a:p>
        </p:txBody>
      </p:sp>
      <p:sp>
        <p:nvSpPr>
          <p:cNvPr id="12"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0707229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25</a:t>
            </a:fld>
            <a:endParaRPr lang="en-US" dirty="0"/>
          </a:p>
        </p:txBody>
      </p:sp>
      <p:sp>
        <p:nvSpPr>
          <p:cNvPr id="5" name="Titolo 1"/>
          <p:cNvSpPr>
            <a:spLocks noGrp="1"/>
          </p:cNvSpPr>
          <p:nvPr>
            <p:ph type="title"/>
          </p:nvPr>
        </p:nvSpPr>
        <p:spPr>
          <a:xfrm>
            <a:off x="1979712" y="115888"/>
            <a:ext cx="7164287" cy="865187"/>
          </a:xfrm>
        </p:spPr>
        <p:txBody>
          <a:bodyPr/>
          <a:lstStyle/>
          <a:p>
            <a:r>
              <a:rPr lang="it-IT" sz="4000" dirty="0" err="1" smtClean="0"/>
              <a:t>Chipster</a:t>
            </a:r>
            <a:r>
              <a:rPr lang="it-IT" sz="4000" dirty="0" smtClean="0"/>
              <a:t> – </a:t>
            </a:r>
            <a:r>
              <a:rPr lang="it-IT" sz="4000" dirty="0" err="1" smtClean="0"/>
              <a:t>Next</a:t>
            </a:r>
            <a:r>
              <a:rPr lang="it-IT" sz="4000" dirty="0" smtClean="0"/>
              <a:t> </a:t>
            </a:r>
            <a:r>
              <a:rPr lang="it-IT" sz="4000" dirty="0" err="1" smtClean="0"/>
              <a:t>steps</a:t>
            </a:r>
            <a:endParaRPr lang="it-IT" sz="4000" dirty="0"/>
          </a:p>
        </p:txBody>
      </p:sp>
      <p:sp>
        <p:nvSpPr>
          <p:cNvPr id="6" name="Content Placeholder 4"/>
          <p:cNvSpPr txBox="1">
            <a:spLocks/>
          </p:cNvSpPr>
          <p:nvPr/>
        </p:nvSpPr>
        <p:spPr>
          <a:xfrm>
            <a:off x="251519" y="1196752"/>
            <a:ext cx="8713093"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Test the current </a:t>
            </a:r>
            <a:r>
              <a:rPr lang="en-US" sz="2800" dirty="0" err="1"/>
              <a:t>Chipster</a:t>
            </a:r>
            <a:r>
              <a:rPr lang="en-US" sz="2800" dirty="0"/>
              <a:t> deployment at PRISMA-INFN-Bari site (Jan/Feb</a:t>
            </a:r>
            <a:r>
              <a:rPr lang="en-US" sz="2800" dirty="0" smtClean="0"/>
              <a:t>)</a:t>
            </a:r>
          </a:p>
          <a:p>
            <a:endParaRPr lang="en-GB" sz="2800" dirty="0"/>
          </a:p>
          <a:p>
            <a:r>
              <a:rPr lang="it-IT" sz="2800" dirty="0" err="1"/>
              <a:t>Evaluate</a:t>
            </a:r>
            <a:r>
              <a:rPr lang="it-IT" sz="2800" dirty="0"/>
              <a:t> CERNVM-FS to </a:t>
            </a:r>
            <a:r>
              <a:rPr lang="it-IT" sz="2800" dirty="0" err="1"/>
              <a:t>store</a:t>
            </a:r>
            <a:r>
              <a:rPr lang="it-IT" sz="2800" dirty="0"/>
              <a:t> </a:t>
            </a:r>
            <a:r>
              <a:rPr lang="it-IT" sz="2800" dirty="0" err="1" smtClean="0"/>
              <a:t>datasets</a:t>
            </a:r>
            <a:endParaRPr lang="it-IT" sz="2800" dirty="0" smtClean="0"/>
          </a:p>
          <a:p>
            <a:endParaRPr lang="it-IT" sz="2800" dirty="0"/>
          </a:p>
          <a:p>
            <a:r>
              <a:rPr lang="it-IT" sz="2800" dirty="0"/>
              <a:t>Evolve </a:t>
            </a:r>
            <a:r>
              <a:rPr lang="it-IT" sz="2800" dirty="0" err="1"/>
              <a:t>contextualisation</a:t>
            </a:r>
            <a:r>
              <a:rPr lang="it-IT" sz="2800" dirty="0"/>
              <a:t> to </a:t>
            </a:r>
            <a:r>
              <a:rPr lang="it-IT" sz="2800" dirty="0" err="1"/>
              <a:t>configure</a:t>
            </a:r>
            <a:r>
              <a:rPr lang="it-IT" sz="2800" dirty="0"/>
              <a:t> </a:t>
            </a:r>
            <a:r>
              <a:rPr lang="it-IT" sz="2800" dirty="0" err="1"/>
              <a:t>Chipster</a:t>
            </a:r>
            <a:r>
              <a:rPr lang="it-IT" sz="2800" dirty="0"/>
              <a:t> VM </a:t>
            </a:r>
            <a:r>
              <a:rPr lang="it-IT" sz="2800" dirty="0" err="1"/>
              <a:t>at</a:t>
            </a:r>
            <a:r>
              <a:rPr lang="it-IT" sz="2800" dirty="0"/>
              <a:t> </a:t>
            </a:r>
            <a:r>
              <a:rPr lang="it-IT" sz="2800" dirty="0" smtClean="0"/>
              <a:t>start-up</a:t>
            </a:r>
          </a:p>
          <a:p>
            <a:endParaRPr lang="it-IT" sz="2800" dirty="0"/>
          </a:p>
          <a:p>
            <a:r>
              <a:rPr lang="it-IT" sz="2800" dirty="0" smtClean="0"/>
              <a:t>Test </a:t>
            </a:r>
            <a:r>
              <a:rPr lang="it-IT" sz="2800" dirty="0" err="1" smtClean="0"/>
              <a:t>FedCloud</a:t>
            </a:r>
            <a:r>
              <a:rPr lang="it-IT" sz="2800" dirty="0" smtClean="0"/>
              <a:t> </a:t>
            </a:r>
            <a:r>
              <a:rPr lang="it-IT" sz="2800" dirty="0" err="1" smtClean="0"/>
              <a:t>object</a:t>
            </a:r>
            <a:r>
              <a:rPr lang="it-IT" sz="2800" dirty="0" smtClean="0"/>
              <a:t> </a:t>
            </a:r>
            <a:r>
              <a:rPr lang="it-IT" sz="2800" dirty="0" err="1" smtClean="0"/>
              <a:t>storage</a:t>
            </a:r>
            <a:r>
              <a:rPr lang="it-IT" sz="2800" dirty="0" smtClean="0"/>
              <a:t> </a:t>
            </a:r>
            <a:r>
              <a:rPr lang="it-IT" sz="2800" dirty="0" err="1" smtClean="0"/>
              <a:t>when</a:t>
            </a:r>
            <a:r>
              <a:rPr lang="it-IT" sz="2800" dirty="0" smtClean="0"/>
              <a:t> </a:t>
            </a:r>
            <a:r>
              <a:rPr lang="it-IT" sz="2800" dirty="0" err="1" smtClean="0"/>
              <a:t>available</a:t>
            </a:r>
            <a:endParaRPr lang="en-GB" sz="2800" dirty="0"/>
          </a:p>
          <a:p>
            <a:pPr marL="0" indent="0">
              <a:buNone/>
            </a:pPr>
            <a:endParaRPr lang="en-GB" sz="2800" dirty="0" smtClean="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7508484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26</a:t>
            </a:fld>
            <a:endParaRPr lang="en-US" dirty="0"/>
          </a:p>
        </p:txBody>
      </p:sp>
      <p:sp>
        <p:nvSpPr>
          <p:cNvPr id="5" name="Titolo 1"/>
          <p:cNvSpPr>
            <a:spLocks noGrp="1"/>
          </p:cNvSpPr>
          <p:nvPr>
            <p:ph type="title"/>
          </p:nvPr>
        </p:nvSpPr>
        <p:spPr>
          <a:xfrm>
            <a:off x="1979712" y="115888"/>
            <a:ext cx="7164287" cy="865187"/>
          </a:xfrm>
        </p:spPr>
        <p:txBody>
          <a:bodyPr/>
          <a:lstStyle/>
          <a:p>
            <a:r>
              <a:rPr lang="it-IT" sz="4000" dirty="0" err="1" smtClean="0"/>
              <a:t>Chipster</a:t>
            </a:r>
            <a:r>
              <a:rPr lang="it-IT" sz="4000" dirty="0" smtClean="0"/>
              <a:t> – </a:t>
            </a:r>
            <a:r>
              <a:rPr lang="it-IT" sz="4000" dirty="0" err="1" smtClean="0"/>
              <a:t>Requirements</a:t>
            </a:r>
            <a:endParaRPr lang="it-IT" sz="4000" dirty="0"/>
          </a:p>
        </p:txBody>
      </p:sp>
      <p:sp>
        <p:nvSpPr>
          <p:cNvPr id="6" name="Content Placeholder 4"/>
          <p:cNvSpPr txBox="1">
            <a:spLocks/>
          </p:cNvSpPr>
          <p:nvPr/>
        </p:nvSpPr>
        <p:spPr>
          <a:xfrm>
            <a:off x="251519" y="1196752"/>
            <a:ext cx="8713093"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t>Storage</a:t>
            </a:r>
          </a:p>
          <a:p>
            <a:pPr lvl="1"/>
            <a:r>
              <a:rPr lang="en-US" sz="2400" dirty="0" smtClean="0"/>
              <a:t>CERNVM-FS on the EGI Federated Cloud</a:t>
            </a:r>
            <a:endParaRPr lang="en-GB" sz="2400" dirty="0" smtClean="0"/>
          </a:p>
          <a:p>
            <a:pPr lvl="1"/>
            <a:r>
              <a:rPr lang="it-IT" sz="2400" dirty="0" smtClean="0"/>
              <a:t>Object </a:t>
            </a:r>
            <a:r>
              <a:rPr lang="it-IT" sz="2400" dirty="0" err="1" smtClean="0"/>
              <a:t>storage</a:t>
            </a:r>
            <a:endParaRPr lang="en-GB" sz="2400" dirty="0" smtClean="0"/>
          </a:p>
          <a:p>
            <a:endParaRPr lang="en-GB" sz="2800" dirty="0" smtClean="0"/>
          </a:p>
          <a:p>
            <a:r>
              <a:rPr lang="en-GB" sz="2800" dirty="0" smtClean="0"/>
              <a:t>Clear rules and well defined procedures to access the EGI </a:t>
            </a:r>
            <a:r>
              <a:rPr lang="en-GB" sz="2800" dirty="0" err="1" smtClean="0"/>
              <a:t>FedCloud</a:t>
            </a:r>
            <a:endParaRPr lang="en-GB" sz="2800" dirty="0" smtClean="0"/>
          </a:p>
          <a:p>
            <a:pPr lvl="1"/>
            <a:r>
              <a:rPr lang="en-GB" sz="2400" dirty="0" smtClean="0"/>
              <a:t>For free? Pay-for-Use? Which pricing schemes?</a:t>
            </a:r>
          </a:p>
          <a:p>
            <a:pPr lvl="1"/>
            <a:endParaRPr lang="en-GB" sz="2400" dirty="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9291261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Engineering</a:t>
            </a:r>
            <a:r>
              <a:rPr lang="it-IT" dirty="0" smtClean="0"/>
              <a:t> - HAPPI </a:t>
            </a:r>
            <a:endParaRPr lang="it-IT"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27</a:t>
            </a:fld>
            <a:endParaRPr lang="en-US" dirty="0"/>
          </a:p>
        </p:txBody>
      </p:sp>
      <p:sp>
        <p:nvSpPr>
          <p:cNvPr id="5" name="CasellaDiTesto 4"/>
          <p:cNvSpPr txBox="1"/>
          <p:nvPr/>
        </p:nvSpPr>
        <p:spPr>
          <a:xfrm>
            <a:off x="1471654" y="1209526"/>
            <a:ext cx="6628738" cy="923330"/>
          </a:xfrm>
          <a:prstGeom prst="rect">
            <a:avLst/>
          </a:prstGeom>
          <a:noFill/>
          <a:ln w="19050">
            <a:solidFill>
              <a:schemeClr val="accent1"/>
            </a:solidFill>
          </a:ln>
        </p:spPr>
        <p:txBody>
          <a:bodyPr wrap="none" rtlCol="0">
            <a:spAutoFit/>
          </a:bodyPr>
          <a:lstStyle/>
          <a:p>
            <a:pPr marL="285750" indent="-285750">
              <a:buFont typeface="Arial" panose="020B0604020202020204" pitchFamily="34" charset="0"/>
              <a:buChar char="•"/>
            </a:pPr>
            <a:r>
              <a:rPr lang="en-GB" b="1" i="1" dirty="0" smtClean="0"/>
              <a:t>Scientific Discipline: Support activities, </a:t>
            </a:r>
            <a:r>
              <a:rPr lang="en-GB" b="1" i="1" dirty="0" smtClean="0">
                <a:solidFill>
                  <a:srgbClr val="FF0000"/>
                </a:solidFill>
              </a:rPr>
              <a:t>Digital archives</a:t>
            </a:r>
          </a:p>
          <a:p>
            <a:pPr marL="285750" indent="-285750">
              <a:buFont typeface="Arial" panose="020B0604020202020204" pitchFamily="34" charset="0"/>
              <a:buChar char="•"/>
            </a:pPr>
            <a:r>
              <a:rPr lang="en-GB" b="1" i="1" dirty="0" smtClean="0"/>
              <a:t>Status: </a:t>
            </a:r>
            <a:r>
              <a:rPr lang="en-GB" b="1" i="1" dirty="0" smtClean="0">
                <a:solidFill>
                  <a:srgbClr val="FF0000"/>
                </a:solidFill>
              </a:rPr>
              <a:t>Test &amp; Integration</a:t>
            </a:r>
            <a:r>
              <a:rPr lang="en-GB" b="1" i="1" dirty="0" smtClean="0"/>
              <a:t> (fedcloud.egi.eu VO)</a:t>
            </a:r>
          </a:p>
          <a:p>
            <a:pPr marL="285750" indent="-285750">
              <a:buFont typeface="Arial" panose="020B0604020202020204" pitchFamily="34" charset="0"/>
              <a:buChar char="•"/>
            </a:pPr>
            <a:r>
              <a:rPr lang="en-GB" b="1" i="1" dirty="0" smtClean="0"/>
              <a:t>Sites: PRISMA-INFN-Bari </a:t>
            </a:r>
            <a:endParaRPr lang="en-GB" b="1" i="1" dirty="0"/>
          </a:p>
        </p:txBody>
      </p:sp>
      <p:pic>
        <p:nvPicPr>
          <p:cNvPr id="2050" name="Picture 2" descr="HAPPI Toolki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307" y="2276140"/>
            <a:ext cx="3740629" cy="112218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appi-distri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3411464"/>
            <a:ext cx="4824537" cy="2249784"/>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7"/>
          <p:cNvSpPr/>
          <p:nvPr/>
        </p:nvSpPr>
        <p:spPr>
          <a:xfrm>
            <a:off x="5076056" y="2276872"/>
            <a:ext cx="3960440" cy="2031325"/>
          </a:xfrm>
          <a:prstGeom prst="rect">
            <a:avLst/>
          </a:prstGeom>
        </p:spPr>
        <p:txBody>
          <a:bodyPr wrap="square">
            <a:spAutoFit/>
          </a:bodyPr>
          <a:lstStyle/>
          <a:p>
            <a:r>
              <a:rPr lang="en-US" b="1" dirty="0" smtClean="0"/>
              <a:t>HAPPI toolkit</a:t>
            </a:r>
            <a:r>
              <a:rPr lang="en-US" dirty="0" smtClean="0"/>
              <a:t>:</a:t>
            </a:r>
            <a:endParaRPr lang="en-US" dirty="0"/>
          </a:p>
          <a:p>
            <a:pPr marL="285750" indent="-285750">
              <a:buFont typeface="Arial" panose="020B0604020202020204" pitchFamily="34" charset="0"/>
              <a:buChar char="•"/>
            </a:pPr>
            <a:r>
              <a:rPr lang="en-US" dirty="0" smtClean="0"/>
              <a:t>supports </a:t>
            </a:r>
            <a:r>
              <a:rPr lang="en-US" dirty="0"/>
              <a:t>the archive manager and curator to capture and manage part of the Preservation Descriptive Information (PDI</a:t>
            </a:r>
            <a:r>
              <a:rPr lang="en-US" dirty="0" smtClean="0"/>
              <a:t>)</a:t>
            </a:r>
            <a:endParaRPr lang="en-US" dirty="0"/>
          </a:p>
          <a:p>
            <a:pPr marL="285750" indent="-285750">
              <a:buFont typeface="Arial" panose="020B0604020202020204" pitchFamily="34" charset="0"/>
              <a:buChar char="•"/>
            </a:pPr>
            <a:r>
              <a:rPr lang="en-US" dirty="0" smtClean="0"/>
              <a:t>Platform offered to the DCH-RP community</a:t>
            </a:r>
            <a:endParaRPr lang="en-US" dirty="0"/>
          </a:p>
        </p:txBody>
      </p:sp>
      <p:sp>
        <p:nvSpPr>
          <p:cNvPr id="9" name="Rectangle 4"/>
          <p:cNvSpPr/>
          <p:nvPr/>
        </p:nvSpPr>
        <p:spPr>
          <a:xfrm>
            <a:off x="5076056" y="4410978"/>
            <a:ext cx="3960440" cy="1754326"/>
          </a:xfrm>
          <a:prstGeom prst="rect">
            <a:avLst/>
          </a:prstGeom>
        </p:spPr>
        <p:txBody>
          <a:bodyPr wrap="square">
            <a:spAutoFit/>
          </a:bodyPr>
          <a:lstStyle/>
          <a:p>
            <a:endParaRPr lang="en-US" dirty="0"/>
          </a:p>
          <a:p>
            <a:r>
              <a:rPr lang="en-US" b="1" dirty="0" smtClean="0"/>
              <a:t>HAPPI in the EGI </a:t>
            </a:r>
            <a:r>
              <a:rPr lang="en-US" b="1" dirty="0" err="1" smtClean="0"/>
              <a:t>FedCloud</a:t>
            </a:r>
            <a:r>
              <a:rPr lang="en-US" dirty="0" smtClean="0"/>
              <a:t>:</a:t>
            </a:r>
          </a:p>
          <a:p>
            <a:pPr marL="285750" indent="-285750">
              <a:buFont typeface="Arial" panose="020B0604020202020204" pitchFamily="34" charset="0"/>
              <a:buChar char="•"/>
            </a:pPr>
            <a:r>
              <a:rPr lang="en-US" dirty="0" smtClean="0"/>
              <a:t>VM: 2 cores, 4 GB of RAM</a:t>
            </a:r>
          </a:p>
          <a:p>
            <a:pPr marL="285750" indent="-285750">
              <a:buFont typeface="Arial" panose="020B0604020202020204" pitchFamily="34" charset="0"/>
              <a:buChar char="•"/>
            </a:pPr>
            <a:r>
              <a:rPr lang="it-IT" dirty="0" err="1" smtClean="0"/>
              <a:t>Block</a:t>
            </a:r>
            <a:r>
              <a:rPr lang="it-IT" dirty="0" smtClean="0"/>
              <a:t> </a:t>
            </a:r>
            <a:r>
              <a:rPr lang="it-IT" dirty="0" err="1" smtClean="0"/>
              <a:t>storage</a:t>
            </a:r>
            <a:r>
              <a:rPr lang="it-IT" dirty="0" smtClean="0"/>
              <a:t> (</a:t>
            </a:r>
            <a:r>
              <a:rPr lang="it-IT" dirty="0" err="1" smtClean="0"/>
              <a:t>size</a:t>
            </a:r>
            <a:r>
              <a:rPr lang="it-IT" dirty="0" smtClean="0"/>
              <a:t> </a:t>
            </a:r>
            <a:r>
              <a:rPr lang="it-IT" dirty="0" err="1" smtClean="0"/>
              <a:t>according</a:t>
            </a:r>
            <a:r>
              <a:rPr lang="it-IT" dirty="0" smtClean="0"/>
              <a:t> to the </a:t>
            </a:r>
            <a:r>
              <a:rPr lang="it-IT" dirty="0" err="1" smtClean="0"/>
              <a:t>amount</a:t>
            </a:r>
            <a:r>
              <a:rPr lang="it-IT" dirty="0" smtClean="0"/>
              <a:t> of data </a:t>
            </a:r>
            <a:r>
              <a:rPr lang="it-IT" dirty="0" err="1" smtClean="0"/>
              <a:t>stored</a:t>
            </a:r>
            <a:r>
              <a:rPr lang="it-IT" dirty="0" smtClean="0"/>
              <a:t>)</a:t>
            </a:r>
          </a:p>
          <a:p>
            <a:pPr marL="285750" indent="-285750">
              <a:buFont typeface="Arial" panose="020B0604020202020204" pitchFamily="34" charset="0"/>
              <a:buChar char="•"/>
            </a:pPr>
            <a:r>
              <a:rPr lang="it-IT" dirty="0" err="1" smtClean="0"/>
              <a:t>Instance</a:t>
            </a:r>
            <a:r>
              <a:rPr lang="it-IT" dirty="0" smtClean="0"/>
              <a:t> </a:t>
            </a:r>
            <a:r>
              <a:rPr lang="it-IT" dirty="0" err="1" smtClean="0"/>
              <a:t>available</a:t>
            </a:r>
            <a:r>
              <a:rPr lang="it-IT" dirty="0" smtClean="0"/>
              <a:t> </a:t>
            </a:r>
            <a:r>
              <a:rPr lang="it-IT" dirty="0" err="1" smtClean="0"/>
              <a:t>at</a:t>
            </a:r>
            <a:r>
              <a:rPr lang="it-IT" dirty="0" smtClean="0"/>
              <a:t> </a:t>
            </a:r>
            <a:r>
              <a:rPr lang="it-IT" dirty="0" err="1" smtClean="0"/>
              <a:t>this</a:t>
            </a:r>
            <a:r>
              <a:rPr lang="it-IT" dirty="0" smtClean="0"/>
              <a:t> </a:t>
            </a:r>
            <a:r>
              <a:rPr lang="it-IT" dirty="0" smtClean="0">
                <a:hlinkClick r:id="rId4"/>
              </a:rPr>
              <a:t>URL</a:t>
            </a:r>
            <a:endParaRPr lang="it-IT" dirty="0" smtClean="0"/>
          </a:p>
        </p:txBody>
      </p:sp>
      <p:sp>
        <p:nvSpPr>
          <p:cNvPr id="10"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26504030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28</a:t>
            </a:fld>
            <a:endParaRPr lang="en-US" dirty="0"/>
          </a:p>
        </p:txBody>
      </p:sp>
      <p:sp>
        <p:nvSpPr>
          <p:cNvPr id="5" name="Content Placeholder 4"/>
          <p:cNvSpPr txBox="1">
            <a:spLocks/>
          </p:cNvSpPr>
          <p:nvPr/>
        </p:nvSpPr>
        <p:spPr>
          <a:xfrm>
            <a:off x="179512" y="1124744"/>
            <a:ext cx="8713093"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t>Presented at:</a:t>
            </a:r>
            <a:endParaRPr lang="en-US" sz="2800" dirty="0"/>
          </a:p>
          <a:p>
            <a:r>
              <a:rPr lang="en-US" sz="2200" dirty="0" smtClean="0"/>
              <a:t>Final </a:t>
            </a:r>
            <a:r>
              <a:rPr lang="en-US" sz="2200" dirty="0"/>
              <a:t>Plenary Meeting of SCIDIP-ES. 9 September 2014 – </a:t>
            </a:r>
            <a:r>
              <a:rPr lang="en-US" sz="2200" dirty="0" smtClean="0"/>
              <a:t>Heraklion</a:t>
            </a:r>
          </a:p>
          <a:p>
            <a:r>
              <a:rPr lang="en-US" sz="2200" dirty="0" smtClean="0"/>
              <a:t>“Preservation </a:t>
            </a:r>
            <a:r>
              <a:rPr lang="en-US" sz="2200" dirty="0"/>
              <a:t>as an e-infrastructure service: a Roadmap for digital cultural heritage” - Final Conference of DCH-RP. 22 September 2014 – Rome</a:t>
            </a:r>
          </a:p>
          <a:p>
            <a:r>
              <a:rPr lang="en-US" sz="2200" dirty="0" smtClean="0"/>
              <a:t>“</a:t>
            </a:r>
            <a:r>
              <a:rPr lang="en-US" sz="2200" dirty="0"/>
              <a:t>APA APARSEN SCIDIP-ES Conference 2014”. 22 October 2014 – Brussels</a:t>
            </a:r>
          </a:p>
          <a:p>
            <a:r>
              <a:rPr lang="en-US" sz="2200" dirty="0" smtClean="0"/>
              <a:t>“</a:t>
            </a:r>
            <a:r>
              <a:rPr lang="en-US" sz="2200" dirty="0"/>
              <a:t>Digital Preservation in Earth-Science Missions” - Final Workshop of SCIDIP-ES. 26 November 2014 – Rome</a:t>
            </a:r>
          </a:p>
          <a:p>
            <a:endParaRPr lang="en-US" sz="2200" dirty="0"/>
          </a:p>
          <a:p>
            <a:pPr marL="0" indent="0">
              <a:buNone/>
            </a:pPr>
            <a:r>
              <a:rPr lang="en-US" sz="2800" dirty="0"/>
              <a:t>Will be presented </a:t>
            </a:r>
            <a:r>
              <a:rPr lang="en-US" sz="2800" dirty="0" smtClean="0"/>
              <a:t>at</a:t>
            </a:r>
            <a:endParaRPr lang="en-US" sz="2200" dirty="0"/>
          </a:p>
          <a:p>
            <a:r>
              <a:rPr lang="en-US" sz="2200" dirty="0" smtClean="0"/>
              <a:t>SCIDIP-ES </a:t>
            </a:r>
            <a:r>
              <a:rPr lang="en-US" sz="2200" dirty="0"/>
              <a:t>Final Review – March </a:t>
            </a:r>
            <a:r>
              <a:rPr lang="en-US" sz="2200" dirty="0" smtClean="0"/>
              <a:t>2015</a:t>
            </a:r>
            <a:endParaRPr lang="en-GB" sz="2200" dirty="0"/>
          </a:p>
        </p:txBody>
      </p:sp>
      <p:sp>
        <p:nvSpPr>
          <p:cNvPr id="6" name="Titolo 1"/>
          <p:cNvSpPr>
            <a:spLocks noGrp="1"/>
          </p:cNvSpPr>
          <p:nvPr>
            <p:ph type="title"/>
          </p:nvPr>
        </p:nvSpPr>
        <p:spPr>
          <a:xfrm>
            <a:off x="2124075" y="115888"/>
            <a:ext cx="6840538" cy="865187"/>
          </a:xfrm>
        </p:spPr>
        <p:txBody>
          <a:bodyPr/>
          <a:lstStyle/>
          <a:p>
            <a:r>
              <a:rPr lang="it-IT" sz="3800" dirty="0" smtClean="0"/>
              <a:t>HAPPI in the EGI </a:t>
            </a:r>
            <a:r>
              <a:rPr lang="it-IT" sz="3800" dirty="0" err="1" smtClean="0"/>
              <a:t>FedCloud</a:t>
            </a:r>
            <a:endParaRPr lang="it-IT" sz="3800" dirty="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2919816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29</a:t>
            </a:fld>
            <a:endParaRPr lang="en-US" dirty="0"/>
          </a:p>
        </p:txBody>
      </p:sp>
      <p:sp>
        <p:nvSpPr>
          <p:cNvPr id="5" name="Titolo 1"/>
          <p:cNvSpPr>
            <a:spLocks noGrp="1"/>
          </p:cNvSpPr>
          <p:nvPr>
            <p:ph type="title"/>
          </p:nvPr>
        </p:nvSpPr>
        <p:spPr>
          <a:xfrm>
            <a:off x="2124075" y="115888"/>
            <a:ext cx="6840538" cy="865187"/>
          </a:xfrm>
        </p:spPr>
        <p:txBody>
          <a:bodyPr/>
          <a:lstStyle/>
          <a:p>
            <a:r>
              <a:rPr lang="it-IT" dirty="0" err="1" smtClean="0"/>
              <a:t>Engineering</a:t>
            </a:r>
            <a:r>
              <a:rPr lang="it-IT" dirty="0" smtClean="0"/>
              <a:t> - INERTIA</a:t>
            </a:r>
            <a:endParaRPr lang="it-IT" dirty="0"/>
          </a:p>
        </p:txBody>
      </p:sp>
      <p:grpSp>
        <p:nvGrpSpPr>
          <p:cNvPr id="7" name="Gruppo 6"/>
          <p:cNvGrpSpPr/>
          <p:nvPr/>
        </p:nvGrpSpPr>
        <p:grpSpPr>
          <a:xfrm>
            <a:off x="183299" y="2184256"/>
            <a:ext cx="2511880" cy="1077094"/>
            <a:chOff x="395536" y="3789040"/>
            <a:chExt cx="3292312" cy="1252686"/>
          </a:xfrm>
        </p:grpSpPr>
        <p:pic>
          <p:nvPicPr>
            <p:cNvPr id="5122" name="Picture 2" descr="The INERTIA Proje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292" y="3789040"/>
              <a:ext cx="1714500" cy="904876"/>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395536" y="4672394"/>
              <a:ext cx="3292312" cy="369332"/>
            </a:xfrm>
            <a:prstGeom prst="rect">
              <a:avLst/>
            </a:prstGeom>
          </p:spPr>
          <p:txBody>
            <a:bodyPr wrap="none">
              <a:spAutoFit/>
            </a:bodyPr>
            <a:lstStyle/>
            <a:p>
              <a:r>
                <a:rPr lang="it-IT" b="1" dirty="0"/>
                <a:t>http://www.inertia-project.eu</a:t>
              </a:r>
            </a:p>
          </p:txBody>
        </p:sp>
      </p:grpSp>
      <p:sp>
        <p:nvSpPr>
          <p:cNvPr id="8" name="CasellaDiTesto 7"/>
          <p:cNvSpPr txBox="1"/>
          <p:nvPr/>
        </p:nvSpPr>
        <p:spPr>
          <a:xfrm>
            <a:off x="183299" y="1137518"/>
            <a:ext cx="8659165" cy="923330"/>
          </a:xfrm>
          <a:prstGeom prst="rect">
            <a:avLst/>
          </a:prstGeom>
          <a:noFill/>
          <a:ln w="19050">
            <a:solidFill>
              <a:schemeClr val="accent1"/>
            </a:solidFill>
          </a:ln>
        </p:spPr>
        <p:txBody>
          <a:bodyPr wrap="none" rtlCol="0">
            <a:spAutoFit/>
          </a:bodyPr>
          <a:lstStyle/>
          <a:p>
            <a:pPr marL="285750" indent="-285750">
              <a:buFont typeface="Arial" panose="020B0604020202020204" pitchFamily="34" charset="0"/>
              <a:buChar char="•"/>
            </a:pPr>
            <a:r>
              <a:rPr lang="en-US" b="1" i="1" dirty="0"/>
              <a:t>Engineering and </a:t>
            </a:r>
            <a:r>
              <a:rPr lang="en-US" b="1" i="1" dirty="0" smtClean="0"/>
              <a:t>technology, Environmental engineering, </a:t>
            </a:r>
            <a:r>
              <a:rPr lang="en-US" b="1" i="1" dirty="0">
                <a:solidFill>
                  <a:srgbClr val="FF0000"/>
                </a:solidFill>
              </a:rPr>
              <a:t>Energy and fuels</a:t>
            </a:r>
            <a:r>
              <a:rPr lang="en-US" b="1" i="1" dirty="0"/>
              <a:t> </a:t>
            </a:r>
            <a:endParaRPr lang="it-IT" b="1" i="1" dirty="0" smtClean="0">
              <a:solidFill>
                <a:srgbClr val="FF0000"/>
              </a:solidFill>
            </a:endParaRPr>
          </a:p>
          <a:p>
            <a:pPr marL="285750" indent="-285750">
              <a:buFont typeface="Arial" panose="020B0604020202020204" pitchFamily="34" charset="0"/>
              <a:buChar char="•"/>
            </a:pPr>
            <a:r>
              <a:rPr lang="it-IT" b="1" i="1" dirty="0" smtClean="0"/>
              <a:t>Status: </a:t>
            </a:r>
            <a:r>
              <a:rPr lang="it-IT" b="1" i="1" dirty="0" smtClean="0">
                <a:solidFill>
                  <a:srgbClr val="FF0000"/>
                </a:solidFill>
              </a:rPr>
              <a:t>Test &amp; Integration</a:t>
            </a:r>
            <a:r>
              <a:rPr lang="it-IT" b="1" i="1" dirty="0" smtClean="0"/>
              <a:t> (</a:t>
            </a:r>
            <a:r>
              <a:rPr lang="en-GB" b="1" i="1" dirty="0" smtClean="0"/>
              <a:t>fedcloud.egi.eu VO)</a:t>
            </a:r>
          </a:p>
          <a:p>
            <a:pPr marL="285750" indent="-285750">
              <a:buFont typeface="Arial" panose="020B0604020202020204" pitchFamily="34" charset="0"/>
              <a:buChar char="•"/>
            </a:pPr>
            <a:r>
              <a:rPr lang="en-GB" b="1" i="1" dirty="0" smtClean="0"/>
              <a:t>Sites: CESNET-METACLOUD </a:t>
            </a:r>
            <a:r>
              <a:rPr lang="it-IT" b="1" i="1" dirty="0" smtClean="0"/>
              <a:t> </a:t>
            </a:r>
            <a:endParaRPr lang="it-IT" b="1" i="1" dirty="0"/>
          </a:p>
        </p:txBody>
      </p:sp>
      <p:pic>
        <p:nvPicPr>
          <p:cNvPr id="5124" name="Picture 4" descr="Consortium 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299" y="3393905"/>
            <a:ext cx="3949017" cy="3340951"/>
          </a:xfrm>
          <a:prstGeom prst="rect">
            <a:avLst/>
          </a:prstGeom>
          <a:noFill/>
          <a:extLst>
            <a:ext uri="{909E8E84-426E-40DD-AFC4-6F175D3DCCD1}">
              <a14:hiddenFill xmlns:a14="http://schemas.microsoft.com/office/drawing/2010/main">
                <a:solidFill>
                  <a:srgbClr val="FFFFFF"/>
                </a:solidFill>
              </a14:hiddenFill>
            </a:ext>
          </a:extLst>
        </p:spPr>
      </p:pic>
      <p:sp>
        <p:nvSpPr>
          <p:cNvPr id="11" name="Rettangolo 10"/>
          <p:cNvSpPr/>
          <p:nvPr/>
        </p:nvSpPr>
        <p:spPr>
          <a:xfrm>
            <a:off x="4283968" y="2060848"/>
            <a:ext cx="4752528" cy="2862322"/>
          </a:xfrm>
          <a:prstGeom prst="rect">
            <a:avLst/>
          </a:prstGeom>
        </p:spPr>
        <p:txBody>
          <a:bodyPr wrap="square">
            <a:spAutoFit/>
          </a:bodyPr>
          <a:lstStyle/>
          <a:p>
            <a:r>
              <a:rPr lang="en-US" b="1" dirty="0" smtClean="0"/>
              <a:t>INERTIA</a:t>
            </a:r>
            <a:r>
              <a:rPr lang="en-US" dirty="0" smtClean="0"/>
              <a:t>:</a:t>
            </a:r>
            <a:endParaRPr lang="en-US" dirty="0"/>
          </a:p>
          <a:p>
            <a:pPr marL="285750" indent="-285750">
              <a:buFont typeface="Arial" panose="020B0604020202020204" pitchFamily="34" charset="0"/>
              <a:buChar char="•"/>
            </a:pPr>
            <a:r>
              <a:rPr lang="en-US" dirty="0" smtClean="0"/>
              <a:t>address </a:t>
            </a:r>
            <a:r>
              <a:rPr lang="en-US" dirty="0"/>
              <a:t>the "structural inertia" of existing Distribution Grids by introducing more active elements combined with the necessary control and distributed coordination </a:t>
            </a:r>
            <a:r>
              <a:rPr lang="en-US" dirty="0" smtClean="0"/>
              <a:t>mechanisms</a:t>
            </a:r>
          </a:p>
          <a:p>
            <a:pPr marL="285750" indent="-285750">
              <a:buFont typeface="Arial" panose="020B0604020202020204" pitchFamily="34" charset="0"/>
              <a:buChar char="•"/>
            </a:pPr>
            <a:r>
              <a:rPr lang="en-US" dirty="0" smtClean="0"/>
              <a:t>Adoption of </a:t>
            </a:r>
            <a:r>
              <a:rPr lang="it-IT" dirty="0"/>
              <a:t>Internet of </a:t>
            </a:r>
            <a:r>
              <a:rPr lang="it-IT" dirty="0" err="1" smtClean="0"/>
              <a:t>Things</a:t>
            </a:r>
            <a:r>
              <a:rPr lang="it-IT" dirty="0" smtClean="0"/>
              <a:t>/Services</a:t>
            </a:r>
          </a:p>
          <a:p>
            <a:pPr marL="285750" indent="-285750">
              <a:buFont typeface="Arial" panose="020B0604020202020204" pitchFamily="34" charset="0"/>
              <a:buChar char="•"/>
            </a:pPr>
            <a:r>
              <a:rPr lang="it-IT" dirty="0" smtClean="0"/>
              <a:t>Application (</a:t>
            </a:r>
            <a:r>
              <a:rPr lang="it-IT" dirty="0" err="1" smtClean="0"/>
              <a:t>backend</a:t>
            </a:r>
            <a:r>
              <a:rPr lang="it-IT" dirty="0" smtClean="0"/>
              <a:t> + </a:t>
            </a:r>
            <a:r>
              <a:rPr lang="it-IT" dirty="0" err="1" smtClean="0"/>
              <a:t>iOS</a:t>
            </a:r>
            <a:r>
              <a:rPr lang="it-IT" dirty="0" smtClean="0"/>
              <a:t> </a:t>
            </a:r>
            <a:r>
              <a:rPr lang="it-IT" dirty="0" err="1" smtClean="0"/>
              <a:t>App</a:t>
            </a:r>
            <a:r>
              <a:rPr lang="it-IT" dirty="0" smtClean="0"/>
              <a:t>): </a:t>
            </a:r>
            <a:r>
              <a:rPr lang="it-IT" b="1" dirty="0" err="1" smtClean="0"/>
              <a:t>retrieve</a:t>
            </a:r>
            <a:r>
              <a:rPr lang="it-IT" b="1" dirty="0" smtClean="0"/>
              <a:t> </a:t>
            </a:r>
            <a:r>
              <a:rPr lang="it-IT" b="1" dirty="0" err="1" smtClean="0"/>
              <a:t>energetic</a:t>
            </a:r>
            <a:r>
              <a:rPr lang="it-IT" b="1" dirty="0" smtClean="0"/>
              <a:t> data of </a:t>
            </a:r>
            <a:r>
              <a:rPr lang="it-IT" b="1" dirty="0" err="1" smtClean="0"/>
              <a:t>final-occupant</a:t>
            </a:r>
            <a:r>
              <a:rPr lang="it-IT" b="1" dirty="0" smtClean="0"/>
              <a:t> of </a:t>
            </a:r>
            <a:r>
              <a:rPr lang="it-IT" b="1" dirty="0" err="1"/>
              <a:t>tertiary</a:t>
            </a:r>
            <a:r>
              <a:rPr lang="it-IT" b="1" dirty="0"/>
              <a:t> building</a:t>
            </a:r>
            <a:endParaRPr lang="en-US" b="1" dirty="0"/>
          </a:p>
        </p:txBody>
      </p:sp>
      <p:sp>
        <p:nvSpPr>
          <p:cNvPr id="13" name="Rectangle 4"/>
          <p:cNvSpPr/>
          <p:nvPr/>
        </p:nvSpPr>
        <p:spPr>
          <a:xfrm>
            <a:off x="4283968" y="4653136"/>
            <a:ext cx="4626001" cy="1754326"/>
          </a:xfrm>
          <a:prstGeom prst="rect">
            <a:avLst/>
          </a:prstGeom>
        </p:spPr>
        <p:txBody>
          <a:bodyPr wrap="square">
            <a:spAutoFit/>
          </a:bodyPr>
          <a:lstStyle/>
          <a:p>
            <a:endParaRPr lang="en-US" dirty="0"/>
          </a:p>
          <a:p>
            <a:r>
              <a:rPr lang="en-US" b="1" dirty="0" smtClean="0"/>
              <a:t>INERTIA in the EGI </a:t>
            </a:r>
            <a:r>
              <a:rPr lang="en-US" b="1" dirty="0" err="1" smtClean="0"/>
              <a:t>FedCloud</a:t>
            </a:r>
            <a:r>
              <a:rPr lang="en-US" dirty="0" smtClean="0"/>
              <a:t>:</a:t>
            </a:r>
          </a:p>
          <a:p>
            <a:pPr marL="285750" indent="-285750">
              <a:buFont typeface="Arial" panose="020B0604020202020204" pitchFamily="34" charset="0"/>
              <a:buChar char="•"/>
            </a:pPr>
            <a:r>
              <a:rPr lang="en-US" dirty="0" smtClean="0"/>
              <a:t>Backend services hosted in the </a:t>
            </a:r>
            <a:r>
              <a:rPr lang="en-US" dirty="0" err="1" smtClean="0"/>
              <a:t>fedcloud</a:t>
            </a:r>
            <a:endParaRPr lang="en-US" dirty="0" smtClean="0"/>
          </a:p>
          <a:p>
            <a:pPr marL="285750" indent="-285750">
              <a:buFont typeface="Arial" panose="020B0604020202020204" pitchFamily="34" charset="0"/>
              <a:buChar char="•"/>
            </a:pPr>
            <a:r>
              <a:rPr lang="en-US" dirty="0" smtClean="0"/>
              <a:t>VM: 2 cores, 4 GB of RAM</a:t>
            </a:r>
          </a:p>
          <a:p>
            <a:pPr marL="285750" indent="-285750">
              <a:buFont typeface="Arial" panose="020B0604020202020204" pitchFamily="34" charset="0"/>
              <a:buChar char="•"/>
            </a:pPr>
            <a:r>
              <a:rPr lang="it-IT" dirty="0" err="1" smtClean="0"/>
              <a:t>Tomcat</a:t>
            </a:r>
            <a:r>
              <a:rPr lang="it-IT" dirty="0" smtClean="0"/>
              <a:t> </a:t>
            </a:r>
            <a:r>
              <a:rPr lang="it-IT" dirty="0" err="1" smtClean="0"/>
              <a:t>App</a:t>
            </a:r>
            <a:r>
              <a:rPr lang="it-IT" dirty="0" smtClean="0"/>
              <a:t> server, </a:t>
            </a:r>
            <a:r>
              <a:rPr lang="it-IT" dirty="0" err="1" smtClean="0"/>
              <a:t>Block</a:t>
            </a:r>
            <a:r>
              <a:rPr lang="it-IT" dirty="0" smtClean="0"/>
              <a:t> </a:t>
            </a:r>
            <a:r>
              <a:rPr lang="it-IT" dirty="0" err="1" smtClean="0"/>
              <a:t>storage</a:t>
            </a:r>
            <a:endParaRPr lang="it-IT" dirty="0" smtClean="0"/>
          </a:p>
          <a:p>
            <a:pPr marL="285750" indent="-285750">
              <a:buFont typeface="Arial" panose="020B0604020202020204" pitchFamily="34" charset="0"/>
              <a:buChar char="•"/>
            </a:pPr>
            <a:r>
              <a:rPr lang="it-IT" dirty="0" err="1" smtClean="0"/>
              <a:t>Presented</a:t>
            </a:r>
            <a:r>
              <a:rPr lang="it-IT" dirty="0" smtClean="0"/>
              <a:t> in the </a:t>
            </a:r>
            <a:r>
              <a:rPr lang="it-IT" dirty="0" err="1" smtClean="0"/>
              <a:t>project</a:t>
            </a:r>
            <a:r>
              <a:rPr lang="it-IT" dirty="0" smtClean="0"/>
              <a:t> </a:t>
            </a:r>
            <a:r>
              <a:rPr lang="it-IT" dirty="0" err="1" smtClean="0"/>
              <a:t>meetings</a:t>
            </a:r>
            <a:endParaRPr lang="it-IT" dirty="0" smtClean="0"/>
          </a:p>
        </p:txBody>
      </p:sp>
      <p:sp>
        <p:nvSpPr>
          <p:cNvPr id="12"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648540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200" dirty="0" smtClean="0"/>
              <a:t>Motivating user workflows</a:t>
            </a:r>
          </a:p>
        </p:txBody>
      </p:sp>
      <p:sp>
        <p:nvSpPr>
          <p:cNvPr id="6147" name="Rounded Rectangle 35"/>
          <p:cNvSpPr>
            <a:spLocks noChangeArrowheads="1"/>
          </p:cNvSpPr>
          <p:nvPr/>
        </p:nvSpPr>
        <p:spPr bwMode="auto">
          <a:xfrm>
            <a:off x="5211763" y="1143001"/>
            <a:ext cx="1295400" cy="1295400"/>
          </a:xfrm>
          <a:prstGeom prst="roundRect">
            <a:avLst>
              <a:gd name="adj" fmla="val 8907"/>
            </a:avLst>
          </a:prstGeom>
          <a:solidFill>
            <a:srgbClr val="EAEAEA"/>
          </a:solidFill>
          <a:ln w="28575" algn="ctr">
            <a:solidFill>
              <a:srgbClr val="4F81BD"/>
            </a:solidFill>
            <a:round/>
            <a:headEnd/>
            <a:tailEnd/>
          </a:ln>
          <a:effectLst/>
          <a:extLs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txBody>
          <a:bodyPr anchor="ctr" anchorCtr="0"/>
          <a:lstStyle>
            <a:lvl1pPr eaLnBrk="0" hangingPunct="0">
              <a:defRPr sz="2400">
                <a:solidFill>
                  <a:schemeClr val="bg1"/>
                </a:solidFill>
                <a:latin typeface="Arial" charset="0"/>
                <a:ea typeface="ＭＳ Ｐゴシック" pitchFamily="34" charset="-128"/>
              </a:defRPr>
            </a:lvl1pPr>
            <a:lvl2pPr eaLnBrk="0" hangingPunct="0">
              <a:defRPr sz="2400">
                <a:solidFill>
                  <a:schemeClr val="bg1"/>
                </a:solidFill>
                <a:latin typeface="Arial" charset="0"/>
                <a:ea typeface="ＭＳ Ｐゴシック" pitchFamily="34" charset="-128"/>
              </a:defRPr>
            </a:lvl2pPr>
            <a:lvl3pPr eaLnBrk="0" hangingPunct="0">
              <a:defRPr sz="2400">
                <a:solidFill>
                  <a:schemeClr val="bg1"/>
                </a:solidFill>
                <a:latin typeface="Arial" charset="0"/>
                <a:ea typeface="ＭＳ Ｐゴシック" pitchFamily="34" charset="-128"/>
              </a:defRPr>
            </a:lvl3pPr>
            <a:lvl4pPr eaLnBrk="0" hangingPunct="0">
              <a:defRPr sz="2400">
                <a:solidFill>
                  <a:schemeClr val="bg1"/>
                </a:solidFill>
                <a:latin typeface="Arial" charset="0"/>
                <a:ea typeface="ＭＳ Ｐゴシック" pitchFamily="34" charset="-128"/>
              </a:defRPr>
            </a:lvl4pPr>
            <a:lvl5pPr eaLnBrk="0" hangingPunct="0">
              <a:defRPr sz="2400">
                <a:solidFill>
                  <a:schemeClr val="bg1"/>
                </a:solidFill>
                <a:latin typeface="Arial"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9pPr>
          </a:lstStyle>
          <a:p>
            <a:pPr algn="ctr" defTabSz="914400" eaLnBrk="1" hangingPunct="1">
              <a:buClrTx/>
              <a:buSzTx/>
              <a:buFontTx/>
              <a:buNone/>
            </a:pPr>
            <a:r>
              <a:rPr lang="en-GB" altLang="en-US" sz="1600" b="1" i="1" dirty="0" smtClean="0">
                <a:solidFill>
                  <a:schemeClr val="tx1"/>
                </a:solidFill>
                <a:latin typeface="Calibri" pitchFamily="34" charset="0"/>
                <a:cs typeface="Arial" charset="0"/>
              </a:rPr>
              <a:t>Cloud sites</a:t>
            </a:r>
            <a:endParaRPr lang="en-GB" altLang="en-US" sz="1600" b="1" i="1" dirty="0">
              <a:solidFill>
                <a:schemeClr val="tx1"/>
              </a:solidFill>
              <a:latin typeface="Calibri" pitchFamily="34" charset="0"/>
              <a:cs typeface="Arial" charset="0"/>
            </a:endParaRPr>
          </a:p>
        </p:txBody>
      </p:sp>
      <p:sp>
        <p:nvSpPr>
          <p:cNvPr id="6151" name="Rounded Rectangle 4"/>
          <p:cNvSpPr>
            <a:spLocks noChangeArrowheads="1"/>
          </p:cNvSpPr>
          <p:nvPr/>
        </p:nvSpPr>
        <p:spPr bwMode="auto">
          <a:xfrm>
            <a:off x="1981200" y="3124200"/>
            <a:ext cx="5039072" cy="1295400"/>
          </a:xfrm>
          <a:prstGeom prst="roundRect">
            <a:avLst>
              <a:gd name="adj" fmla="val 16667"/>
            </a:avLst>
          </a:prstGeom>
          <a:solidFill>
            <a:srgbClr val="EAEAEA"/>
          </a:solidFill>
          <a:ln w="57150" algn="ctr">
            <a:solidFill>
              <a:srgbClr val="4F81BD"/>
            </a:solidFill>
            <a:round/>
            <a:headEnd/>
            <a:tailEnd/>
          </a:ln>
        </p:spPr>
        <p:txBody>
          <a:bodyPr anchor="b"/>
          <a:lstStyle>
            <a:lvl1pPr eaLnBrk="0" hangingPunct="0">
              <a:defRPr sz="2400">
                <a:solidFill>
                  <a:schemeClr val="bg1"/>
                </a:solidFill>
                <a:latin typeface="Arial" charset="0"/>
                <a:ea typeface="ＭＳ Ｐゴシック" pitchFamily="34" charset="-128"/>
              </a:defRPr>
            </a:lvl1pPr>
            <a:lvl2pPr eaLnBrk="0" hangingPunct="0">
              <a:defRPr sz="2400">
                <a:solidFill>
                  <a:schemeClr val="bg1"/>
                </a:solidFill>
                <a:latin typeface="Arial" charset="0"/>
                <a:ea typeface="ＭＳ Ｐゴシック" pitchFamily="34" charset="-128"/>
              </a:defRPr>
            </a:lvl2pPr>
            <a:lvl3pPr eaLnBrk="0" hangingPunct="0">
              <a:defRPr sz="2400">
                <a:solidFill>
                  <a:schemeClr val="bg1"/>
                </a:solidFill>
                <a:latin typeface="Arial" charset="0"/>
                <a:ea typeface="ＭＳ Ｐゴシック" pitchFamily="34" charset="-128"/>
              </a:defRPr>
            </a:lvl3pPr>
            <a:lvl4pPr eaLnBrk="0" hangingPunct="0">
              <a:defRPr sz="2400">
                <a:solidFill>
                  <a:schemeClr val="bg1"/>
                </a:solidFill>
                <a:latin typeface="Arial" charset="0"/>
                <a:ea typeface="ＭＳ Ｐゴシック" pitchFamily="34" charset="-128"/>
              </a:defRPr>
            </a:lvl4pPr>
            <a:lvl5pPr eaLnBrk="0" hangingPunct="0">
              <a:defRPr sz="2400">
                <a:solidFill>
                  <a:schemeClr val="bg1"/>
                </a:solidFill>
                <a:latin typeface="Arial" charset="0"/>
                <a:ea typeface="ＭＳ Ｐゴシック" pitchFamily="34" charset="-128"/>
              </a:defRPr>
            </a:lvl5pPr>
            <a:lvl6pPr marL="25146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6pPr>
            <a:lvl7pPr marL="29718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7pPr>
            <a:lvl8pPr marL="34290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8pPr>
            <a:lvl9pPr marL="3886200" indent="-2286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9pPr>
          </a:lstStyle>
          <a:p>
            <a:pPr algn="r" defTabSz="914400" eaLnBrk="1" hangingPunct="1">
              <a:buClrTx/>
              <a:buSzTx/>
              <a:buFontTx/>
              <a:buNone/>
            </a:pPr>
            <a:r>
              <a:rPr lang="en-GB" altLang="en-US" i="1" dirty="0" err="1">
                <a:solidFill>
                  <a:schemeClr val="bg2"/>
                </a:solidFill>
                <a:latin typeface="Verdana" pitchFamily="34" charset="0"/>
                <a:cs typeface="Arial" charset="0"/>
              </a:rPr>
              <a:t>AppDB</a:t>
            </a:r>
            <a:endParaRPr lang="en-GB" altLang="en-US" i="1" dirty="0">
              <a:solidFill>
                <a:schemeClr val="bg2"/>
              </a:solidFill>
              <a:latin typeface="Verdana" pitchFamily="34" charset="0"/>
              <a:cs typeface="Arial" charset="0"/>
            </a:endParaRPr>
          </a:p>
          <a:p>
            <a:pPr algn="r" defTabSz="914400" eaLnBrk="1" hangingPunct="1">
              <a:buClrTx/>
              <a:buSzTx/>
              <a:buFontTx/>
              <a:buNone/>
            </a:pPr>
            <a:r>
              <a:rPr lang="en-GB" altLang="en-US" sz="1400" i="1" dirty="0">
                <a:solidFill>
                  <a:schemeClr val="tx2"/>
                </a:solidFill>
                <a:latin typeface="Verdana" pitchFamily="34" charset="0"/>
                <a:cs typeface="Arial" charset="0"/>
              </a:rPr>
              <a:t>Cloud Marketplace</a:t>
            </a:r>
          </a:p>
        </p:txBody>
      </p:sp>
      <p:pic>
        <p:nvPicPr>
          <p:cNvPr id="6153" name="Picture 10" descr="ANd9GcS7zJ2w-ZzGaB2UapJRE_MdKtL4zzmWnrXQWfKiZ6wOQ4B-3VmmotrishAnc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1" descr="ANd9GcQZNvWXM7HxSKTfoZ0gd5WyHkN7iPxfIm9hvaCNZ38DaZQFUSt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5367866"/>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5367866"/>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036" name="Line 20"/>
          <p:cNvSpPr>
            <a:spLocks noChangeShapeType="1"/>
          </p:cNvSpPr>
          <p:nvPr/>
        </p:nvSpPr>
        <p:spPr bwMode="auto">
          <a:xfrm flipV="1">
            <a:off x="3233192" y="4453466"/>
            <a:ext cx="0" cy="762000"/>
          </a:xfrm>
          <a:prstGeom prst="line">
            <a:avLst/>
          </a:prstGeom>
          <a:noFill/>
          <a:ln w="57150">
            <a:solidFill>
              <a:srgbClr val="99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4039" name="Line 23"/>
          <p:cNvSpPr>
            <a:spLocks noChangeShapeType="1"/>
          </p:cNvSpPr>
          <p:nvPr/>
        </p:nvSpPr>
        <p:spPr bwMode="auto">
          <a:xfrm flipV="1">
            <a:off x="5893296" y="4453466"/>
            <a:ext cx="0" cy="762000"/>
          </a:xfrm>
          <a:prstGeom prst="line">
            <a:avLst/>
          </a:prstGeom>
          <a:noFill/>
          <a:ln w="57150">
            <a:solidFill>
              <a:schemeClr val="accent3">
                <a:lumMod val="75000"/>
              </a:schemeClr>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4045" name="Freeform 29"/>
          <p:cNvSpPr>
            <a:spLocks/>
          </p:cNvSpPr>
          <p:nvPr/>
        </p:nvSpPr>
        <p:spPr bwMode="auto">
          <a:xfrm>
            <a:off x="467544" y="2786009"/>
            <a:ext cx="1513656" cy="1079500"/>
          </a:xfrm>
          <a:custGeom>
            <a:avLst/>
            <a:gdLst>
              <a:gd name="T0" fmla="*/ 127000 w 560"/>
              <a:gd name="T1" fmla="*/ 0 h 680"/>
              <a:gd name="T2" fmla="*/ 127000 w 560"/>
              <a:gd name="T3" fmla="*/ 914400 h 680"/>
              <a:gd name="T4" fmla="*/ 889000 w 560"/>
              <a:gd name="T5" fmla="*/ 990600 h 680"/>
              <a:gd name="T6" fmla="*/ 0 60000 65536"/>
              <a:gd name="T7" fmla="*/ 0 60000 65536"/>
              <a:gd name="T8" fmla="*/ 0 60000 65536"/>
            </a:gdLst>
            <a:ahLst/>
            <a:cxnLst>
              <a:cxn ang="T6">
                <a:pos x="T0" y="T1"/>
              </a:cxn>
              <a:cxn ang="T7">
                <a:pos x="T2" y="T3"/>
              </a:cxn>
              <a:cxn ang="T8">
                <a:pos x="T4" y="T5"/>
              </a:cxn>
            </a:cxnLst>
            <a:rect l="0" t="0" r="r" b="b"/>
            <a:pathLst>
              <a:path w="560" h="680">
                <a:moveTo>
                  <a:pt x="80" y="0"/>
                </a:moveTo>
                <a:cubicBezTo>
                  <a:pt x="40" y="236"/>
                  <a:pt x="0" y="472"/>
                  <a:pt x="80" y="576"/>
                </a:cubicBezTo>
                <a:cubicBezTo>
                  <a:pt x="160" y="680"/>
                  <a:pt x="480" y="616"/>
                  <a:pt x="560" y="624"/>
                </a:cubicBezTo>
              </a:path>
            </a:pathLst>
          </a:custGeom>
          <a:noFill/>
          <a:ln w="57150" cmpd="sng">
            <a:solidFill>
              <a:srgbClr val="99CCFF"/>
            </a:solidFill>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4047" name="Freeform 31"/>
          <p:cNvSpPr>
            <a:spLocks/>
          </p:cNvSpPr>
          <p:nvPr/>
        </p:nvSpPr>
        <p:spPr bwMode="auto">
          <a:xfrm>
            <a:off x="3620376" y="2222500"/>
            <a:ext cx="1591387" cy="825500"/>
          </a:xfrm>
          <a:custGeom>
            <a:avLst/>
            <a:gdLst>
              <a:gd name="T0" fmla="*/ 1934835 w 384"/>
              <a:gd name="T1" fmla="*/ 40640 h 360"/>
              <a:gd name="T2" fmla="*/ 1692981 w 384"/>
              <a:gd name="T3" fmla="*/ 40640 h 360"/>
              <a:gd name="T4" fmla="*/ 483709 w 384"/>
              <a:gd name="T5" fmla="*/ 284480 h 360"/>
              <a:gd name="T6" fmla="*/ 0 w 384"/>
              <a:gd name="T7" fmla="*/ 609600 h 3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4" h="360">
                <a:moveTo>
                  <a:pt x="384" y="24"/>
                </a:moveTo>
                <a:cubicBezTo>
                  <a:pt x="384" y="12"/>
                  <a:pt x="384" y="0"/>
                  <a:pt x="336" y="24"/>
                </a:cubicBezTo>
                <a:cubicBezTo>
                  <a:pt x="288" y="48"/>
                  <a:pt x="152" y="112"/>
                  <a:pt x="96" y="168"/>
                </a:cubicBezTo>
                <a:cubicBezTo>
                  <a:pt x="40" y="224"/>
                  <a:pt x="20" y="292"/>
                  <a:pt x="0" y="360"/>
                </a:cubicBezTo>
              </a:path>
            </a:pathLst>
          </a:custGeom>
          <a:noFill/>
          <a:ln w="57150" cmpd="sng">
            <a:solidFill>
              <a:schemeClr val="accent3">
                <a:lumMod val="75000"/>
              </a:schemeClr>
            </a:solidFill>
            <a:round/>
            <a:headEn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174" name="Text Box 35"/>
          <p:cNvSpPr txBox="1">
            <a:spLocks noChangeArrowheads="1"/>
          </p:cNvSpPr>
          <p:nvPr/>
        </p:nvSpPr>
        <p:spPr bwMode="auto">
          <a:xfrm>
            <a:off x="35496" y="1412776"/>
            <a:ext cx="3079689"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dirty="0" smtClean="0">
                <a:solidFill>
                  <a:srgbClr val="FF0000"/>
                </a:solidFill>
              </a:rPr>
              <a:t>End users:</a:t>
            </a:r>
          </a:p>
          <a:p>
            <a:r>
              <a:rPr lang="en-US" altLang="en-US" sz="1600" u="sng" dirty="0" smtClean="0">
                <a:solidFill>
                  <a:srgbClr val="FF0000"/>
                </a:solidFill>
              </a:rPr>
              <a:t>Access services running in VMs</a:t>
            </a:r>
            <a:endParaRPr lang="en-US" altLang="en-US" sz="1600" u="sng" dirty="0">
              <a:solidFill>
                <a:srgbClr val="FF0000"/>
              </a:solidFill>
            </a:endParaRPr>
          </a:p>
        </p:txBody>
      </p:sp>
      <p:sp>
        <p:nvSpPr>
          <p:cNvPr id="6175" name="Text Box 36"/>
          <p:cNvSpPr txBox="1">
            <a:spLocks noChangeArrowheads="1"/>
          </p:cNvSpPr>
          <p:nvPr/>
        </p:nvSpPr>
        <p:spPr bwMode="auto">
          <a:xfrm>
            <a:off x="6156176" y="5373216"/>
            <a:ext cx="2987824"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600" b="1" u="sng" dirty="0">
                <a:solidFill>
                  <a:srgbClr val="FF0000"/>
                </a:solidFill>
              </a:rPr>
              <a:t>VO Manager: </a:t>
            </a:r>
            <a:br>
              <a:rPr lang="en-US" altLang="en-US" sz="1600" b="1" u="sng" dirty="0">
                <a:solidFill>
                  <a:srgbClr val="FF0000"/>
                </a:solidFill>
              </a:rPr>
            </a:br>
            <a:r>
              <a:rPr lang="en-US" altLang="en-US" sz="1600" u="sng" dirty="0" smtClean="0">
                <a:solidFill>
                  <a:srgbClr val="FF0000"/>
                </a:solidFill>
              </a:rPr>
              <a:t>Endorses suitable </a:t>
            </a:r>
            <a:r>
              <a:rPr lang="en-US" altLang="en-US" sz="1600" u="sng" dirty="0">
                <a:solidFill>
                  <a:srgbClr val="FF0000"/>
                </a:solidFill>
              </a:rPr>
              <a:t>VM images</a:t>
            </a:r>
            <a:br>
              <a:rPr lang="en-US" altLang="en-US" sz="1600" u="sng" dirty="0">
                <a:solidFill>
                  <a:srgbClr val="FF0000"/>
                </a:solidFill>
              </a:rPr>
            </a:br>
            <a:endParaRPr lang="en-US" altLang="en-US" sz="1600" u="sng" dirty="0">
              <a:solidFill>
                <a:srgbClr val="FF0000"/>
              </a:solidFill>
            </a:endParaRPr>
          </a:p>
        </p:txBody>
      </p:sp>
      <p:sp>
        <p:nvSpPr>
          <p:cNvPr id="6176" name="Text Box 37"/>
          <p:cNvSpPr txBox="1">
            <a:spLocks noChangeArrowheads="1"/>
          </p:cNvSpPr>
          <p:nvPr/>
        </p:nvSpPr>
        <p:spPr bwMode="auto">
          <a:xfrm>
            <a:off x="708546" y="5364505"/>
            <a:ext cx="2279278"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dirty="0">
                <a:solidFill>
                  <a:srgbClr val="FF0000"/>
                </a:solidFill>
              </a:rPr>
              <a:t>Technical developer:</a:t>
            </a:r>
            <a:r>
              <a:rPr lang="en-US" altLang="en-US" sz="1600" u="sng" dirty="0">
                <a:solidFill>
                  <a:srgbClr val="FF0000"/>
                </a:solidFill>
              </a:rPr>
              <a:t/>
            </a:r>
            <a:br>
              <a:rPr lang="en-US" altLang="en-US" sz="1600" u="sng" dirty="0">
                <a:solidFill>
                  <a:srgbClr val="FF0000"/>
                </a:solidFill>
              </a:rPr>
            </a:br>
            <a:r>
              <a:rPr lang="en-US" altLang="en-US" sz="1600" u="sng" dirty="0">
                <a:solidFill>
                  <a:srgbClr val="FF0000"/>
                </a:solidFill>
              </a:rPr>
              <a:t>Prepares </a:t>
            </a:r>
            <a:r>
              <a:rPr lang="en-US" altLang="en-US" sz="1600" u="sng" dirty="0" smtClean="0">
                <a:solidFill>
                  <a:srgbClr val="FF0000"/>
                </a:solidFill>
              </a:rPr>
              <a:t>VM Images</a:t>
            </a:r>
            <a:endParaRPr lang="en-US" altLang="en-US" sz="1600" u="sng" dirty="0">
              <a:solidFill>
                <a:srgbClr val="FF0000"/>
              </a:solidFill>
            </a:endParaRPr>
          </a:p>
        </p:txBody>
      </p:sp>
      <p:sp>
        <p:nvSpPr>
          <p:cNvPr id="214055" name="Freeform 39"/>
          <p:cNvSpPr>
            <a:spLocks/>
          </p:cNvSpPr>
          <p:nvPr/>
        </p:nvSpPr>
        <p:spPr bwMode="auto">
          <a:xfrm>
            <a:off x="1143000" y="1905000"/>
            <a:ext cx="4068763" cy="635000"/>
          </a:xfrm>
          <a:custGeom>
            <a:avLst/>
            <a:gdLst>
              <a:gd name="T0" fmla="*/ 0 w 1776"/>
              <a:gd name="T1" fmla="*/ 728382 h 544"/>
              <a:gd name="T2" fmla="*/ 2509685 w 1776"/>
              <a:gd name="T3" fmla="*/ 728382 h 544"/>
              <a:gd name="T4" fmla="*/ 3536374 w 1776"/>
              <a:gd name="T5" fmla="*/ 145676 h 544"/>
              <a:gd name="T6" fmla="*/ 4220834 w 1776"/>
              <a:gd name="T7" fmla="*/ 0 h 5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76" h="544">
                <a:moveTo>
                  <a:pt x="0" y="480"/>
                </a:moveTo>
                <a:cubicBezTo>
                  <a:pt x="404" y="512"/>
                  <a:pt x="808" y="544"/>
                  <a:pt x="1056" y="480"/>
                </a:cubicBezTo>
                <a:cubicBezTo>
                  <a:pt x="1304" y="416"/>
                  <a:pt x="1368" y="176"/>
                  <a:pt x="1488" y="96"/>
                </a:cubicBezTo>
                <a:cubicBezTo>
                  <a:pt x="1608" y="16"/>
                  <a:pt x="1728" y="16"/>
                  <a:pt x="1776" y="0"/>
                </a:cubicBezTo>
              </a:path>
            </a:pathLst>
          </a:custGeom>
          <a:noFill/>
          <a:ln w="57150" cmpd="sng">
            <a:solidFill>
              <a:schemeClr val="accent3">
                <a:lumMod val="75000"/>
              </a:schemeClr>
            </a:solidFill>
            <a:round/>
            <a:headEn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4056" name="Text Box 40"/>
          <p:cNvSpPr txBox="1">
            <a:spLocks noChangeArrowheads="1"/>
          </p:cNvSpPr>
          <p:nvPr/>
        </p:nvSpPr>
        <p:spPr bwMode="auto">
          <a:xfrm>
            <a:off x="1676400" y="2209800"/>
            <a:ext cx="1848583" cy="2462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dirty="0">
                <a:solidFill>
                  <a:schemeClr val="tx1"/>
                </a:solidFill>
              </a:rPr>
              <a:t>perform </a:t>
            </a:r>
            <a:r>
              <a:rPr lang="en-US" altLang="en-US" sz="1000" dirty="0" smtClean="0">
                <a:solidFill>
                  <a:schemeClr val="tx1"/>
                </a:solidFill>
              </a:rPr>
              <a:t>OCCI (+CDMI) </a:t>
            </a:r>
            <a:r>
              <a:rPr lang="en-US" altLang="en-US" sz="1000" dirty="0" err="1">
                <a:solidFill>
                  <a:schemeClr val="tx1"/>
                </a:solidFill>
              </a:rPr>
              <a:t>cmds</a:t>
            </a:r>
            <a:endParaRPr lang="en-US" altLang="en-US" sz="1000" dirty="0">
              <a:solidFill>
                <a:schemeClr val="tx1"/>
              </a:solidFill>
            </a:endParaRPr>
          </a:p>
        </p:txBody>
      </p:sp>
      <p:pic>
        <p:nvPicPr>
          <p:cNvPr id="6182" name="Picture 46" descr="appdb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0813" y="3720306"/>
            <a:ext cx="3810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ular Callout 3"/>
          <p:cNvSpPr>
            <a:spLocks noChangeArrowheads="1"/>
          </p:cNvSpPr>
          <p:nvPr/>
        </p:nvSpPr>
        <p:spPr bwMode="auto">
          <a:xfrm>
            <a:off x="3259832" y="908720"/>
            <a:ext cx="1600200" cy="872807"/>
          </a:xfrm>
          <a:prstGeom prst="wedgeRectCallout">
            <a:avLst>
              <a:gd name="adj1" fmla="val -20484"/>
              <a:gd name="adj2" fmla="val 124244"/>
            </a:avLst>
          </a:prstGeom>
          <a:solidFill>
            <a:schemeClr val="bg1"/>
          </a:solidFill>
          <a:ln w="9525" algn="ctr">
            <a:solidFill>
              <a:schemeClr val="tx1"/>
            </a:solidFill>
            <a:round/>
            <a:headEnd/>
            <a:tailEnd/>
          </a:ln>
        </p:spPr>
        <p:txBody>
          <a:bodyPr/>
          <a:lstStyle>
            <a:lvl1pPr marL="85725" indent="-85725" eaLnBrk="0" hangingPunct="0">
              <a:defRPr sz="2400">
                <a:solidFill>
                  <a:schemeClr val="bg1"/>
                </a:solidFill>
                <a:latin typeface="Arial" charset="0"/>
                <a:ea typeface="ＭＳ Ｐゴシック" pitchFamily="34" charset="-128"/>
              </a:defRPr>
            </a:lvl1pPr>
            <a:lvl2pPr eaLnBrk="0" hangingPunct="0">
              <a:defRPr sz="2400">
                <a:solidFill>
                  <a:schemeClr val="bg1"/>
                </a:solidFill>
                <a:latin typeface="Arial" charset="0"/>
                <a:ea typeface="ＭＳ Ｐゴシック" pitchFamily="34" charset="-128"/>
              </a:defRPr>
            </a:lvl2pPr>
            <a:lvl3pPr eaLnBrk="0" hangingPunct="0">
              <a:defRPr sz="2400">
                <a:solidFill>
                  <a:schemeClr val="bg1"/>
                </a:solidFill>
                <a:latin typeface="Arial" charset="0"/>
                <a:ea typeface="ＭＳ Ｐゴシック" pitchFamily="34" charset="-128"/>
              </a:defRPr>
            </a:lvl3pPr>
            <a:lvl4pPr eaLnBrk="0" hangingPunct="0">
              <a:defRPr sz="2400">
                <a:solidFill>
                  <a:schemeClr val="bg1"/>
                </a:solidFill>
                <a:latin typeface="Arial" charset="0"/>
                <a:ea typeface="ＭＳ Ｐゴシック" pitchFamily="34" charset="-128"/>
              </a:defRPr>
            </a:lvl4pPr>
            <a:lvl5pPr eaLnBrk="0" hangingPunct="0">
              <a:defRPr sz="2400">
                <a:solidFill>
                  <a:schemeClr val="bg1"/>
                </a:solidFill>
                <a:latin typeface="Arial" charset="0"/>
                <a:ea typeface="ＭＳ Ｐゴシック" pitchFamily="34" charset="-128"/>
              </a:defRPr>
            </a:lvl5pPr>
            <a:lvl6pPr marL="25146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6pPr>
            <a:lvl7pPr marL="29718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7pPr>
            <a:lvl8pPr marL="34290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8pPr>
            <a:lvl9pPr marL="3886200" indent="-228600" defTabSz="457200" eaLnBrk="0" fontAlgn="base" hangingPunct="0">
              <a:spcBef>
                <a:spcPct val="0"/>
              </a:spcBef>
              <a:spcAft>
                <a:spcPct val="0"/>
              </a:spcAft>
              <a:buClr>
                <a:srgbClr val="000000"/>
              </a:buClr>
              <a:buSzPct val="100000"/>
              <a:buFont typeface="Times New Roman" pitchFamily="18" charset="0"/>
              <a:defRPr sz="2400">
                <a:solidFill>
                  <a:schemeClr val="bg1"/>
                </a:solidFill>
                <a:latin typeface="Arial" charset="0"/>
                <a:ea typeface="ＭＳ Ｐゴシック" pitchFamily="34" charset="-128"/>
              </a:defRPr>
            </a:lvl9pPr>
          </a:lstStyle>
          <a:p>
            <a:pPr eaLnBrk="1" hangingPunct="1">
              <a:buFont typeface="Arial" charset="0"/>
              <a:buChar char="•"/>
            </a:pPr>
            <a:r>
              <a:rPr lang="en-GB" altLang="en-US" sz="1200" dirty="0">
                <a:solidFill>
                  <a:schemeClr val="tx1"/>
                </a:solidFill>
              </a:rPr>
              <a:t>OCCI API</a:t>
            </a:r>
          </a:p>
          <a:p>
            <a:pPr eaLnBrk="1" hangingPunct="1">
              <a:buFont typeface="Arial" charset="0"/>
              <a:buChar char="•"/>
            </a:pPr>
            <a:r>
              <a:rPr lang="en-GB" altLang="en-US" sz="1200" dirty="0" err="1">
                <a:solidFill>
                  <a:schemeClr val="tx1"/>
                </a:solidFill>
              </a:rPr>
              <a:t>rOCCI</a:t>
            </a:r>
            <a:r>
              <a:rPr lang="en-GB" altLang="en-US" sz="1200" dirty="0">
                <a:solidFill>
                  <a:schemeClr val="tx1"/>
                </a:solidFill>
              </a:rPr>
              <a:t> </a:t>
            </a:r>
            <a:r>
              <a:rPr lang="en-GB" altLang="en-US" sz="1200" dirty="0" err="1">
                <a:solidFill>
                  <a:schemeClr val="tx1"/>
                </a:solidFill>
              </a:rPr>
              <a:t>cmd</a:t>
            </a:r>
            <a:r>
              <a:rPr lang="en-GB" altLang="en-US" sz="1200" dirty="0">
                <a:solidFill>
                  <a:schemeClr val="tx1"/>
                </a:solidFill>
              </a:rPr>
              <a:t> line tool</a:t>
            </a:r>
          </a:p>
          <a:p>
            <a:pPr eaLnBrk="1" hangingPunct="1">
              <a:buFont typeface="Arial" charset="0"/>
              <a:buChar char="•"/>
            </a:pPr>
            <a:r>
              <a:rPr lang="en-GB" altLang="en-US" sz="1200" dirty="0">
                <a:solidFill>
                  <a:schemeClr val="tx1"/>
                </a:solidFill>
              </a:rPr>
              <a:t>High level </a:t>
            </a:r>
            <a:r>
              <a:rPr lang="en-GB" altLang="en-US" sz="1200" dirty="0" smtClean="0">
                <a:solidFill>
                  <a:schemeClr val="tx1"/>
                </a:solidFill>
              </a:rPr>
              <a:t>tools</a:t>
            </a:r>
          </a:p>
          <a:p>
            <a:pPr marL="0" indent="0" eaLnBrk="1" hangingPunct="1"/>
            <a:r>
              <a:rPr lang="en-GB" altLang="en-US" sz="1200" dirty="0" smtClean="0">
                <a:solidFill>
                  <a:schemeClr val="tx1"/>
                </a:solidFill>
              </a:rPr>
              <a:t>(+ CDMI tools)</a:t>
            </a:r>
            <a:endParaRPr lang="en-GB" altLang="en-US" sz="1200" dirty="0">
              <a:solidFill>
                <a:schemeClr val="tx1"/>
              </a:solidFill>
            </a:endParaRPr>
          </a:p>
        </p:txBody>
      </p:sp>
      <p:sp>
        <p:nvSpPr>
          <p:cNvPr id="6188" name="Text Box 37"/>
          <p:cNvSpPr txBox="1">
            <a:spLocks noChangeArrowheads="1"/>
          </p:cNvSpPr>
          <p:nvPr/>
        </p:nvSpPr>
        <p:spPr bwMode="auto">
          <a:xfrm>
            <a:off x="6541698" y="1321604"/>
            <a:ext cx="170271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u="sng" dirty="0">
                <a:solidFill>
                  <a:srgbClr val="FF0000"/>
                </a:solidFill>
              </a:rPr>
              <a:t>Site: </a:t>
            </a:r>
            <a:br>
              <a:rPr lang="en-US" altLang="en-US" sz="1600" b="1" u="sng" dirty="0">
                <a:solidFill>
                  <a:srgbClr val="FF0000"/>
                </a:solidFill>
              </a:rPr>
            </a:br>
            <a:r>
              <a:rPr lang="en-US" altLang="en-US" sz="1600" u="sng" dirty="0">
                <a:solidFill>
                  <a:srgbClr val="FF0000"/>
                </a:solidFill>
              </a:rPr>
              <a:t>Supports the </a:t>
            </a:r>
            <a:r>
              <a:rPr lang="en-US" altLang="en-US" sz="1600" u="sng" dirty="0" smtClean="0">
                <a:solidFill>
                  <a:srgbClr val="FF0000"/>
                </a:solidFill>
              </a:rPr>
              <a:t>VO</a:t>
            </a:r>
            <a:endParaRPr lang="en-US" altLang="en-US" sz="1600" u="sng" dirty="0">
              <a:solidFill>
                <a:srgbClr val="FF0000"/>
              </a:solidFill>
            </a:endParaRPr>
          </a:p>
        </p:txBody>
      </p:sp>
      <p:sp>
        <p:nvSpPr>
          <p:cNvPr id="2" name="TextBox 1"/>
          <p:cNvSpPr txBox="1"/>
          <p:nvPr/>
        </p:nvSpPr>
        <p:spPr>
          <a:xfrm>
            <a:off x="3275940" y="4653136"/>
            <a:ext cx="1296060" cy="369332"/>
          </a:xfrm>
          <a:prstGeom prst="rect">
            <a:avLst/>
          </a:prstGeom>
          <a:noFill/>
        </p:spPr>
        <p:txBody>
          <a:bodyPr wrap="none" rtlCol="0">
            <a:spAutoFit/>
          </a:bodyPr>
          <a:lstStyle/>
          <a:p>
            <a:r>
              <a:rPr lang="en-GB" dirty="0" smtClean="0"/>
              <a:t>Publish VA</a:t>
            </a:r>
            <a:endParaRPr lang="en-GB" dirty="0"/>
          </a:p>
        </p:txBody>
      </p:sp>
      <p:sp>
        <p:nvSpPr>
          <p:cNvPr id="54" name="TextBox 53"/>
          <p:cNvSpPr txBox="1"/>
          <p:nvPr/>
        </p:nvSpPr>
        <p:spPr>
          <a:xfrm>
            <a:off x="5933485" y="4682810"/>
            <a:ext cx="2283574" cy="369332"/>
          </a:xfrm>
          <a:prstGeom prst="rect">
            <a:avLst/>
          </a:prstGeom>
          <a:noFill/>
        </p:spPr>
        <p:txBody>
          <a:bodyPr wrap="none" rtlCol="0">
            <a:spAutoFit/>
          </a:bodyPr>
          <a:lstStyle/>
          <a:p>
            <a:r>
              <a:rPr lang="en-GB" dirty="0" smtClean="0"/>
              <a:t>Include VA in VO set</a:t>
            </a:r>
            <a:endParaRPr lang="en-GB" dirty="0"/>
          </a:p>
        </p:txBody>
      </p:sp>
      <p:sp>
        <p:nvSpPr>
          <p:cNvPr id="55" name="TextBox 54"/>
          <p:cNvSpPr txBox="1"/>
          <p:nvPr/>
        </p:nvSpPr>
        <p:spPr>
          <a:xfrm>
            <a:off x="3807102" y="2708920"/>
            <a:ext cx="4365298" cy="369332"/>
          </a:xfrm>
          <a:prstGeom prst="rect">
            <a:avLst/>
          </a:prstGeom>
          <a:noFill/>
        </p:spPr>
        <p:txBody>
          <a:bodyPr wrap="none" rtlCol="0">
            <a:spAutoFit/>
          </a:bodyPr>
          <a:lstStyle/>
          <a:p>
            <a:r>
              <a:rPr lang="en-GB" dirty="0" smtClean="0"/>
              <a:t>Download VM images for supported VOs</a:t>
            </a:r>
            <a:endParaRPr lang="en-GB" dirty="0"/>
          </a:p>
        </p:txBody>
      </p:sp>
      <p:sp>
        <p:nvSpPr>
          <p:cNvPr id="3" name="TextBox 2"/>
          <p:cNvSpPr txBox="1"/>
          <p:nvPr/>
        </p:nvSpPr>
        <p:spPr>
          <a:xfrm>
            <a:off x="3131840" y="3563724"/>
            <a:ext cx="2929072" cy="369332"/>
          </a:xfrm>
          <a:prstGeom prst="rect">
            <a:avLst/>
          </a:prstGeom>
          <a:noFill/>
        </p:spPr>
        <p:txBody>
          <a:bodyPr wrap="none" rtlCol="0">
            <a:spAutoFit/>
          </a:bodyPr>
          <a:lstStyle/>
          <a:p>
            <a:r>
              <a:rPr lang="en-GB" dirty="0" smtClean="0"/>
              <a:t>EGI Applications Database</a:t>
            </a:r>
            <a:endParaRPr lang="en-GB" dirty="0"/>
          </a:p>
        </p:txBody>
      </p:sp>
      <p:sp>
        <p:nvSpPr>
          <p:cNvPr id="57" name="Text Box 40"/>
          <p:cNvSpPr txBox="1">
            <a:spLocks noChangeArrowheads="1"/>
          </p:cNvSpPr>
          <p:nvPr/>
        </p:nvSpPr>
        <p:spPr bwMode="auto">
          <a:xfrm>
            <a:off x="92657" y="3789040"/>
            <a:ext cx="1887055"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smtClean="0">
                <a:solidFill>
                  <a:schemeClr val="tx1"/>
                </a:solidFill>
              </a:rPr>
              <a:t>Download </a:t>
            </a:r>
            <a:r>
              <a:rPr lang="en-US" altLang="en-US" sz="1400" dirty="0" smtClean="0"/>
              <a:t>VM image </a:t>
            </a:r>
            <a:br>
              <a:rPr lang="en-US" altLang="en-US" sz="1400" dirty="0" smtClean="0"/>
            </a:br>
            <a:r>
              <a:rPr lang="en-US" altLang="en-US" sz="1400" dirty="0" smtClean="0"/>
              <a:t>and use ‘locally’</a:t>
            </a:r>
          </a:p>
        </p:txBody>
      </p:sp>
      <p:sp>
        <p:nvSpPr>
          <p:cNvPr id="5" name="Rectangular Callout 4"/>
          <p:cNvSpPr/>
          <p:nvPr/>
        </p:nvSpPr>
        <p:spPr>
          <a:xfrm>
            <a:off x="5724128" y="3325759"/>
            <a:ext cx="2304256" cy="1508707"/>
          </a:xfrm>
          <a:prstGeom prst="wedgeRectCallout">
            <a:avLst>
              <a:gd name="adj1" fmla="val -20372"/>
              <a:gd name="adj2" fmla="val -699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Fedcloud.egi.eu VO : recommended incubator  for new users</a:t>
            </a:r>
            <a:endParaRPr lang="en-GB" dirty="0"/>
          </a:p>
        </p:txBody>
      </p:sp>
      <p:sp>
        <p:nvSpPr>
          <p:cNvPr id="28"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122060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400" dirty="0" smtClean="0"/>
              <a:t>HAPPI &amp; INERTIA - </a:t>
            </a:r>
            <a:r>
              <a:rPr lang="it-IT" sz="3400" dirty="0" err="1" smtClean="0"/>
              <a:t>Requirements</a:t>
            </a:r>
            <a:endParaRPr lang="it-IT" sz="3400"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30</a:t>
            </a:fld>
            <a:endParaRPr lang="en-US" dirty="0"/>
          </a:p>
        </p:txBody>
      </p:sp>
      <p:sp>
        <p:nvSpPr>
          <p:cNvPr id="5" name="Content Placeholder 4"/>
          <p:cNvSpPr txBox="1">
            <a:spLocks/>
          </p:cNvSpPr>
          <p:nvPr/>
        </p:nvSpPr>
        <p:spPr>
          <a:xfrm>
            <a:off x="179512" y="1124744"/>
            <a:ext cx="8713093"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smtClean="0"/>
              <a:t>The </a:t>
            </a:r>
            <a:r>
              <a:rPr lang="en-US" sz="2200" dirty="0"/>
              <a:t>Research and Innovation Dept. of ENG is interested to maintain </a:t>
            </a:r>
            <a:r>
              <a:rPr lang="en-US" sz="2200" dirty="0" smtClean="0"/>
              <a:t>these </a:t>
            </a:r>
            <a:r>
              <a:rPr lang="en-US" sz="2200" dirty="0"/>
              <a:t>“use </a:t>
            </a:r>
            <a:r>
              <a:rPr lang="en-US" sz="2200" dirty="0" smtClean="0"/>
              <a:t>cases”, </a:t>
            </a:r>
            <a:r>
              <a:rPr lang="en-US" sz="2200" dirty="0"/>
              <a:t>in order to evaluate </a:t>
            </a:r>
            <a:r>
              <a:rPr lang="en-US" sz="2200" dirty="0" smtClean="0"/>
              <a:t>their </a:t>
            </a:r>
            <a:r>
              <a:rPr lang="en-US" sz="2200" dirty="0"/>
              <a:t>exploitation and enhancement in other research activities</a:t>
            </a:r>
            <a:r>
              <a:rPr lang="en-US" sz="2200" dirty="0" smtClean="0"/>
              <a:t>.</a:t>
            </a:r>
          </a:p>
          <a:p>
            <a:pPr marL="0" indent="0">
              <a:buNone/>
            </a:pPr>
            <a:endParaRPr lang="en-US" sz="2200" dirty="0"/>
          </a:p>
          <a:p>
            <a:r>
              <a:rPr lang="en-GB" sz="2800" dirty="0"/>
              <a:t>Clear rules and well defined procedures to access the EGI </a:t>
            </a:r>
            <a:r>
              <a:rPr lang="en-GB" sz="2800" dirty="0" err="1"/>
              <a:t>FedCloud</a:t>
            </a:r>
            <a:endParaRPr lang="en-GB" sz="2800" dirty="0"/>
          </a:p>
          <a:p>
            <a:pPr lvl="1"/>
            <a:r>
              <a:rPr lang="en-GB" sz="2400" dirty="0"/>
              <a:t>For free? Pay-for-Use? Which pricing schemes?</a:t>
            </a:r>
          </a:p>
          <a:p>
            <a:pPr marL="0" indent="0">
              <a:buNone/>
            </a:pPr>
            <a:endParaRPr lang="en-GB" sz="2200" dirty="0"/>
          </a:p>
        </p:txBody>
      </p:sp>
      <p:sp>
        <p:nvSpPr>
          <p:cNvPr id="6"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22703178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DRIHM</a:t>
            </a:r>
            <a:endParaRPr lang="it-IT"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31</a:t>
            </a:fld>
            <a:endParaRPr lang="en-US" dirty="0"/>
          </a:p>
        </p:txBody>
      </p:sp>
      <p:sp>
        <p:nvSpPr>
          <p:cNvPr id="5" name="CasellaDiTesto 4"/>
          <p:cNvSpPr txBox="1"/>
          <p:nvPr/>
        </p:nvSpPr>
        <p:spPr>
          <a:xfrm>
            <a:off x="692341" y="1137518"/>
            <a:ext cx="7552067" cy="923330"/>
          </a:xfrm>
          <a:prstGeom prst="rect">
            <a:avLst/>
          </a:prstGeom>
          <a:noFill/>
          <a:ln w="19050">
            <a:solidFill>
              <a:schemeClr val="accent1"/>
            </a:solidFill>
          </a:ln>
        </p:spPr>
        <p:txBody>
          <a:bodyPr wrap="none" rtlCol="0">
            <a:spAutoFit/>
          </a:bodyPr>
          <a:lstStyle/>
          <a:p>
            <a:pPr marL="285750" indent="-285750">
              <a:buFont typeface="Arial" panose="020B0604020202020204" pitchFamily="34" charset="0"/>
              <a:buChar char="•"/>
            </a:pPr>
            <a:r>
              <a:rPr lang="it-IT" b="1" i="1" dirty="0" smtClean="0"/>
              <a:t>Scientific Discipline: Natural Science</a:t>
            </a:r>
            <a:r>
              <a:rPr lang="it-IT" b="1" i="1" dirty="0"/>
              <a:t>, Earth </a:t>
            </a:r>
            <a:r>
              <a:rPr lang="it-IT" b="1" i="1" dirty="0" err="1" smtClean="0"/>
              <a:t>sciences</a:t>
            </a:r>
            <a:r>
              <a:rPr lang="it-IT" b="1" i="1" dirty="0" smtClean="0"/>
              <a:t>, </a:t>
            </a:r>
            <a:r>
              <a:rPr lang="it-IT" b="1" i="1" dirty="0" err="1">
                <a:solidFill>
                  <a:srgbClr val="FF0000"/>
                </a:solidFill>
              </a:rPr>
              <a:t>Hydrology</a:t>
            </a:r>
            <a:r>
              <a:rPr lang="it-IT" b="1" i="1" dirty="0"/>
              <a:t> </a:t>
            </a:r>
            <a:endParaRPr lang="it-IT" b="1" i="1" dirty="0" smtClean="0">
              <a:solidFill>
                <a:srgbClr val="FF0000"/>
              </a:solidFill>
            </a:endParaRPr>
          </a:p>
          <a:p>
            <a:pPr marL="285750" indent="-285750">
              <a:buFont typeface="Arial" panose="020B0604020202020204" pitchFamily="34" charset="0"/>
              <a:buChar char="•"/>
            </a:pPr>
            <a:r>
              <a:rPr lang="it-IT" b="1" i="1" dirty="0" smtClean="0"/>
              <a:t>Status: </a:t>
            </a:r>
            <a:r>
              <a:rPr lang="it-IT" b="1" i="1" dirty="0" smtClean="0">
                <a:solidFill>
                  <a:srgbClr val="FF0000"/>
                </a:solidFill>
              </a:rPr>
              <a:t>Test &amp; Integration</a:t>
            </a:r>
            <a:r>
              <a:rPr lang="it-IT" b="1" i="1" dirty="0" smtClean="0"/>
              <a:t> (</a:t>
            </a:r>
            <a:r>
              <a:rPr lang="en-GB" b="1" i="1" dirty="0" smtClean="0"/>
              <a:t>drihm.eu VO)</a:t>
            </a:r>
          </a:p>
          <a:p>
            <a:pPr marL="285750" indent="-285750">
              <a:buFont typeface="Arial" panose="020B0604020202020204" pitchFamily="34" charset="0"/>
              <a:buChar char="•"/>
            </a:pPr>
            <a:r>
              <a:rPr lang="en-GB" b="1" i="1" dirty="0" smtClean="0"/>
              <a:t>Sites: PRISMA-INFN-Bari</a:t>
            </a:r>
            <a:r>
              <a:rPr lang="it-IT" b="1" i="1" dirty="0" smtClean="0"/>
              <a:t> </a:t>
            </a:r>
            <a:endParaRPr lang="it-IT" b="1" i="1" dirty="0"/>
          </a:p>
        </p:txBody>
      </p:sp>
      <p:pic>
        <p:nvPicPr>
          <p:cNvPr id="8194" name="Picture 2" descr="LogoDrih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04864"/>
            <a:ext cx="1524000" cy="1371601"/>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p:cNvSpPr/>
          <p:nvPr/>
        </p:nvSpPr>
        <p:spPr>
          <a:xfrm>
            <a:off x="179512" y="3784972"/>
            <a:ext cx="5040560" cy="2308324"/>
          </a:xfrm>
          <a:prstGeom prst="rect">
            <a:avLst/>
          </a:prstGeom>
        </p:spPr>
        <p:txBody>
          <a:bodyPr wrap="square">
            <a:spAutoFit/>
          </a:bodyPr>
          <a:lstStyle/>
          <a:p>
            <a:r>
              <a:rPr lang="en-US" b="1" dirty="0" smtClean="0"/>
              <a:t>DRIHM in the EGI </a:t>
            </a:r>
            <a:r>
              <a:rPr lang="en-US" b="1" dirty="0" err="1" smtClean="0"/>
              <a:t>FedCloud</a:t>
            </a:r>
            <a:r>
              <a:rPr lang="en-US" dirty="0" smtClean="0"/>
              <a:t>:</a:t>
            </a:r>
          </a:p>
          <a:p>
            <a:pPr marL="285750" indent="-285750">
              <a:buFont typeface="Arial" panose="020B0604020202020204" pitchFamily="34" charset="0"/>
              <a:buChar char="•"/>
            </a:pPr>
            <a:r>
              <a:rPr lang="en-US" dirty="0" smtClean="0"/>
              <a:t>Running </a:t>
            </a:r>
            <a:r>
              <a:rPr lang="en-US" dirty="0"/>
              <a:t>various hydrological models in the EGI Federated Cloud</a:t>
            </a:r>
          </a:p>
          <a:p>
            <a:pPr marL="285750" indent="-285750">
              <a:buFont typeface="Arial" panose="020B0604020202020204" pitchFamily="34" charset="0"/>
              <a:buChar char="•"/>
            </a:pPr>
            <a:r>
              <a:rPr lang="en-US" dirty="0"/>
              <a:t>1 VM: 1 cores, 4/8 GB of RAM</a:t>
            </a:r>
          </a:p>
          <a:p>
            <a:pPr marL="285750" indent="-285750">
              <a:buFont typeface="Arial" panose="020B0604020202020204" pitchFamily="34" charset="0"/>
              <a:buChar char="•"/>
            </a:pPr>
            <a:r>
              <a:rPr lang="en-US" dirty="0"/>
              <a:t>few GB </a:t>
            </a:r>
            <a:r>
              <a:rPr lang="en-US" dirty="0" smtClean="0"/>
              <a:t>of </a:t>
            </a:r>
            <a:r>
              <a:rPr lang="en-US" dirty="0"/>
              <a:t>storage</a:t>
            </a:r>
          </a:p>
          <a:p>
            <a:pPr marL="285750" indent="-285750">
              <a:buFont typeface="Arial" panose="020B0604020202020204" pitchFamily="34" charset="0"/>
              <a:buChar char="•"/>
            </a:pPr>
            <a:r>
              <a:rPr lang="en-US" dirty="0"/>
              <a:t>Windows </a:t>
            </a:r>
            <a:r>
              <a:rPr lang="en-US" dirty="0" smtClean="0"/>
              <a:t>OS</a:t>
            </a:r>
            <a:endParaRPr lang="en-US" dirty="0"/>
          </a:p>
          <a:p>
            <a:pPr marL="285750" indent="-285750">
              <a:buFont typeface="Arial" panose="020B0604020202020204" pitchFamily="34" charset="0"/>
              <a:buChar char="•"/>
            </a:pPr>
            <a:r>
              <a:rPr lang="en-US" dirty="0" err="1"/>
              <a:t>Contextualisation</a:t>
            </a:r>
            <a:r>
              <a:rPr lang="en-US" dirty="0"/>
              <a:t> for Windows </a:t>
            </a:r>
            <a:r>
              <a:rPr lang="en-US" dirty="0" smtClean="0"/>
              <a:t>OS VM image</a:t>
            </a:r>
          </a:p>
          <a:p>
            <a:pPr marL="285750" indent="-285750">
              <a:buFont typeface="Arial" panose="020B0604020202020204" pitchFamily="34" charset="0"/>
              <a:buChar char="•"/>
            </a:pPr>
            <a:r>
              <a:rPr lang="en-US" dirty="0" err="1" smtClean="0"/>
              <a:t>Licence</a:t>
            </a:r>
            <a:r>
              <a:rPr lang="en-US" dirty="0" smtClean="0"/>
              <a:t> issue</a:t>
            </a:r>
            <a:endParaRPr lang="en-US" dirty="0"/>
          </a:p>
        </p:txBody>
      </p:sp>
      <p:sp>
        <p:nvSpPr>
          <p:cNvPr id="8" name="Rettangolo 7"/>
          <p:cNvSpPr/>
          <p:nvPr/>
        </p:nvSpPr>
        <p:spPr>
          <a:xfrm>
            <a:off x="2284848" y="2167696"/>
            <a:ext cx="6463616" cy="1477328"/>
          </a:xfrm>
          <a:prstGeom prst="rect">
            <a:avLst/>
          </a:prstGeom>
        </p:spPr>
        <p:txBody>
          <a:bodyPr wrap="square">
            <a:spAutoFit/>
          </a:bodyPr>
          <a:lstStyle/>
          <a:p>
            <a:r>
              <a:rPr lang="en-US" b="1" dirty="0" smtClean="0"/>
              <a:t>DRIHM</a:t>
            </a:r>
            <a:r>
              <a:rPr lang="en-US" dirty="0" smtClean="0"/>
              <a:t>:</a:t>
            </a:r>
            <a:endParaRPr lang="en-US" dirty="0"/>
          </a:p>
          <a:p>
            <a:pPr marL="285750" indent="-285750">
              <a:buFont typeface="Arial" panose="020B0604020202020204" pitchFamily="34" charset="0"/>
              <a:buChar char="•"/>
            </a:pPr>
            <a:r>
              <a:rPr lang="en-US" dirty="0" smtClean="0"/>
              <a:t>project funded by EC </a:t>
            </a:r>
            <a:r>
              <a:rPr lang="en-US" dirty="0"/>
              <a:t>aiming at providing an open, fully integrated workflow platform for predicting, managing and mitigating the risks related to extreme weather phenomena.</a:t>
            </a:r>
            <a:endParaRPr lang="en-US" b="1" dirty="0"/>
          </a:p>
        </p:txBody>
      </p:sp>
      <p:sp>
        <p:nvSpPr>
          <p:cNvPr id="9" name="Rettangolo 8"/>
          <p:cNvSpPr/>
          <p:nvPr/>
        </p:nvSpPr>
        <p:spPr>
          <a:xfrm>
            <a:off x="5220072" y="3789040"/>
            <a:ext cx="3923928" cy="2862322"/>
          </a:xfrm>
          <a:prstGeom prst="rect">
            <a:avLst/>
          </a:prstGeom>
        </p:spPr>
        <p:txBody>
          <a:bodyPr wrap="square">
            <a:spAutoFit/>
          </a:bodyPr>
          <a:lstStyle/>
          <a:p>
            <a:r>
              <a:rPr lang="en-US" b="1" dirty="0" smtClean="0"/>
              <a:t>Current status:</a:t>
            </a:r>
            <a:endParaRPr lang="en-US" dirty="0" smtClean="0"/>
          </a:p>
          <a:p>
            <a:pPr marL="285750" indent="-285750">
              <a:buFont typeface="Arial" panose="020B0604020202020204" pitchFamily="34" charset="0"/>
              <a:buChar char="•"/>
            </a:pPr>
            <a:r>
              <a:rPr lang="en-US" dirty="0" smtClean="0"/>
              <a:t>Image registered in the </a:t>
            </a:r>
            <a:r>
              <a:rPr lang="en-US" dirty="0" err="1" smtClean="0"/>
              <a:t>AppDB</a:t>
            </a:r>
            <a:endParaRPr lang="en-US" dirty="0" smtClean="0"/>
          </a:p>
          <a:p>
            <a:pPr marL="285750" indent="-285750">
              <a:buFont typeface="Arial" panose="020B0604020202020204" pitchFamily="34" charset="0"/>
              <a:buChar char="•"/>
            </a:pPr>
            <a:r>
              <a:rPr lang="en-US" dirty="0" err="1" smtClean="0"/>
              <a:t>Contextualisation</a:t>
            </a:r>
            <a:r>
              <a:rPr lang="en-US" dirty="0" smtClean="0"/>
              <a:t> tool installed in the image</a:t>
            </a:r>
          </a:p>
          <a:p>
            <a:pPr marL="285750" indent="-285750">
              <a:buFont typeface="Arial" panose="020B0604020202020204" pitchFamily="34" charset="0"/>
              <a:buChar char="•"/>
            </a:pPr>
            <a:r>
              <a:rPr lang="en-US" dirty="0" smtClean="0"/>
              <a:t>Context. tested in </a:t>
            </a:r>
            <a:r>
              <a:rPr lang="en-US" dirty="0" err="1" smtClean="0"/>
              <a:t>OpenStack</a:t>
            </a:r>
            <a:r>
              <a:rPr lang="en-US" dirty="0" smtClean="0"/>
              <a:t> site: update on OCCI-OS needed</a:t>
            </a:r>
          </a:p>
          <a:p>
            <a:pPr marL="285750" indent="-285750">
              <a:buFont typeface="Arial" panose="020B0604020202020204" pitchFamily="34" charset="0"/>
              <a:buChar char="•"/>
            </a:pPr>
            <a:r>
              <a:rPr lang="en-US" dirty="0" smtClean="0"/>
              <a:t>To be tested in other CMFs</a:t>
            </a:r>
          </a:p>
          <a:p>
            <a:pPr marL="285750" indent="-285750">
              <a:buFont typeface="Arial" panose="020B0604020202020204" pitchFamily="34" charset="0"/>
              <a:buChar char="•"/>
            </a:pPr>
            <a:r>
              <a:rPr lang="en-US" dirty="0" smtClean="0"/>
              <a:t>Tenant configured to start only 1 instance of the VM image</a:t>
            </a:r>
          </a:p>
          <a:p>
            <a:pPr marL="285750" indent="-285750">
              <a:buFont typeface="Arial" panose="020B0604020202020204" pitchFamily="34" charset="0"/>
              <a:buChar char="•"/>
            </a:pPr>
            <a:endParaRPr lang="en-US" dirty="0"/>
          </a:p>
        </p:txBody>
      </p:sp>
      <p:sp>
        <p:nvSpPr>
          <p:cNvPr id="10"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4121011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32</a:t>
            </a:fld>
            <a:endParaRPr lang="en-US" dirty="0"/>
          </a:p>
        </p:txBody>
      </p:sp>
      <p:sp>
        <p:nvSpPr>
          <p:cNvPr id="5" name="Titolo 1"/>
          <p:cNvSpPr>
            <a:spLocks noGrp="1"/>
          </p:cNvSpPr>
          <p:nvPr>
            <p:ph type="title"/>
          </p:nvPr>
        </p:nvSpPr>
        <p:spPr>
          <a:xfrm>
            <a:off x="2124075" y="115888"/>
            <a:ext cx="6840538" cy="865187"/>
          </a:xfrm>
        </p:spPr>
        <p:txBody>
          <a:bodyPr/>
          <a:lstStyle/>
          <a:p>
            <a:r>
              <a:rPr lang="it-IT" dirty="0" smtClean="0"/>
              <a:t>DRIHM - </a:t>
            </a:r>
            <a:r>
              <a:rPr lang="it-IT" dirty="0" err="1" smtClean="0"/>
              <a:t>Requirements</a:t>
            </a:r>
            <a:endParaRPr lang="it-IT" dirty="0"/>
          </a:p>
        </p:txBody>
      </p:sp>
      <p:sp>
        <p:nvSpPr>
          <p:cNvPr id="6" name="Content Placeholder 4"/>
          <p:cNvSpPr txBox="1">
            <a:spLocks/>
          </p:cNvSpPr>
          <p:nvPr/>
        </p:nvSpPr>
        <p:spPr>
          <a:xfrm>
            <a:off x="251519" y="1196752"/>
            <a:ext cx="8713093"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2800" dirty="0" err="1" smtClean="0"/>
              <a:t>Contextualisation</a:t>
            </a:r>
            <a:r>
              <a:rPr lang="it-IT" sz="2800" dirty="0" smtClean="0"/>
              <a:t> for Windows </a:t>
            </a:r>
            <a:r>
              <a:rPr lang="it-IT" sz="2800" dirty="0" err="1" smtClean="0"/>
              <a:t>os</a:t>
            </a:r>
            <a:r>
              <a:rPr lang="it-IT" sz="2800" dirty="0" smtClean="0"/>
              <a:t> images</a:t>
            </a:r>
          </a:p>
          <a:p>
            <a:pPr lvl="1"/>
            <a:r>
              <a:rPr lang="it-IT" sz="2000" dirty="0" err="1" smtClean="0"/>
              <a:t>Working</a:t>
            </a:r>
            <a:r>
              <a:rPr lang="it-IT" sz="2000" dirty="0" smtClean="0"/>
              <a:t> in </a:t>
            </a:r>
            <a:r>
              <a:rPr lang="it-IT" sz="2000" dirty="0" err="1" smtClean="0"/>
              <a:t>all</a:t>
            </a:r>
            <a:r>
              <a:rPr lang="it-IT" sz="2000" dirty="0" smtClean="0"/>
              <a:t> the EGI </a:t>
            </a:r>
            <a:r>
              <a:rPr lang="it-IT" sz="2000" dirty="0" err="1" smtClean="0"/>
              <a:t>Federated</a:t>
            </a:r>
            <a:r>
              <a:rPr lang="it-IT" sz="2000" dirty="0" smtClean="0"/>
              <a:t> </a:t>
            </a:r>
            <a:r>
              <a:rPr lang="it-IT" sz="2000" dirty="0" err="1" smtClean="0"/>
              <a:t>Cloud</a:t>
            </a:r>
            <a:r>
              <a:rPr lang="it-IT" sz="2000" dirty="0" smtClean="0"/>
              <a:t> </a:t>
            </a:r>
            <a:r>
              <a:rPr lang="it-IT" sz="2000" dirty="0" err="1" smtClean="0"/>
              <a:t>CMFs</a:t>
            </a:r>
            <a:endParaRPr lang="en-GB" sz="2000" dirty="0" smtClean="0"/>
          </a:p>
          <a:p>
            <a:pPr lvl="1"/>
            <a:endParaRPr lang="en-GB" sz="2400" dirty="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974038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BILS Use Cases</a:t>
            </a:r>
            <a:endParaRPr lang="it-IT"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33</a:t>
            </a:fld>
            <a:endParaRPr lang="en-US" dirty="0"/>
          </a:p>
        </p:txBody>
      </p:sp>
      <p:pic>
        <p:nvPicPr>
          <p:cNvPr id="9218" name="Picture 2" descr="ELIXIR De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93198"/>
            <a:ext cx="1287762" cy="887878"/>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323528" y="1137518"/>
            <a:ext cx="8629285" cy="923330"/>
          </a:xfrm>
          <a:prstGeom prst="rect">
            <a:avLst/>
          </a:prstGeom>
          <a:noFill/>
          <a:ln w="19050">
            <a:solidFill>
              <a:schemeClr val="accent1"/>
            </a:solidFill>
          </a:ln>
        </p:spPr>
        <p:txBody>
          <a:bodyPr wrap="none" rtlCol="0">
            <a:spAutoFit/>
          </a:bodyPr>
          <a:lstStyle/>
          <a:p>
            <a:pPr marL="285750" indent="-285750">
              <a:buFont typeface="Arial" panose="020B0604020202020204" pitchFamily="34" charset="0"/>
              <a:buChar char="•"/>
            </a:pPr>
            <a:r>
              <a:rPr lang="it-IT" b="1" i="1" dirty="0" smtClean="0"/>
              <a:t>Scientific Discipline: Natural Science</a:t>
            </a:r>
            <a:r>
              <a:rPr lang="it-IT" b="1" i="1" dirty="0"/>
              <a:t>, </a:t>
            </a:r>
            <a:r>
              <a:rPr lang="it-IT" b="1" i="1" dirty="0" err="1" smtClean="0"/>
              <a:t>Biological</a:t>
            </a:r>
            <a:r>
              <a:rPr lang="it-IT" b="1" i="1" dirty="0" smtClean="0"/>
              <a:t> </a:t>
            </a:r>
            <a:r>
              <a:rPr lang="it-IT" b="1" i="1" dirty="0" err="1" smtClean="0"/>
              <a:t>Sciences</a:t>
            </a:r>
            <a:r>
              <a:rPr lang="it-IT" b="1" i="1" dirty="0" smtClean="0"/>
              <a:t>, </a:t>
            </a:r>
            <a:r>
              <a:rPr lang="it-IT" b="1" i="1" dirty="0" err="1" smtClean="0">
                <a:solidFill>
                  <a:srgbClr val="FF0000"/>
                </a:solidFill>
              </a:rPr>
              <a:t>Bioinformatics</a:t>
            </a:r>
            <a:r>
              <a:rPr lang="it-IT" b="1" i="1" dirty="0" smtClean="0"/>
              <a:t> </a:t>
            </a:r>
            <a:endParaRPr lang="it-IT" b="1" i="1" dirty="0" smtClean="0">
              <a:solidFill>
                <a:srgbClr val="FF0000"/>
              </a:solidFill>
            </a:endParaRPr>
          </a:p>
          <a:p>
            <a:pPr marL="285750" indent="-285750">
              <a:buFont typeface="Arial" panose="020B0604020202020204" pitchFamily="34" charset="0"/>
              <a:buChar char="•"/>
            </a:pPr>
            <a:r>
              <a:rPr lang="it-IT" b="1" i="1" dirty="0" smtClean="0"/>
              <a:t>Status: </a:t>
            </a:r>
            <a:r>
              <a:rPr lang="it-IT" b="1" i="1" dirty="0" err="1" smtClean="0">
                <a:solidFill>
                  <a:srgbClr val="FF0000"/>
                </a:solidFill>
              </a:rPr>
              <a:t>Preparatory</a:t>
            </a:r>
            <a:r>
              <a:rPr lang="it-IT" b="1" i="1" dirty="0" smtClean="0"/>
              <a:t> (</a:t>
            </a:r>
            <a:r>
              <a:rPr lang="en-GB" b="1" i="1" dirty="0" smtClean="0"/>
              <a:t>fedcloud.egi.eu VO)</a:t>
            </a:r>
          </a:p>
          <a:p>
            <a:pPr marL="285750" indent="-285750">
              <a:buFont typeface="Arial" panose="020B0604020202020204" pitchFamily="34" charset="0"/>
              <a:buChar char="•"/>
            </a:pPr>
            <a:r>
              <a:rPr lang="en-GB" b="1" i="1" dirty="0" smtClean="0"/>
              <a:t>Sites: N. A.</a:t>
            </a:r>
            <a:endParaRPr lang="it-IT" b="1" i="1" dirty="0"/>
          </a:p>
        </p:txBody>
      </p:sp>
      <p:pic>
        <p:nvPicPr>
          <p:cNvPr id="9220" name="Picture 4" descr="B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75" y="2217290"/>
            <a:ext cx="1934738" cy="725527"/>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2124075" y="2167696"/>
            <a:ext cx="6624389" cy="1477328"/>
          </a:xfrm>
          <a:prstGeom prst="rect">
            <a:avLst/>
          </a:prstGeom>
        </p:spPr>
        <p:txBody>
          <a:bodyPr wrap="square">
            <a:spAutoFit/>
          </a:bodyPr>
          <a:lstStyle/>
          <a:p>
            <a:r>
              <a:rPr lang="en-US" b="1" dirty="0" smtClean="0"/>
              <a:t>BILS</a:t>
            </a:r>
            <a:r>
              <a:rPr lang="en-US" dirty="0" smtClean="0"/>
              <a:t>:</a:t>
            </a:r>
            <a:endParaRPr lang="en-US" dirty="0"/>
          </a:p>
          <a:p>
            <a:pPr marL="285750" indent="-285750">
              <a:buFont typeface="Arial" panose="020B0604020202020204" pitchFamily="34" charset="0"/>
              <a:buChar char="•"/>
            </a:pPr>
            <a:r>
              <a:rPr lang="en-US" dirty="0"/>
              <a:t>distributed national research infrastructure supported by </a:t>
            </a:r>
            <a:r>
              <a:rPr lang="en-US" dirty="0">
                <a:hlinkClick r:id="rId4"/>
              </a:rPr>
              <a:t>the Swedish Research Council (</a:t>
            </a:r>
            <a:r>
              <a:rPr lang="en-US" dirty="0" err="1">
                <a:hlinkClick r:id="rId4"/>
              </a:rPr>
              <a:t>Vetenskapsrådet</a:t>
            </a:r>
            <a:r>
              <a:rPr lang="en-US" dirty="0">
                <a:hlinkClick r:id="rId4"/>
              </a:rPr>
              <a:t>)</a:t>
            </a:r>
            <a:r>
              <a:rPr lang="en-US" dirty="0"/>
              <a:t> providing bioinformatics support to life science researchers in Sweden</a:t>
            </a:r>
          </a:p>
          <a:p>
            <a:pPr marL="285750" indent="-285750">
              <a:buFont typeface="Arial" panose="020B0604020202020204" pitchFamily="34" charset="0"/>
              <a:buChar char="•"/>
            </a:pPr>
            <a:r>
              <a:rPr lang="en-US" dirty="0"/>
              <a:t>Swedish Elixir node</a:t>
            </a:r>
          </a:p>
        </p:txBody>
      </p:sp>
      <p:sp>
        <p:nvSpPr>
          <p:cNvPr id="10" name="Rettangolo 9"/>
          <p:cNvSpPr/>
          <p:nvPr/>
        </p:nvSpPr>
        <p:spPr>
          <a:xfrm>
            <a:off x="107504" y="3784972"/>
            <a:ext cx="5040560" cy="2031325"/>
          </a:xfrm>
          <a:prstGeom prst="rect">
            <a:avLst/>
          </a:prstGeom>
        </p:spPr>
        <p:txBody>
          <a:bodyPr wrap="square">
            <a:spAutoFit/>
          </a:bodyPr>
          <a:lstStyle/>
          <a:p>
            <a:r>
              <a:rPr lang="en-US" b="1" dirty="0"/>
              <a:t>3</a:t>
            </a:r>
            <a:r>
              <a:rPr lang="en-US" b="1" dirty="0" smtClean="0"/>
              <a:t> use cases</a:t>
            </a:r>
            <a:r>
              <a:rPr lang="en-US" dirty="0" smtClean="0"/>
              <a:t>:</a:t>
            </a:r>
          </a:p>
          <a:p>
            <a:pPr marL="285750" indent="-285750">
              <a:buFont typeface="Arial" panose="020B0604020202020204" pitchFamily="34" charset="0"/>
              <a:buChar char="•"/>
            </a:pPr>
            <a:r>
              <a:rPr lang="en-US" dirty="0">
                <a:hlinkClick r:id="rId5"/>
              </a:rPr>
              <a:t>BILS portal</a:t>
            </a:r>
            <a:r>
              <a:rPr lang="en-US" dirty="0"/>
              <a:t>: front-end to biological tools for not IT skilled </a:t>
            </a:r>
            <a:r>
              <a:rPr lang="en-US" dirty="0" smtClean="0"/>
              <a:t>users</a:t>
            </a:r>
          </a:p>
          <a:p>
            <a:pPr marL="285750" indent="-285750">
              <a:buFont typeface="Arial" panose="020B0604020202020204" pitchFamily="34" charset="0"/>
              <a:buChar char="•"/>
            </a:pPr>
            <a:r>
              <a:rPr lang="en-US" dirty="0">
                <a:hlinkClick r:id="rId6"/>
              </a:rPr>
              <a:t>PConsC2</a:t>
            </a:r>
            <a:r>
              <a:rPr lang="en-US" dirty="0"/>
              <a:t>: tools for protein structure </a:t>
            </a:r>
            <a:r>
              <a:rPr lang="en-US" dirty="0" smtClean="0"/>
              <a:t>prediction</a:t>
            </a:r>
            <a:endParaRPr lang="en-US" dirty="0"/>
          </a:p>
          <a:p>
            <a:pPr marL="285750" indent="-285750">
              <a:buFont typeface="Arial" panose="020B0604020202020204" pitchFamily="34" charset="0"/>
              <a:buChar char="•"/>
            </a:pPr>
            <a:r>
              <a:rPr lang="en-US" dirty="0"/>
              <a:t>Genome Annotation service: genome </a:t>
            </a:r>
            <a:r>
              <a:rPr lang="en-US" dirty="0" err="1"/>
              <a:t>brower</a:t>
            </a:r>
            <a:r>
              <a:rPr lang="en-US" dirty="0"/>
              <a:t> to run genome annotation pipeline</a:t>
            </a:r>
          </a:p>
        </p:txBody>
      </p:sp>
      <p:sp>
        <p:nvSpPr>
          <p:cNvPr id="11" name="Rettangolo 10"/>
          <p:cNvSpPr/>
          <p:nvPr/>
        </p:nvSpPr>
        <p:spPr>
          <a:xfrm>
            <a:off x="5214057" y="3856980"/>
            <a:ext cx="3923928" cy="2308324"/>
          </a:xfrm>
          <a:prstGeom prst="rect">
            <a:avLst/>
          </a:prstGeom>
        </p:spPr>
        <p:txBody>
          <a:bodyPr wrap="square">
            <a:spAutoFit/>
          </a:bodyPr>
          <a:lstStyle/>
          <a:p>
            <a:r>
              <a:rPr lang="en-US" b="1" dirty="0" smtClean="0"/>
              <a:t>Current status &amp; </a:t>
            </a:r>
            <a:r>
              <a:rPr lang="en-US" b="1" dirty="0"/>
              <a:t>n</a:t>
            </a:r>
            <a:r>
              <a:rPr lang="en-US" b="1" dirty="0" smtClean="0"/>
              <a:t>ext steps:</a:t>
            </a:r>
            <a:endParaRPr lang="en-US" dirty="0" smtClean="0"/>
          </a:p>
          <a:p>
            <a:pPr marL="285750" indent="-285750">
              <a:buFont typeface="Arial" panose="020B0604020202020204" pitchFamily="34" charset="0"/>
              <a:buChar char="•"/>
            </a:pPr>
            <a:r>
              <a:rPr lang="en-US" dirty="0" smtClean="0"/>
              <a:t>BILS developers completed the configuration of the environment to execute tests</a:t>
            </a:r>
          </a:p>
          <a:p>
            <a:pPr marL="285750" indent="-285750">
              <a:buFont typeface="Arial" panose="020B0604020202020204" pitchFamily="34" charset="0"/>
              <a:buChar char="•"/>
            </a:pPr>
            <a:r>
              <a:rPr lang="en-US" dirty="0" smtClean="0"/>
              <a:t>VM images to be:</a:t>
            </a:r>
          </a:p>
          <a:p>
            <a:pPr marL="742950" lvl="1" indent="-285750">
              <a:buFont typeface="Arial" panose="020B0604020202020204" pitchFamily="34" charset="0"/>
              <a:buChar char="•"/>
            </a:pPr>
            <a:r>
              <a:rPr lang="en-US" dirty="0"/>
              <a:t>a</a:t>
            </a:r>
            <a:r>
              <a:rPr lang="en-US" dirty="0" smtClean="0"/>
              <a:t>dapted for the </a:t>
            </a:r>
            <a:r>
              <a:rPr lang="en-US" dirty="0" err="1" smtClean="0"/>
              <a:t>fedcloud</a:t>
            </a:r>
            <a:r>
              <a:rPr lang="en-US" dirty="0" smtClean="0"/>
              <a:t> </a:t>
            </a:r>
            <a:r>
              <a:rPr lang="en-US" dirty="0" err="1" smtClean="0"/>
              <a:t>env</a:t>
            </a:r>
            <a:endParaRPr lang="en-US" dirty="0" smtClean="0"/>
          </a:p>
          <a:p>
            <a:pPr marL="742950" lvl="1" indent="-285750">
              <a:buFont typeface="Arial" panose="020B0604020202020204" pitchFamily="34" charset="0"/>
              <a:buChar char="•"/>
            </a:pPr>
            <a:r>
              <a:rPr lang="en-US" dirty="0"/>
              <a:t>r</a:t>
            </a:r>
            <a:r>
              <a:rPr lang="en-US" dirty="0" smtClean="0"/>
              <a:t>egistered in the </a:t>
            </a:r>
            <a:r>
              <a:rPr lang="en-US" dirty="0" err="1" smtClean="0"/>
              <a:t>AppDB</a:t>
            </a:r>
            <a:endParaRPr lang="en-US" dirty="0" smtClean="0"/>
          </a:p>
          <a:p>
            <a:pPr marL="285750" indent="-285750">
              <a:buFont typeface="Arial" panose="020B0604020202020204" pitchFamily="34" charset="0"/>
              <a:buChar char="•"/>
            </a:pPr>
            <a:endParaRPr lang="en-US" dirty="0"/>
          </a:p>
        </p:txBody>
      </p:sp>
      <p:sp>
        <p:nvSpPr>
          <p:cNvPr id="12"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2456020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34</a:t>
            </a:fld>
            <a:endParaRPr lang="en-US" dirty="0"/>
          </a:p>
        </p:txBody>
      </p:sp>
      <p:sp>
        <p:nvSpPr>
          <p:cNvPr id="5" name="Titolo 1"/>
          <p:cNvSpPr>
            <a:spLocks noGrp="1"/>
          </p:cNvSpPr>
          <p:nvPr>
            <p:ph type="title"/>
          </p:nvPr>
        </p:nvSpPr>
        <p:spPr>
          <a:xfrm>
            <a:off x="2124074" y="115888"/>
            <a:ext cx="7019925" cy="865187"/>
          </a:xfrm>
        </p:spPr>
        <p:txBody>
          <a:bodyPr/>
          <a:lstStyle/>
          <a:p>
            <a:r>
              <a:rPr lang="it-IT" sz="3600" dirty="0" smtClean="0"/>
              <a:t>BILS Use Cases - </a:t>
            </a:r>
            <a:r>
              <a:rPr lang="it-IT" sz="3600" dirty="0" err="1" smtClean="0"/>
              <a:t>Requirements</a:t>
            </a:r>
            <a:endParaRPr lang="it-IT" sz="3600" dirty="0"/>
          </a:p>
        </p:txBody>
      </p:sp>
      <p:sp>
        <p:nvSpPr>
          <p:cNvPr id="6" name="Content Placeholder 4"/>
          <p:cNvSpPr txBox="1">
            <a:spLocks/>
          </p:cNvSpPr>
          <p:nvPr/>
        </p:nvSpPr>
        <p:spPr>
          <a:xfrm>
            <a:off x="251519" y="1196752"/>
            <a:ext cx="8713093" cy="4886003"/>
          </a:xfrm>
          <a:prstGeom prst="rect">
            <a:avLst/>
          </a:prstGeom>
        </p:spPr>
        <p:txBody>
          <a:bodyPr/>
          <a:lstStyle>
            <a:lvl1pPr marL="342900" indent="-342900" algn="l" rtl="0" fontAlgn="base">
              <a:spcBef>
                <a:spcPct val="20000"/>
              </a:spcBef>
              <a:spcAft>
                <a:spcPct val="0"/>
              </a:spcAft>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rtl="0" fontAlgn="base">
              <a:spcBef>
                <a:spcPct val="20000"/>
              </a:spcBef>
              <a:spcAft>
                <a:spcPct val="0"/>
              </a:spcAft>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rtl="0" fontAlgn="base">
              <a:spcBef>
                <a:spcPct val="20000"/>
              </a:spcBef>
              <a:spcAft>
                <a:spcPct val="0"/>
              </a:spcAft>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2800" dirty="0" smtClean="0"/>
              <a:t>Production </a:t>
            </a:r>
            <a:r>
              <a:rPr lang="it-IT" sz="2800" dirty="0" err="1" smtClean="0"/>
              <a:t>quality</a:t>
            </a:r>
            <a:r>
              <a:rPr lang="it-IT" sz="2800" dirty="0" smtClean="0"/>
              <a:t> Object Storage</a:t>
            </a:r>
          </a:p>
          <a:p>
            <a:pPr lvl="1"/>
            <a:r>
              <a:rPr lang="it-IT" sz="2000" dirty="0" err="1" smtClean="0"/>
              <a:t>Hundreds</a:t>
            </a:r>
            <a:r>
              <a:rPr lang="it-IT" sz="2000" dirty="0" smtClean="0"/>
              <a:t> of GB to be </a:t>
            </a:r>
            <a:r>
              <a:rPr lang="it-IT" sz="2000" dirty="0" err="1" smtClean="0"/>
              <a:t>shared</a:t>
            </a:r>
            <a:r>
              <a:rPr lang="it-IT" sz="2000" dirty="0" smtClean="0"/>
              <a:t> </a:t>
            </a:r>
            <a:r>
              <a:rPr lang="it-IT" sz="2000" dirty="0" err="1" smtClean="0"/>
              <a:t>between</a:t>
            </a:r>
            <a:r>
              <a:rPr lang="it-IT" sz="2000" dirty="0" smtClean="0"/>
              <a:t> </a:t>
            </a:r>
            <a:r>
              <a:rPr lang="it-IT" sz="2000" dirty="0" err="1" smtClean="0"/>
              <a:t>different</a:t>
            </a:r>
            <a:r>
              <a:rPr lang="it-IT" sz="2000" dirty="0" smtClean="0"/>
              <a:t> </a:t>
            </a:r>
            <a:r>
              <a:rPr lang="it-IT" sz="2000" dirty="0" err="1" smtClean="0"/>
              <a:t>VMs</a:t>
            </a:r>
            <a:endParaRPr lang="it-IT" sz="2000" dirty="0" smtClean="0"/>
          </a:p>
          <a:p>
            <a:pPr lvl="1"/>
            <a:endParaRPr lang="it-IT" sz="2000" dirty="0"/>
          </a:p>
          <a:p>
            <a:r>
              <a:rPr lang="it-IT" sz="2400" dirty="0" smtClean="0"/>
              <a:t>Tools to exploit </a:t>
            </a:r>
            <a:r>
              <a:rPr lang="it-IT" sz="2400" dirty="0" err="1" smtClean="0"/>
              <a:t>cloud</a:t>
            </a:r>
            <a:r>
              <a:rPr lang="it-IT" sz="2400" dirty="0" smtClean="0"/>
              <a:t> </a:t>
            </a:r>
            <a:r>
              <a:rPr lang="it-IT" sz="2400" dirty="0" err="1" smtClean="0"/>
              <a:t>elasticity</a:t>
            </a:r>
            <a:endParaRPr lang="it-IT" sz="2400" dirty="0" smtClean="0"/>
          </a:p>
          <a:p>
            <a:endParaRPr lang="it-IT" sz="2400" dirty="0"/>
          </a:p>
          <a:p>
            <a:r>
              <a:rPr lang="it-IT" sz="2400" dirty="0" smtClean="0"/>
              <a:t>JAVA OCCI API</a:t>
            </a:r>
          </a:p>
          <a:p>
            <a:pPr lvl="1"/>
            <a:r>
              <a:rPr lang="it-IT" sz="2000" dirty="0"/>
              <a:t>t</a:t>
            </a:r>
            <a:r>
              <a:rPr lang="it-IT" sz="2000" dirty="0" smtClean="0"/>
              <a:t>o </a:t>
            </a:r>
            <a:r>
              <a:rPr lang="it-IT" sz="2000" dirty="0" err="1" smtClean="0"/>
              <a:t>make</a:t>
            </a:r>
            <a:r>
              <a:rPr lang="it-IT" sz="2000" dirty="0" smtClean="0"/>
              <a:t> </a:t>
            </a:r>
            <a:r>
              <a:rPr lang="it-IT" sz="2000" dirty="0" err="1" smtClean="0"/>
              <a:t>easier</a:t>
            </a:r>
            <a:r>
              <a:rPr lang="it-IT" sz="2000" dirty="0" smtClean="0"/>
              <a:t> the </a:t>
            </a:r>
            <a:r>
              <a:rPr lang="it-IT" sz="2000" dirty="0" err="1" smtClean="0"/>
              <a:t>integration</a:t>
            </a:r>
            <a:r>
              <a:rPr lang="it-IT" sz="2000" dirty="0" smtClean="0"/>
              <a:t> in the </a:t>
            </a:r>
            <a:r>
              <a:rPr lang="it-IT" sz="2000" dirty="0" err="1" smtClean="0"/>
              <a:t>FedCloud</a:t>
            </a:r>
            <a:r>
              <a:rPr lang="it-IT" sz="2000" dirty="0" smtClean="0"/>
              <a:t> of </a:t>
            </a:r>
            <a:r>
              <a:rPr lang="it-IT" sz="2000" dirty="0" err="1" smtClean="0"/>
              <a:t>their</a:t>
            </a:r>
            <a:r>
              <a:rPr lang="it-IT" sz="2000" dirty="0" smtClean="0"/>
              <a:t> </a:t>
            </a:r>
            <a:r>
              <a:rPr lang="it-IT" sz="2000" dirty="0" err="1" smtClean="0"/>
              <a:t>applications</a:t>
            </a:r>
            <a:endParaRPr lang="it-IT" sz="2000" dirty="0" smtClean="0"/>
          </a:p>
          <a:p>
            <a:pPr lvl="1"/>
            <a:endParaRPr lang="it-IT" sz="2000" dirty="0"/>
          </a:p>
          <a:p>
            <a:r>
              <a:rPr lang="en-US" sz="2400" dirty="0"/>
              <a:t>Clear rules and well defined procedures to access the EGI </a:t>
            </a:r>
            <a:r>
              <a:rPr lang="en-US" sz="2400" dirty="0" err="1"/>
              <a:t>FedCloud</a:t>
            </a:r>
            <a:endParaRPr lang="en-US" sz="2400" dirty="0"/>
          </a:p>
          <a:p>
            <a:pPr lvl="1"/>
            <a:r>
              <a:rPr lang="en-US" sz="2000" dirty="0"/>
              <a:t>For free? Pay-for-Use? Which pricing schemes?</a:t>
            </a:r>
            <a:endParaRPr lang="en-GB" sz="2000" dirty="0" smtClean="0"/>
          </a:p>
          <a:p>
            <a:pPr lvl="1"/>
            <a:endParaRPr lang="en-GB" sz="2400" dirty="0"/>
          </a:p>
        </p:txBody>
      </p:sp>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29243820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79712" y="115888"/>
            <a:ext cx="7164287" cy="865187"/>
          </a:xfrm>
        </p:spPr>
        <p:txBody>
          <a:bodyPr/>
          <a:lstStyle/>
          <a:p>
            <a:r>
              <a:rPr lang="it-IT" sz="3400" dirty="0" err="1" smtClean="0"/>
              <a:t>Requirements</a:t>
            </a:r>
            <a:r>
              <a:rPr lang="it-IT" sz="3400" dirty="0" smtClean="0"/>
              <a:t> for the </a:t>
            </a:r>
            <a:r>
              <a:rPr lang="it-IT" sz="3400" dirty="0" err="1" smtClean="0"/>
              <a:t>FedCloud</a:t>
            </a:r>
            <a:r>
              <a:rPr lang="it-IT" sz="3400" dirty="0" smtClean="0"/>
              <a:t> TF</a:t>
            </a:r>
            <a:endParaRPr lang="it-IT" sz="3400" dirty="0"/>
          </a:p>
        </p:txBody>
      </p:sp>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35</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4231455902"/>
              </p:ext>
            </p:extLst>
          </p:nvPr>
        </p:nvGraphicFramePr>
        <p:xfrm>
          <a:off x="51262" y="1124744"/>
          <a:ext cx="8913226" cy="4319387"/>
        </p:xfrm>
        <a:graphic>
          <a:graphicData uri="http://schemas.openxmlformats.org/drawingml/2006/table">
            <a:tbl>
              <a:tblPr firstRow="1" bandRow="1">
                <a:tableStyleId>{5C22544A-7EE6-4342-B048-85BDC9FD1C3A}</a:tableStyleId>
              </a:tblPr>
              <a:tblGrid>
                <a:gridCol w="2864554"/>
                <a:gridCol w="6048672"/>
              </a:tblGrid>
              <a:tr h="730367">
                <a:tc>
                  <a:txBody>
                    <a:bodyPr/>
                    <a:lstStyle/>
                    <a:p>
                      <a:r>
                        <a:rPr lang="it-IT" dirty="0" err="1" smtClean="0"/>
                        <a:t>Requirements</a:t>
                      </a:r>
                      <a:endParaRPr lang="it-IT" dirty="0"/>
                    </a:p>
                  </a:txBody>
                  <a:tcPr marL="95250" marR="95250" marT="95250" marB="95250" anchor="ctr"/>
                </a:tc>
                <a:tc>
                  <a:txBody>
                    <a:bodyPr/>
                    <a:lstStyle/>
                    <a:p>
                      <a:r>
                        <a:rPr lang="it-IT" dirty="0" err="1"/>
                        <a:t>Description</a:t>
                      </a:r>
                      <a:r>
                        <a:rPr lang="it-IT" dirty="0"/>
                        <a:t> </a:t>
                      </a:r>
                    </a:p>
                  </a:txBody>
                  <a:tcPr marL="95250" marR="95250" marT="95250" marB="95250" anchor="ctr"/>
                </a:tc>
              </a:tr>
              <a:tr h="730367">
                <a:tc>
                  <a:txBody>
                    <a:bodyPr/>
                    <a:lstStyle/>
                    <a:p>
                      <a:r>
                        <a:rPr lang="it-IT" b="1" dirty="0" err="1" smtClean="0"/>
                        <a:t>Reliable</a:t>
                      </a:r>
                      <a:r>
                        <a:rPr lang="it-IT" b="1" dirty="0" smtClean="0"/>
                        <a:t> service management</a:t>
                      </a:r>
                      <a:endParaRPr lang="it-IT" b="1" dirty="0"/>
                    </a:p>
                  </a:txBody>
                  <a:tcPr marL="95250" marR="95250" marT="95250" marB="95250" anchor="ctr"/>
                </a:tc>
                <a:tc>
                  <a:txBody>
                    <a:bodyPr/>
                    <a:lstStyle/>
                    <a:p>
                      <a:r>
                        <a:rPr lang="en-US" dirty="0" smtClean="0"/>
                        <a:t>Well-defined procedures, rules and policies to access the EGI Federated Cloud resources (for free, for pay, how much to pay and with which rules)</a:t>
                      </a:r>
                      <a:endParaRPr lang="en-US" dirty="0"/>
                    </a:p>
                  </a:txBody>
                  <a:tcPr marL="95250" marR="95250" marT="95250" marB="95250" anchor="ctr"/>
                </a:tc>
              </a:tr>
              <a:tr h="730367">
                <a:tc>
                  <a:txBody>
                    <a:bodyPr/>
                    <a:lstStyle/>
                    <a:p>
                      <a:r>
                        <a:rPr lang="it-IT" b="1" dirty="0" smtClean="0"/>
                        <a:t>Big Data Platform</a:t>
                      </a:r>
                      <a:endParaRPr lang="it-IT" b="1" dirty="0"/>
                    </a:p>
                  </a:txBody>
                  <a:tcPr marL="95250" marR="95250" marT="95250" marB="95250" anchor="ctr"/>
                </a:tc>
                <a:tc>
                  <a:txBody>
                    <a:bodyPr/>
                    <a:lstStyle/>
                    <a:p>
                      <a:pPr marL="285750" indent="-285750">
                        <a:buFont typeface="Arial" panose="020B0604020202020204" pitchFamily="34" charset="0"/>
                        <a:buChar char="•"/>
                      </a:pPr>
                      <a:r>
                        <a:rPr lang="en-US" dirty="0" smtClean="0"/>
                        <a:t>official solution should be offered by the EGI Federated Cloud to copy and replicate the big data sets used by the use cases</a:t>
                      </a:r>
                    </a:p>
                    <a:p>
                      <a:pPr marL="285750" indent="-285750">
                        <a:buFont typeface="Arial" panose="020B0604020202020204" pitchFamily="34" charset="0"/>
                        <a:buChar char="•"/>
                      </a:pPr>
                      <a:r>
                        <a:rPr lang="en-US" b="1" dirty="0" smtClean="0"/>
                        <a:t>open a new </a:t>
                      </a:r>
                      <a:r>
                        <a:rPr lang="en-US" b="1" dirty="0" err="1" smtClean="0"/>
                        <a:t>FedCloud</a:t>
                      </a:r>
                      <a:r>
                        <a:rPr lang="en-US" b="1" baseline="0" dirty="0" smtClean="0"/>
                        <a:t>-TF </a:t>
                      </a:r>
                      <a:r>
                        <a:rPr lang="en-US" b="1" dirty="0" smtClean="0"/>
                        <a:t>scenario to </a:t>
                      </a:r>
                      <a:r>
                        <a:rPr lang="en-US" b="1" dirty="0" err="1" smtClean="0"/>
                        <a:t>analyse</a:t>
                      </a:r>
                      <a:r>
                        <a:rPr lang="en-US" b="1" dirty="0" smtClean="0"/>
                        <a:t> this complex and important topic</a:t>
                      </a:r>
                    </a:p>
                  </a:txBody>
                  <a:tcPr marL="95250" marR="95250" marT="95250" marB="95250" anchor="ctr"/>
                </a:tc>
              </a:tr>
              <a:tr h="730367">
                <a:tc>
                  <a:txBody>
                    <a:bodyPr/>
                    <a:lstStyle/>
                    <a:p>
                      <a:r>
                        <a:rPr lang="en-US" b="1" dirty="0" smtClean="0"/>
                        <a:t>image format (OVA, handlers, etc...)</a:t>
                      </a:r>
                      <a:endParaRPr lang="it-IT" b="1" dirty="0"/>
                    </a:p>
                  </a:txBody>
                  <a:tcPr marL="95250" marR="95250" marT="95250" marB="95250" anchor="ctr"/>
                </a:tc>
                <a:tc>
                  <a:txBody>
                    <a:bodyPr/>
                    <a:lstStyle/>
                    <a:p>
                      <a:r>
                        <a:rPr lang="en-US" dirty="0" smtClean="0"/>
                        <a:t>the </a:t>
                      </a:r>
                      <a:r>
                        <a:rPr lang="en-US" dirty="0" err="1" smtClean="0"/>
                        <a:t>VMCatcher</a:t>
                      </a:r>
                      <a:r>
                        <a:rPr lang="en-US" dirty="0" smtClean="0"/>
                        <a:t> handlers should be able to accept as input N different image formats and properly convert them for the underlying CMF</a:t>
                      </a:r>
                      <a:endParaRPr lang="en-US" dirty="0"/>
                    </a:p>
                  </a:txBody>
                  <a:tcPr marL="95250" marR="95250" marT="95250" marB="95250" anchor="ctr"/>
                </a:tc>
              </a:tr>
            </a:tbl>
          </a:graphicData>
        </a:graphic>
      </p:graphicFrame>
      <p:sp>
        <p:nvSpPr>
          <p:cNvPr id="6"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445908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36</a:t>
            </a:fld>
            <a:endParaRPr lang="en-US" dirty="0"/>
          </a:p>
        </p:txBody>
      </p:sp>
      <p:sp>
        <p:nvSpPr>
          <p:cNvPr id="5" name="Titolo 1"/>
          <p:cNvSpPr>
            <a:spLocks noGrp="1"/>
          </p:cNvSpPr>
          <p:nvPr>
            <p:ph type="title"/>
          </p:nvPr>
        </p:nvSpPr>
        <p:spPr>
          <a:xfrm>
            <a:off x="1979712" y="115888"/>
            <a:ext cx="7164287" cy="865187"/>
          </a:xfrm>
        </p:spPr>
        <p:txBody>
          <a:bodyPr/>
          <a:lstStyle/>
          <a:p>
            <a:r>
              <a:rPr lang="it-IT" sz="3400" dirty="0" err="1" smtClean="0"/>
              <a:t>Requirements</a:t>
            </a:r>
            <a:r>
              <a:rPr lang="it-IT" sz="3400" dirty="0" smtClean="0"/>
              <a:t> for the </a:t>
            </a:r>
            <a:r>
              <a:rPr lang="it-IT" sz="3400" dirty="0" err="1" smtClean="0"/>
              <a:t>FedCloud</a:t>
            </a:r>
            <a:r>
              <a:rPr lang="it-IT" sz="3400" dirty="0" smtClean="0"/>
              <a:t> TF</a:t>
            </a:r>
            <a:endParaRPr lang="it-IT" sz="3400" dirty="0"/>
          </a:p>
        </p:txBody>
      </p:sp>
      <p:graphicFrame>
        <p:nvGraphicFramePr>
          <p:cNvPr id="6" name="Tabella 5"/>
          <p:cNvGraphicFramePr>
            <a:graphicFrameLocks noGrp="1"/>
          </p:cNvGraphicFramePr>
          <p:nvPr>
            <p:extLst>
              <p:ext uri="{D42A27DB-BD31-4B8C-83A1-F6EECF244321}">
                <p14:modId xmlns:p14="http://schemas.microsoft.com/office/powerpoint/2010/main" val="1844032569"/>
              </p:ext>
            </p:extLst>
          </p:nvPr>
        </p:nvGraphicFramePr>
        <p:xfrm>
          <a:off x="51262" y="1211557"/>
          <a:ext cx="8913226" cy="4593707"/>
        </p:xfrm>
        <a:graphic>
          <a:graphicData uri="http://schemas.openxmlformats.org/drawingml/2006/table">
            <a:tbl>
              <a:tblPr firstRow="1" bandRow="1">
                <a:tableStyleId>{5C22544A-7EE6-4342-B048-85BDC9FD1C3A}</a:tableStyleId>
              </a:tblPr>
              <a:tblGrid>
                <a:gridCol w="2864554"/>
                <a:gridCol w="6048672"/>
              </a:tblGrid>
              <a:tr h="730367">
                <a:tc>
                  <a:txBody>
                    <a:bodyPr/>
                    <a:lstStyle/>
                    <a:p>
                      <a:r>
                        <a:rPr lang="it-IT" dirty="0" err="1" smtClean="0"/>
                        <a:t>Requirements</a:t>
                      </a:r>
                      <a:endParaRPr lang="it-IT" dirty="0"/>
                    </a:p>
                  </a:txBody>
                  <a:tcPr marL="95250" marR="95250" marT="95250" marB="95250" anchor="ctr"/>
                </a:tc>
                <a:tc>
                  <a:txBody>
                    <a:bodyPr/>
                    <a:lstStyle/>
                    <a:p>
                      <a:r>
                        <a:rPr lang="it-IT" dirty="0" err="1"/>
                        <a:t>Description</a:t>
                      </a:r>
                      <a:r>
                        <a:rPr lang="it-IT" dirty="0"/>
                        <a:t> </a:t>
                      </a:r>
                    </a:p>
                  </a:txBody>
                  <a:tcPr marL="95250" marR="95250" marT="95250" marB="95250" anchor="ctr"/>
                </a:tc>
              </a:tr>
              <a:tr h="730367">
                <a:tc>
                  <a:txBody>
                    <a:bodyPr/>
                    <a:lstStyle/>
                    <a:p>
                      <a:r>
                        <a:rPr lang="en-US" b="1" dirty="0" err="1" smtClean="0"/>
                        <a:t>Contextualisation</a:t>
                      </a:r>
                      <a:r>
                        <a:rPr lang="en-US" b="1" dirty="0" smtClean="0"/>
                        <a:t> tool(s) for Windows OS</a:t>
                      </a:r>
                      <a:endParaRPr lang="it-IT" b="1" dirty="0"/>
                    </a:p>
                  </a:txBody>
                  <a:tcPr marL="95250" marR="95250" marT="95250" marB="95250" anchor="ctr"/>
                </a:tc>
                <a:tc>
                  <a:txBody>
                    <a:bodyPr/>
                    <a:lstStyle/>
                    <a:p>
                      <a:r>
                        <a:rPr lang="en-US" dirty="0" smtClean="0"/>
                        <a:t>offer a contextualization solution for Windows OS virtual machines too</a:t>
                      </a:r>
                      <a:endParaRPr lang="en-US" dirty="0"/>
                    </a:p>
                  </a:txBody>
                  <a:tcPr marL="95250" marR="95250" marT="95250" marB="95250" anchor="ctr"/>
                </a:tc>
              </a:tr>
              <a:tr h="730367">
                <a:tc>
                  <a:txBody>
                    <a:bodyPr/>
                    <a:lstStyle/>
                    <a:p>
                      <a:r>
                        <a:rPr lang="en-US" b="1" dirty="0" smtClean="0"/>
                        <a:t>Extend the EGI Federated Cloud OCCI client to get information about the cloud site configuration</a:t>
                      </a:r>
                      <a:endParaRPr lang="it-IT" b="1" dirty="0"/>
                    </a:p>
                  </a:txBody>
                  <a:tcPr marL="95250" marR="95250" marT="95250" marB="95250" anchor="ctr"/>
                </a:tc>
                <a:tc>
                  <a:txBody>
                    <a:bodyPr/>
                    <a:lstStyle/>
                    <a:p>
                      <a:pPr marL="0" indent="0">
                        <a:buFont typeface="Arial" panose="020B0604020202020204" pitchFamily="34" charset="0"/>
                        <a:buNone/>
                      </a:pPr>
                      <a:r>
                        <a:rPr lang="en-US" sz="1800" kern="1200" dirty="0" smtClean="0">
                          <a:solidFill>
                            <a:schemeClr val="dk1"/>
                          </a:solidFill>
                          <a:latin typeface="+mn-lt"/>
                          <a:ea typeface="+mn-ea"/>
                          <a:cs typeface="+mn-cs"/>
                        </a:rPr>
                        <a:t>a user should be able to query a EGI Federated Cloud site to know its policy about IP management, ports, etc. The OCCI client should allow users to create new security rules (e.g. open port 22) during for their virtual machines</a:t>
                      </a:r>
                    </a:p>
                  </a:txBody>
                  <a:tcPr marL="95250" marR="95250" marT="95250" marB="95250" anchor="ctr"/>
                </a:tc>
              </a:tr>
              <a:tr h="730367">
                <a:tc>
                  <a:txBody>
                    <a:bodyPr/>
                    <a:lstStyle/>
                    <a:p>
                      <a:r>
                        <a:rPr lang="en-US" b="1" dirty="0" smtClean="0"/>
                        <a:t>Offer a Virtual Machine image with the EGI Federated Cloud CLI environment pre-installed for the most common OSs (Ubuntu 14, Mac </a:t>
                      </a:r>
                      <a:r>
                        <a:rPr lang="en-US" b="1" dirty="0" err="1" smtClean="0"/>
                        <a:t>OSx</a:t>
                      </a:r>
                      <a:r>
                        <a:rPr lang="en-US" b="1" dirty="0" smtClean="0"/>
                        <a:t>, etc.)</a:t>
                      </a:r>
                      <a:endParaRPr lang="it-IT" b="1" dirty="0"/>
                    </a:p>
                  </a:txBody>
                  <a:tcPr marL="95250" marR="95250" marT="95250" marB="95250" anchor="ctr"/>
                </a:tc>
                <a:tc>
                  <a:txBody>
                    <a:bodyPr/>
                    <a:lstStyle/>
                    <a:p>
                      <a:r>
                        <a:rPr lang="en-US" dirty="0" smtClean="0"/>
                        <a:t>to speed-up the use case preparatory work</a:t>
                      </a:r>
                      <a:endParaRPr lang="en-US" dirty="0"/>
                    </a:p>
                  </a:txBody>
                  <a:tcPr marL="95250" marR="95250" marT="95250" marB="95250" anchor="ctr"/>
                </a:tc>
              </a:tr>
            </a:tbl>
          </a:graphicData>
        </a:graphic>
      </p:graphicFrame>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60755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pPr>
              <a:defRPr/>
            </a:pPr>
            <a:fld id="{B4511AA2-99FE-4BFE-B934-C050D2B58355}" type="slidenum">
              <a:rPr lang="en-US" smtClean="0"/>
              <a:pPr>
                <a:defRPr/>
              </a:pPr>
              <a:t>37</a:t>
            </a:fld>
            <a:endParaRPr lang="en-US" dirty="0"/>
          </a:p>
        </p:txBody>
      </p:sp>
      <p:sp>
        <p:nvSpPr>
          <p:cNvPr id="5" name="Titolo 1"/>
          <p:cNvSpPr>
            <a:spLocks noGrp="1"/>
          </p:cNvSpPr>
          <p:nvPr>
            <p:ph type="title"/>
          </p:nvPr>
        </p:nvSpPr>
        <p:spPr>
          <a:xfrm>
            <a:off x="1979712" y="115888"/>
            <a:ext cx="7164287" cy="865187"/>
          </a:xfrm>
        </p:spPr>
        <p:txBody>
          <a:bodyPr/>
          <a:lstStyle/>
          <a:p>
            <a:r>
              <a:rPr lang="it-IT" sz="3400" dirty="0" err="1" smtClean="0"/>
              <a:t>Requirements</a:t>
            </a:r>
            <a:r>
              <a:rPr lang="it-IT" sz="3400" dirty="0" smtClean="0"/>
              <a:t> for the </a:t>
            </a:r>
            <a:r>
              <a:rPr lang="it-IT" sz="3400" dirty="0" err="1" smtClean="0"/>
              <a:t>FedCloud</a:t>
            </a:r>
            <a:r>
              <a:rPr lang="it-IT" sz="3400" dirty="0" smtClean="0"/>
              <a:t> TF</a:t>
            </a:r>
            <a:endParaRPr lang="it-IT" sz="3400" dirty="0"/>
          </a:p>
        </p:txBody>
      </p:sp>
      <p:graphicFrame>
        <p:nvGraphicFramePr>
          <p:cNvPr id="6" name="Tabella 5"/>
          <p:cNvGraphicFramePr>
            <a:graphicFrameLocks noGrp="1"/>
          </p:cNvGraphicFramePr>
          <p:nvPr>
            <p:extLst>
              <p:ext uri="{D42A27DB-BD31-4B8C-83A1-F6EECF244321}">
                <p14:modId xmlns:p14="http://schemas.microsoft.com/office/powerpoint/2010/main" val="3062764741"/>
              </p:ext>
            </p:extLst>
          </p:nvPr>
        </p:nvGraphicFramePr>
        <p:xfrm>
          <a:off x="107504" y="1196752"/>
          <a:ext cx="8913226" cy="4218021"/>
        </p:xfrm>
        <a:graphic>
          <a:graphicData uri="http://schemas.openxmlformats.org/drawingml/2006/table">
            <a:tbl>
              <a:tblPr firstRow="1" bandRow="1">
                <a:tableStyleId>{5C22544A-7EE6-4342-B048-85BDC9FD1C3A}</a:tableStyleId>
              </a:tblPr>
              <a:tblGrid>
                <a:gridCol w="2864554"/>
                <a:gridCol w="6048672"/>
              </a:tblGrid>
              <a:tr h="730367">
                <a:tc>
                  <a:txBody>
                    <a:bodyPr/>
                    <a:lstStyle/>
                    <a:p>
                      <a:r>
                        <a:rPr lang="it-IT" dirty="0" err="1" smtClean="0"/>
                        <a:t>Requirements</a:t>
                      </a:r>
                      <a:endParaRPr lang="it-IT" dirty="0"/>
                    </a:p>
                  </a:txBody>
                  <a:tcPr marL="95250" marR="95250" marT="95250" marB="95250" anchor="ctr"/>
                </a:tc>
                <a:tc>
                  <a:txBody>
                    <a:bodyPr/>
                    <a:lstStyle/>
                    <a:p>
                      <a:r>
                        <a:rPr lang="it-IT" dirty="0" err="1"/>
                        <a:t>Description</a:t>
                      </a:r>
                      <a:r>
                        <a:rPr lang="it-IT" dirty="0"/>
                        <a:t> </a:t>
                      </a:r>
                    </a:p>
                  </a:txBody>
                  <a:tcPr marL="95250" marR="95250" marT="95250" marB="95250" anchor="ctr"/>
                </a:tc>
              </a:tr>
              <a:tr h="730367">
                <a:tc>
                  <a:txBody>
                    <a:bodyPr/>
                    <a:lstStyle/>
                    <a:p>
                      <a:r>
                        <a:rPr lang="en-US" b="1" dirty="0" smtClean="0"/>
                        <a:t>Reliable storage solutions</a:t>
                      </a:r>
                      <a:endParaRPr lang="it-IT" b="1" dirty="0"/>
                    </a:p>
                  </a:txBody>
                  <a:tcPr marL="95250" marR="95250" marT="95250" marB="95250" anchor="ctr"/>
                </a:tc>
                <a:tc>
                  <a:txBody>
                    <a:bodyPr/>
                    <a:lstStyle/>
                    <a:p>
                      <a:r>
                        <a:rPr lang="en-US" dirty="0" smtClean="0"/>
                        <a:t>offer production quality block and object storage solutions</a:t>
                      </a:r>
                      <a:endParaRPr lang="en-US" dirty="0"/>
                    </a:p>
                  </a:txBody>
                  <a:tcPr marL="95250" marR="95250" marT="95250" marB="95250" anchor="ctr"/>
                </a:tc>
              </a:tr>
              <a:tr h="730367">
                <a:tc>
                  <a:txBody>
                    <a:bodyPr/>
                    <a:lstStyle/>
                    <a:p>
                      <a:r>
                        <a:rPr lang="en-US" b="1" dirty="0" smtClean="0"/>
                        <a:t>Automatic scalability to exploit cloud elasticity</a:t>
                      </a:r>
                      <a:endParaRPr lang="it-IT" b="1" dirty="0"/>
                    </a:p>
                  </a:txBody>
                  <a:tcPr marL="95250" marR="95250" marT="95250" marB="95250" anchor="ctr"/>
                </a:tc>
                <a:tc>
                  <a:txBody>
                    <a:bodyPr/>
                    <a:lstStyle/>
                    <a:p>
                      <a:r>
                        <a:rPr lang="en-US" dirty="0" smtClean="0"/>
                        <a:t>Offer tools allowing users to exploit horizontal (start/stop new virtual machines when needed) and vertical cloud scalability (change characteristics of already started virtual machines, e.g. increase the number of cores, the amount of memory, etc.).</a:t>
                      </a:r>
                      <a:endParaRPr lang="en-US" dirty="0"/>
                    </a:p>
                  </a:txBody>
                  <a:tcPr marL="95250" marR="95250" marT="95250" marB="95250" anchor="ctr"/>
                </a:tc>
              </a:tr>
              <a:tr h="730367">
                <a:tc>
                  <a:txBody>
                    <a:bodyPr/>
                    <a:lstStyle/>
                    <a:p>
                      <a:r>
                        <a:rPr lang="en-US" b="1" dirty="0" smtClean="0"/>
                        <a:t>Custom DNSs</a:t>
                      </a:r>
                      <a:endParaRPr lang="it-IT" b="1" dirty="0"/>
                    </a:p>
                  </a:txBody>
                  <a:tcPr marL="95250" marR="95250" marT="95250" marB="95250" anchor="ctr"/>
                </a:tc>
                <a:tc>
                  <a:txBody>
                    <a:bodyPr/>
                    <a:lstStyle/>
                    <a:p>
                      <a:r>
                        <a:rPr lang="en-US" sz="1800" kern="1200" dirty="0" smtClean="0">
                          <a:solidFill>
                            <a:schemeClr val="dk1"/>
                          </a:solidFill>
                          <a:latin typeface="+mn-lt"/>
                          <a:ea typeface="+mn-ea"/>
                          <a:cs typeface="+mn-cs"/>
                        </a:rPr>
                        <a:t>Users should be able to create custom DNS configurations</a:t>
                      </a:r>
                      <a:endParaRPr lang="en-US" sz="1800" kern="1200" dirty="0">
                        <a:solidFill>
                          <a:schemeClr val="dk1"/>
                        </a:solidFill>
                        <a:latin typeface="+mn-lt"/>
                        <a:ea typeface="+mn-ea"/>
                        <a:cs typeface="+mn-cs"/>
                      </a:endParaRPr>
                    </a:p>
                  </a:txBody>
                  <a:tcPr marL="95250" marR="95250" marT="95250" marB="95250" anchor="ctr"/>
                </a:tc>
              </a:tr>
              <a:tr h="730367">
                <a:tc>
                  <a:txBody>
                    <a:bodyPr/>
                    <a:lstStyle/>
                    <a:p>
                      <a:r>
                        <a:rPr lang="en-US" b="1" dirty="0" smtClean="0"/>
                        <a:t>Java API for OCCI</a:t>
                      </a:r>
                      <a:endParaRPr lang="it-IT" b="1" dirty="0"/>
                    </a:p>
                  </a:txBody>
                  <a:tcPr marL="95250" marR="95250" marT="95250" marB="95250" anchor="ctr"/>
                </a:tc>
                <a:tc>
                  <a:txBody>
                    <a:bodyPr/>
                    <a:lstStyle/>
                    <a:p>
                      <a:pPr marL="0" indent="0" algn="l" defTabSz="914400" rtl="0" eaLnBrk="1" latinLnBrk="0" hangingPunct="1">
                        <a:buFont typeface="Arial" panose="020B0604020202020204" pitchFamily="34" charset="0"/>
                        <a:buNone/>
                      </a:pPr>
                      <a:r>
                        <a:rPr lang="en-US" sz="1800" kern="1200" dirty="0" smtClean="0">
                          <a:solidFill>
                            <a:schemeClr val="dk1"/>
                          </a:solidFill>
                          <a:latin typeface="+mn-lt"/>
                          <a:ea typeface="+mn-ea"/>
                          <a:cs typeface="+mn-cs"/>
                        </a:rPr>
                        <a:t>useful to easily integrate user applications to the EGI Federated Cloud</a:t>
                      </a:r>
                    </a:p>
                  </a:txBody>
                  <a:tcPr marL="95250" marR="95250" marT="95250" marB="95250" anchor="ctr"/>
                </a:tc>
              </a:tr>
            </a:tbl>
          </a:graphicData>
        </a:graphic>
      </p:graphicFrame>
      <p:sp>
        <p:nvSpPr>
          <p:cNvPr id="7"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17240142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5" name="Content Placeholder 4"/>
          <p:cNvSpPr>
            <a:spLocks noGrp="1"/>
          </p:cNvSpPr>
          <p:nvPr>
            <p:ph idx="1"/>
          </p:nvPr>
        </p:nvSpPr>
        <p:spPr>
          <a:xfrm>
            <a:off x="179512" y="1340070"/>
            <a:ext cx="8785101" cy="4568110"/>
          </a:xfrm>
        </p:spPr>
        <p:txBody>
          <a:bodyPr/>
          <a:lstStyle/>
          <a:p>
            <a:r>
              <a:rPr lang="en-GB" sz="2800" dirty="0" smtClean="0"/>
              <a:t>EGI Federated Cloud is attracting many communities belonging to various scientific domains</a:t>
            </a:r>
          </a:p>
          <a:p>
            <a:endParaRPr lang="en-GB" sz="2800" dirty="0" smtClean="0"/>
          </a:p>
          <a:p>
            <a:r>
              <a:rPr lang="en-GB" sz="2800" dirty="0" smtClean="0"/>
              <a:t>Conditions to fully ‘engage’ them in EGI are:</a:t>
            </a:r>
          </a:p>
          <a:p>
            <a:pPr lvl="1"/>
            <a:r>
              <a:rPr lang="en-GB" sz="2400" dirty="0"/>
              <a:t>t</a:t>
            </a:r>
            <a:r>
              <a:rPr lang="en-GB" sz="2400" dirty="0" smtClean="0"/>
              <a:t>he definition of </a:t>
            </a:r>
            <a:r>
              <a:rPr lang="en-US" sz="2400" dirty="0" smtClean="0"/>
              <a:t>clear </a:t>
            </a:r>
            <a:r>
              <a:rPr lang="en-US" sz="2400" dirty="0"/>
              <a:t>rules and </a:t>
            </a:r>
            <a:r>
              <a:rPr lang="en-US" sz="2400" dirty="0" smtClean="0"/>
              <a:t>procedures </a:t>
            </a:r>
            <a:r>
              <a:rPr lang="en-US" sz="2400" dirty="0"/>
              <a:t>to access the EGI </a:t>
            </a:r>
            <a:r>
              <a:rPr lang="en-US" sz="2400" dirty="0" err="1" smtClean="0"/>
              <a:t>FedCloud</a:t>
            </a:r>
            <a:r>
              <a:rPr lang="en-US" sz="2400" dirty="0" smtClean="0"/>
              <a:t> (for free, for pay, pricing schemes, etc.)</a:t>
            </a:r>
          </a:p>
          <a:p>
            <a:pPr lvl="1"/>
            <a:r>
              <a:rPr lang="en-GB" sz="2400" dirty="0"/>
              <a:t>t</a:t>
            </a:r>
            <a:r>
              <a:rPr lang="en-GB" sz="2400" dirty="0" smtClean="0"/>
              <a:t>he improvement of the reliability of the current services</a:t>
            </a:r>
          </a:p>
          <a:p>
            <a:pPr lvl="1"/>
            <a:r>
              <a:rPr lang="en-GB" sz="2400" dirty="0" smtClean="0"/>
              <a:t>the extension of the current service portfolio including </a:t>
            </a:r>
            <a:r>
              <a:rPr lang="en-GB" sz="2400" dirty="0" err="1" smtClean="0"/>
              <a:t>PaaS</a:t>
            </a:r>
            <a:r>
              <a:rPr lang="en-GB" sz="2400" dirty="0" smtClean="0"/>
              <a:t> and reliable storage solutions</a:t>
            </a:r>
          </a:p>
          <a:p>
            <a:pPr marL="0" indent="0">
              <a:buNone/>
            </a:pPr>
            <a:endParaRPr lang="en-GB" sz="2800" dirty="0" smtClean="0"/>
          </a:p>
          <a:p>
            <a:endParaRPr lang="en-GB" sz="2800" dirty="0" smtClean="0"/>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38</a:t>
            </a:fld>
            <a:endParaRPr lang="en-US" dirty="0"/>
          </a:p>
        </p:txBody>
      </p:sp>
      <p:sp>
        <p:nvSpPr>
          <p:cNvPr id="8"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671711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619672" y="2060848"/>
            <a:ext cx="7200800" cy="1470025"/>
          </a:xfrm>
        </p:spPr>
        <p:txBody>
          <a:bodyPr/>
          <a:lstStyle/>
          <a:p>
            <a:r>
              <a:rPr lang="en-GB" dirty="0" smtClean="0"/>
              <a:t>Have a new use case? Contact </a:t>
            </a:r>
            <a:r>
              <a:rPr lang="en-GB" dirty="0" smtClean="0">
                <a:hlinkClick r:id="rId2"/>
              </a:rPr>
              <a:t>support@egi.eu</a:t>
            </a:r>
            <a:r>
              <a:rPr lang="en-GB" dirty="0" smtClean="0"/>
              <a:t> </a:t>
            </a:r>
            <a:endParaRPr lang="en-GB" dirty="0"/>
          </a:p>
        </p:txBody>
      </p:sp>
      <p:sp>
        <p:nvSpPr>
          <p:cNvPr id="6" name="Subtitle 5"/>
          <p:cNvSpPr>
            <a:spLocks noGrp="1"/>
          </p:cNvSpPr>
          <p:nvPr>
            <p:ph type="subTitle" idx="1"/>
          </p:nvPr>
        </p:nvSpPr>
        <p:spPr>
          <a:xfrm>
            <a:off x="2267744" y="4390256"/>
            <a:ext cx="5832648" cy="1343000"/>
          </a:xfrm>
        </p:spPr>
        <p:txBody>
          <a:bodyPr/>
          <a:lstStyle/>
          <a:p>
            <a:r>
              <a:rPr lang="en-GB" dirty="0" smtClean="0"/>
              <a:t>Thank you!</a:t>
            </a:r>
            <a:endParaRPr lang="en-GB" dirty="0"/>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39</a:t>
            </a:fld>
            <a:endParaRPr lang="en-US" dirty="0"/>
          </a:p>
        </p:txBody>
      </p:sp>
      <p:sp>
        <p:nvSpPr>
          <p:cNvPr id="8"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1117860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Guides, documentations</a:t>
            </a:r>
            <a:endParaRPr lang="en-GB" sz="4000" dirty="0"/>
          </a:p>
        </p:txBody>
      </p:sp>
      <p:sp>
        <p:nvSpPr>
          <p:cNvPr id="5" name="Slide Number Placeholder 4"/>
          <p:cNvSpPr>
            <a:spLocks noGrp="1"/>
          </p:cNvSpPr>
          <p:nvPr>
            <p:ph type="sldNum" sz="quarter" idx="12"/>
          </p:nvPr>
        </p:nvSpPr>
        <p:spPr/>
        <p:txBody>
          <a:bodyPr/>
          <a:lstStyle/>
          <a:p>
            <a:pPr>
              <a:defRPr/>
            </a:pPr>
            <a:fld id="{B0ADEF26-A65D-420E-806B-5DECF286FE21}" type="slidenum">
              <a:rPr lang="en-US" smtClean="0"/>
              <a:pPr>
                <a:defRPr/>
              </a:pPr>
              <a:t>4</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59554"/>
            <a:ext cx="5472608" cy="49901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890829" y="5707186"/>
            <a:ext cx="3289683" cy="461665"/>
          </a:xfrm>
          <a:prstGeom prst="rect">
            <a:avLst/>
          </a:prstGeom>
          <a:noFill/>
        </p:spPr>
        <p:txBody>
          <a:bodyPr wrap="none" rtlCol="0">
            <a:spAutoFit/>
          </a:bodyPr>
          <a:lstStyle/>
          <a:p>
            <a:r>
              <a:rPr lang="en-GB" sz="2400" b="1" dirty="0" smtClean="0"/>
              <a:t>http://go.egi.eu/cloud</a:t>
            </a:r>
            <a:endParaRPr lang="en-GB" sz="2400" b="1" dirty="0"/>
          </a:p>
        </p:txBody>
      </p:sp>
      <p:sp>
        <p:nvSpPr>
          <p:cNvPr id="7" name="Rectangle 6"/>
          <p:cNvSpPr/>
          <p:nvPr/>
        </p:nvSpPr>
        <p:spPr>
          <a:xfrm>
            <a:off x="1619672" y="4509120"/>
            <a:ext cx="122413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1037646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t>Guides, </a:t>
            </a:r>
            <a:r>
              <a:rPr lang="en-GB" sz="4000" dirty="0"/>
              <a:t>documentations</a:t>
            </a:r>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5</a:t>
            </a:fld>
            <a:endParaRPr 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528271" cy="47971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ular Callout 5"/>
          <p:cNvSpPr/>
          <p:nvPr/>
        </p:nvSpPr>
        <p:spPr>
          <a:xfrm>
            <a:off x="2185628" y="1365101"/>
            <a:ext cx="3610508" cy="3648075"/>
          </a:xfrm>
          <a:prstGeom prst="wedgeRectCallout">
            <a:avLst>
              <a:gd name="adj1" fmla="val 82010"/>
              <a:gd name="adj2" fmla="val 1933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365101"/>
            <a:ext cx="3538719" cy="357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24136"/>
            <a:ext cx="8607602" cy="48417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ular Callout 6"/>
          <p:cNvSpPr/>
          <p:nvPr/>
        </p:nvSpPr>
        <p:spPr>
          <a:xfrm>
            <a:off x="3707905" y="1341362"/>
            <a:ext cx="5256584" cy="2159646"/>
          </a:xfrm>
          <a:prstGeom prst="wedgeRectCallout">
            <a:avLst>
              <a:gd name="adj1" fmla="val -56793"/>
              <a:gd name="adj2" fmla="val -18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4337" y="1372184"/>
            <a:ext cx="5006135" cy="2056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81570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Ready-to-use Virtual Appliances in EGI </a:t>
            </a:r>
            <a:r>
              <a:rPr lang="en-GB" sz="3600" dirty="0" err="1" smtClean="0"/>
              <a:t>AppDB</a:t>
            </a:r>
            <a:endParaRPr lang="en-GB" sz="3600" dirty="0"/>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6</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049" y="1268760"/>
            <a:ext cx="6562439" cy="51476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599530"/>
            <a:ext cx="2390775" cy="31337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Connector 5"/>
          <p:cNvCxnSpPr/>
          <p:nvPr/>
        </p:nvCxnSpPr>
        <p:spPr>
          <a:xfrm>
            <a:off x="2642295" y="2599530"/>
            <a:ext cx="489545" cy="936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642295" y="4869160"/>
            <a:ext cx="489545" cy="8640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56266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High-level tools to use the EGI Federated Cloud</a:t>
            </a:r>
            <a:endParaRPr lang="en-GB" sz="3600" dirty="0"/>
          </a:p>
        </p:txBody>
      </p:sp>
      <p:sp>
        <p:nvSpPr>
          <p:cNvPr id="5" name="Content Placeholder 4"/>
          <p:cNvSpPr>
            <a:spLocks noGrp="1"/>
          </p:cNvSpPr>
          <p:nvPr>
            <p:ph idx="1"/>
          </p:nvPr>
        </p:nvSpPr>
        <p:spPr>
          <a:xfrm>
            <a:off x="323528" y="1196752"/>
            <a:ext cx="8363272" cy="4525963"/>
          </a:xfrm>
        </p:spPr>
        <p:txBody>
          <a:bodyPr/>
          <a:lstStyle/>
          <a:p>
            <a:r>
              <a:rPr lang="en-GB" sz="2400" dirty="0" smtClean="0"/>
              <a:t>Recognised as generic and useful</a:t>
            </a:r>
          </a:p>
          <a:p>
            <a:r>
              <a:rPr lang="en-GB" sz="2400" dirty="0" smtClean="0"/>
              <a:t>Extend </a:t>
            </a:r>
            <a:r>
              <a:rPr lang="en-GB" sz="2400" dirty="0"/>
              <a:t>the </a:t>
            </a:r>
            <a:r>
              <a:rPr lang="en-GB" sz="2400" dirty="0" err="1"/>
              <a:t>IaaS</a:t>
            </a:r>
            <a:r>
              <a:rPr lang="en-GB" sz="2400" dirty="0"/>
              <a:t> capabilities of the EGI cloud</a:t>
            </a:r>
          </a:p>
          <a:p>
            <a:pPr lvl="1"/>
            <a:r>
              <a:rPr lang="en-GB" sz="2000" dirty="0" smtClean="0"/>
              <a:t>‘Alternatives’ of the OCCI client and API</a:t>
            </a:r>
          </a:p>
          <a:p>
            <a:pPr lvl="1"/>
            <a:r>
              <a:rPr lang="en-GB" sz="2000" dirty="0" smtClean="0"/>
              <a:t>More than OCCI</a:t>
            </a:r>
          </a:p>
          <a:p>
            <a:r>
              <a:rPr lang="en-GB" sz="2400" dirty="0"/>
              <a:t>External contributions (</a:t>
            </a:r>
            <a:r>
              <a:rPr lang="en-GB" sz="2400" dirty="0">
                <a:sym typeface="Wingdings" panose="05000000000000000000" pitchFamily="2" charset="2"/>
              </a:rPr>
              <a:t></a:t>
            </a:r>
            <a:r>
              <a:rPr lang="en-GB" sz="2400" dirty="0"/>
              <a:t> support many other clouds too)</a:t>
            </a:r>
          </a:p>
          <a:p>
            <a:r>
              <a:rPr lang="en-GB" sz="2400" dirty="0" smtClean="0"/>
              <a:t>Infrastructure brokers and Application brokers</a:t>
            </a:r>
          </a:p>
          <a:p>
            <a:pPr lvl="1"/>
            <a:r>
              <a:rPr lang="en-GB" sz="2000" dirty="0" smtClean="0"/>
              <a:t>Catania Science Gateway Framework – SaaS with ID federations </a:t>
            </a:r>
          </a:p>
          <a:p>
            <a:pPr lvl="1"/>
            <a:r>
              <a:rPr lang="en-GB" sz="2000" dirty="0" err="1" smtClean="0"/>
              <a:t>SlipStream</a:t>
            </a:r>
            <a:r>
              <a:rPr lang="en-GB" sz="2000" dirty="0" smtClean="0"/>
              <a:t> – </a:t>
            </a:r>
            <a:r>
              <a:rPr lang="en-GB" sz="2000" dirty="0" err="1" smtClean="0"/>
              <a:t>PaaS</a:t>
            </a:r>
            <a:r>
              <a:rPr lang="en-GB" sz="2000" dirty="0" smtClean="0"/>
              <a:t> for automating deployments; Helix Nebula</a:t>
            </a:r>
          </a:p>
          <a:p>
            <a:pPr lvl="1"/>
            <a:r>
              <a:rPr lang="en-GB" sz="2000" dirty="0" smtClean="0"/>
              <a:t>COMPSs – programming framework for auto-parallelisation</a:t>
            </a:r>
          </a:p>
          <a:p>
            <a:pPr lvl="1"/>
            <a:r>
              <a:rPr lang="en-GB" sz="2000" dirty="0" smtClean="0"/>
              <a:t>VMDIRAC – abstraction on top of various HPC/HTC/cloud</a:t>
            </a:r>
          </a:p>
          <a:p>
            <a:pPr lvl="1"/>
            <a:r>
              <a:rPr lang="en-GB" sz="2000" dirty="0" smtClean="0"/>
              <a:t>WS-PGRADE – workflow development and enactment</a:t>
            </a:r>
          </a:p>
          <a:p>
            <a:pPr lvl="1"/>
            <a:r>
              <a:rPr lang="en-GB" sz="2000" dirty="0" err="1" smtClean="0"/>
              <a:t>Vcycle</a:t>
            </a:r>
            <a:r>
              <a:rPr lang="en-GB" sz="2000" dirty="0" smtClean="0"/>
              <a:t> - </a:t>
            </a:r>
            <a:r>
              <a:rPr lang="en-US" sz="2000" dirty="0"/>
              <a:t>a VM lifecycle manager that implements the vacuum model on </a:t>
            </a:r>
            <a:r>
              <a:rPr lang="en-US" sz="2000" dirty="0" err="1"/>
              <a:t>IaaS</a:t>
            </a:r>
            <a:r>
              <a:rPr lang="en-US" sz="2000" dirty="0"/>
              <a:t> Cloud services</a:t>
            </a:r>
            <a:endParaRPr lang="en-GB" sz="2000" dirty="0"/>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7</a:t>
            </a:fld>
            <a:endParaRPr lang="en-US" dirty="0"/>
          </a:p>
        </p:txBody>
      </p:sp>
      <p:sp>
        <p:nvSpPr>
          <p:cNvPr id="8"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706619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GB" dirty="0" smtClean="0"/>
              <a:t>Consultancy support</a:t>
            </a:r>
            <a:endParaRPr lang="en-GB" dirty="0"/>
          </a:p>
        </p:txBody>
      </p:sp>
      <p:sp>
        <p:nvSpPr>
          <p:cNvPr id="8" name="Subtitle 7"/>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8</a:t>
            </a:fld>
            <a:endParaRPr lang="en-US" dirty="0"/>
          </a:p>
        </p:txBody>
      </p:sp>
      <p:sp>
        <p:nvSpPr>
          <p:cNvPr id="9"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3150771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User support teams</a:t>
            </a:r>
            <a:endParaRPr lang="en-GB" dirty="0"/>
          </a:p>
        </p:txBody>
      </p:sp>
      <p:sp>
        <p:nvSpPr>
          <p:cNvPr id="4" name="Slide Number Placeholder 3"/>
          <p:cNvSpPr>
            <a:spLocks noGrp="1"/>
          </p:cNvSpPr>
          <p:nvPr>
            <p:ph type="sldNum" sz="quarter" idx="12"/>
          </p:nvPr>
        </p:nvSpPr>
        <p:spPr/>
        <p:txBody>
          <a:bodyPr/>
          <a:lstStyle/>
          <a:p>
            <a:pPr>
              <a:defRPr/>
            </a:pPr>
            <a:fld id="{B4511AA2-99FE-4BFE-B934-C050D2B58355}" type="slidenum">
              <a:rPr lang="en-US" smtClean="0"/>
              <a:pPr>
                <a:defRPr/>
              </a:pPr>
              <a:t>9</a:t>
            </a:fld>
            <a:endParaRPr lang="en-US" dirty="0"/>
          </a:p>
        </p:txBody>
      </p:sp>
      <p:sp>
        <p:nvSpPr>
          <p:cNvPr id="7" name="AutoShape 4" descr="data:image/jpeg;base64,/9j/4AAQSkZJRgABAQAAAQABAAD/2wCEAAkGBxQTEBQUEBQVFBQVFhUVGBQYFhUUFBcVFBQXFxQVFRQYHCggGBolHBQVITEhJSkrLi4wFx8zODMsNygtLisBCgoKDg0OGhAQGiwkHBwsLCwsLCwsLCwsLCwsLCwsLCwsLCwsLCwsLCwsLCwsLCwsLCwsLCwsLCwsLCw3LDcsN//AABEIAM8AyAMBIgACEQEDEQH/xAAbAAABBQEBAAAAAAAAAAAAAAABAAIEBQYDB//EAD8QAAEDAgMFBQUGBAUFAAAAAAEAAhEDIQQSMQVBUWGRBiIycaETQoGxwQdSYtHh8CNysvEUJFOCkhU0Q6LC/8QAGAEBAQEBAQAAAAAAAAAAAAAAAAECAwT/xAAiEQEBAAIDAAMAAgMAAAAAAAAAAQIRAyExEkFRMnETImH/2gAMAwEAAhEDEQA/ANYAnAIBOVCARSCKBJIpIEkikgSCKSAJJE2nTnu6rM7T7b4akS1h9q4GIb4Z4F+iDTIFYDEfaC7/AEAJ0Oc+sBPwv2gOsKlFuklweRPwg3U3F03iCytDt1h3EBwcySZmCB01B48lp6VYOaHNMgwQRoZTcQ8oQiCkqGEIEJxQKBhCaQuhTSoOZTSE8hNKK5lJEoqCWAnBAJyqEiEkUARSSVCSRQQJQtrbUp4emalUwButJjcOJWe7T9tqdAmnQirV3/cYeBO88gvNNobQq13h9ZxqEaTMDkBuWbV0uu0faipiSc0sp7qYNo4vPvFUlG5sJG/cdUaNMb9N0zMnnvCbXMcvWDyNllo6obQZj5fouTasyBw+t+q4vBJn9/BMNM7rW1+ibgmDEASHdd4V63bNX2TGUnloAAJBvz/ssk5xB03a8+K64fEkWGup/e5B6p2f7UMd/DqOykQAYJB83bitax0ixleGucXGRb1PS0L0nsRtt1ZhZUIc5kd4akc1qVmxqoQTkCqhpTSnFAophTCF0KaUHMhJEpKCWEUgiqhIpIqgIpJIEsL9pfaM0WChRdFR4l8HvNYbAcp+i2uJq5WFx0AJ6CV4Fi8Q7EVn1CS51R8ydTNhyAiLclKqCahERu/eimYWoXaifRS8PsXO+57o38TyWt2TslrWiw/X6rjyZzF1wwuTO4bBVDZsjlE/NTqXZ558S2eHwolWVLDALz3mr0zhjE0OyhBkqeezrRYxfTjOpWsfRUZ7Vi8tdJxYsdjezLCOCy+1thPpSW95u+LEeYC9LrNVZjWyPJbw5rvtjPhmnnOEM746FaLsa91PHU75c0tmbH8J+KgbY2d7OpLfC7QcDvCi1qhaWvbZ7SHCdCWmR8OS9csvbxWa6e8hIqNsvGitRZUbo9od1FwpJW2DUCnFNKBpTCnlNKKYUkSkoJQRSCKqEigiqEkiEkHHFtBpvzGG5XSeAymSvCdmNAfA0Fhz+HBe7YtoLHBwkQZHG2i8IFUio5x1LnfCD9FmrGmwA1jRaDZ7bLNbJd3RO+/VajAnReDlu69/F1E+iVYULqDTbdWODomLLnJ277d9yh4ho3FSIIUesxarMV9diqcXrCuaoVNjDcQpIWqbbVHMwDfqPyWe2iO6wj9OY/fFaDabhlE8+qz+0KwcMug+u7T5r2cXjw8v8npf2c182BaB7rnN8t4HQrTlYv7Kqhdhak6CqQP+LSfmtqu0caaUCiUFUNKaU4ppRTCkiUlBKRSRVARSSQFJJJVHPEMJaQNYt5rwGmcwJ3km/EkmV75iq+QSTHPnuuvDdssBxNQUWgZnuLabd1pMctbqVYtMJWytbvsICsaOPqHwyOYH0VXs2mHtaQTEW3GBxGusrrQoVHVHNpuIAEzJk8AAddNV5vjNvTMrpLd2kq0nRUBid4M9VrNi9pA9tjBjSbX3LEbMNavLSXHK0khzRlBBs2TqY4x9V2wMU6zA5paHAnutcdPwgEj6K54fi4Z3fb0ittMNAmBbqsntHtoGuMCdRqABCbtrG0yxoYSXkGzmuYWtAuTI0uLc1QnZx7xyMGQFxOUuNhMC5vy3LOOP61nlrxaDtC6oPu8N/qubtoZoDh3uO4qtwOLL6boY05A1xLQQYMy0A2JCmFhc3M0A2m8yY/p4QrlhIzjna5bTvSPXosiX+IbwVqMZUBp90g23EHXjCylYeI6R8lvjmo5ct7etfZgB/gbAAmo+eZnU/COi1yyn2bYVzMC0n3yXgHUSflvWrK6xyNKBRKBRAKYU4ppRTSkkUkEtFBFAkUEVQkkkkQV4Z2hwkYrEsIIcKzwHbizMTHQwvc15h9oWCLcU5zdHZHnzdP1b6qZN4uGwzYl+vGCRECAY8lOOCa90te0EcwD5aqDsR0D9Y6K7FNpN5PxlePK9vZhOnSjgRHeeHeZEepVS12fFtqMgtu1sDQDxOaeZt/tVvUwTS27ZnpC4bFwwc8u3NOURy1gfvRLn01MO3Ptc85acOylrg7NrlEQ50cp9F2fhC8gzl5jQ87KTt5gAnX9dU3Z+EaGeFp8xfqNVMctSLlhuoOJ2W4DLu5CJ6LjXrClTdIOlo1nQW14K6r4RseFvqoDqTW6BrbHTX5K3LaTDUYrHMY0H2FLLYAujLMakhQMLfxgug6cRwHotFtJ+bN5Fcdj4UOcXEW0ldpl/rt57hvLT1Ds9Vz4Wk4gNJbcDSRb6KwK4bOoZKLGnUNE+Zufmu67Tx58vTSgU4ppQNKaU4ppQNKSBSQTUggigKSSSoSKSSBLE/aVhzFGoNDmY7zbDmfNy26pO1+yjiMMQ2c9Mmo0cSGnM34ieilm4suq872a6IK0+D5LIbNqSB6eRWiw2IhsleLknb3cV6XWIflpudvDSYWM2H2hyVXgGB4rjrHFaD/qMqjxGzKb6mbJ0JGupstceP6vJl+JW1u0IqVGh7hoDa9hpMaLR4G9JvNoPNZzBYWnT0bG8ze+4k71bNxogQmeP4YX9S67oVRiqsqXWxOYSqvE1IBXOLlVRjASSAYm0xPnZans5hw6pTZFgc7hGjadxPmYWewg/iA8JPRbvsphSGvquHjgN5tFyfI26L0Yzdkee3Ut/V8UCimld3mAppTimlA0oFEppQNKSRQQTQigigKSSSoKSSSAhFmonTf5b0FyxWIZTYX1HBjBq42HlzPJQeOVKBpValM/+N7mf8XED0hXDG56cN1seirdubUp18ZVfTaWtcW66khoGcjdMaKRsmsRYrzZ+vTx3o2o2rPdc1p0u0npddMNXxAOYBrtxEgG/4Su/s3ZnDnY/JMqU6o/sksvrtJIVSriAe8G33EjQ+WiYH1D4mAeRzfRSKLKh8UeamUmX8kyyn0WbcQMrBO9QHulSMdVkwFCxVTKP38FiM1oexeyadb2tSqA/I5jWsnSxcXPaNxsBNjBW4K8h7MV3UcXUqtecxOQNk5C0RIeN8+i9XwuLZUALCP5ZGYciNV6cLPHkz3t1QKKaVtkCmlOKaUDSmlEppQAoJFJQTkUElQUVHxOLZTHfdHLUn4Ksr7d/02/F1/8A1CzlnJ6slq7TK2IazxuA8zfpqs3U2jVdq4jkO6FGvxA9T1XK80+mpgucb2gYwd0Zjumw/Nec7a2hVqv/AIzy8gmNzRP3W6BaXGgd3nmHp+hWT2hTgzwsfos/O5NfGRn9oVvZ1mnc6x6wrrDYwBUO3dWngU5tWDyP7st2bkMbqt/gq4N9ZVtSc11jCwWA2iWjW3H81aU9tjeVy+L0Y8ka2pTAFoVdiaoEwqsbdad6hY3a4Nmqaauc0k1awuVXUHGq8v8AdbYc3cfIKEHurOyCzfePAK+p0A1oAEACw+q145ztWvwhANZm7xj7w3nzA6rRUqkta6dRr9ZTNlUg6k8HSH/Irnsv/t2fyj5JtnOaaLAbaewj2hL2b5u4cwd/ktIHSJFwbg8QdCsE1+5TsJtCowANcY4G46LeOevXG47a4phVRh9uz42/Fp+hU6jjmP8AC4TwNj6rrM5fGbK7lNKJTCVUIlJNKSCxVPtPa+UllKJFnP1APBvE807b20zSaGt8bx4vutmCfNUFRuVtuXzXPkz11Gscd9ujr3cSSdSU9qEJtE6jgvJ26nooORabJpTarQYBvf5AqixdHLWgiWuGnlYj1V053eHk7/5/NV+1296mfxR8CP0WolYvtDgvZ1Cw3BBIPEHT8lXZO6OS2/abAe1bLfExjnDmLSP3wWRotsu8y3E124UXlSW1BvXI07rrh8K557o+O5Ac4UjD4Nz7nut9SpuD2SAZd3ugCsCzy+iza3IWzMIAIaIHz8zvUmvYLtRZA4fNcaonRY9dHbZzsuHqH8Dz6FOwbctJv8o+QQfS/wArVA95pb1surrMCt8c8jaDZUocFyoCAnMMlZrDpCBYnoworrQx1RmhkcD3h+YVlhtqNd4u6fTruVTC51GrWPLYzcY0xKSz2DxjqZjVvD8uBRXox5MbGPjXXtA8nEvDdWUqcA6XLiR8VDp1faMcN4Gm/SQljsR/n6vBwyjzpEA/1Lk85HtdoAcruBY42J8jHUrjyfyrePicx0tB5A9VzJhw5p2G8McJHQpuJMCeBBXL7aSHBc6R1C6MXKoIPmoOVd0VWDiyoehp/mo+3B/Czfdc09Df5p+1MB7ZrYe6m9hJa9sSCdZG8WUWsK5pPp1PZVJaRIDqZNuEkStybNrBrQ4g7iCOqymO2E5jiKYls25DgV02BtisK7KeJApsLe6HNymfdMniRC1IZrMndCveN0S7YhuAv39eC70iByjotBtHZ9sw81W1cDmuNVrbpoGO5hdWRPH5KL/gyNSpVCiQB+4TSu7nrrh6MlOoUlaYfDhoJNgNSioeLZDcoHuk/QT6rlU8IUvPmcTBlwMcIG74T6qPiNwUtcqcB3UzD+I/D6rpiLBc8LpPE+gssokBOTUZWQ6Uwm/ki46D49FzafVAnBJKo6LDUpIbVVWrBFU+7ULnH8LzD+gM/BW2JohwIOhEHyNjCrqDAWwbgiCOIIghdsBWOSHGXUjkceLfdcfMQeq6ZfrMd9kVSafe8QJa7+ZpglTKjZkHeoGE7tao3c7LUH+4Q71b6qwesZerHPAvlonUWPwXesyQomGMVHDjB66/JT4spfViJTfGq75QQuL23Sa+EGV7Y4B7nteGksDS1xFyLz3hwUPY3at9EinipczQVIOdo/F99vr5rdubKo8ZsynUzUawsbtdo5s/dPI7l1xylmqzYucPWDm2IcxwkEGQQd4KivwsTCyeEditn2cw1aE3y3A/E3ew8jZbHZuPpV2Zqbg4erTwcNyXHX9OmGf1USrh5+SfSoqwNMCZ/ZQpNAE6fn+aOrrhMLAuom0sTMBtmgiOZ3lSMdiPdHx5Dh5qh2zjfZjMBmIs1t+8926BuAEnkn/HPPL6XFJunkVTsZiPb1J9kaYechM58s2nLZUGyNq4iriWtNRxZJLgAMsAHgLCYWvY1TXxc/UfGtrOEM9k08SHmPhvXbCUy1oDjmIF3REneY3KQAgQs7ARCSDzAKimPdY9Ec2Vv79FzcNB8Sm1XGee7lz800m3N5Mxv3n7vIc0l1ZTgJLWxFwvAo4juPbU3HuVObSe674E9CUMMpeSQWuuCIjzT7RHqjJVpncczOozN/pKttWqie4ik4G7qJaZ4tBlp84kK6w7rKZRYiuMVW8wR0Vm3RVW0LOYefzVnRNlmrHOsmG67VAuDBdA1tSLFDGU8zQW+JtxzG8LrVpWlcBUynktAioCAeIVRjNiBtQVaDzQq7nNvTd+GpT0vxCunUZu22+E1lSSWPEGNNQeYVmWkc8FjnVAadZns6zRJEyx4MDPTdvHqN67DFCA6WuBg2Mib3BFiFR9rWubhqkXgeKYLWmxjmbBUWysdWo0G5KIqU+86c4aRLoMNNgLaea6ybm1/wAmumyDobLtd/BRsLTk5jv6hp+RdqfIKiwvaQV6lOm2m4NJOeSJsLAcWzr/AHWqY2Ndd6xZcfUl2aGAaADyAHyTmNSRlZDimhNlPCikVyq7guq4vN1A0uuTwSpM94pjLnkLldYkqoMykmPfNggm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xQTEBQUEBQVFBQVFhUVGBQYFhUUFBcVFBQXFxQVFRQYHCggGBolHBQVITEhJSkrLi4wFx8zODMsNygtLisBCgoKDg0OGhAQGiwkHBwsLCwsLCwsLCwsLCwsLCwsLCwsLCwsLCwsLCwsLCwsLCwsLCwsLCwsLCwsLCw3LDcsN//AABEIAM8AyAMBIgACEQEDEQH/xAAbAAABBQEBAAAAAAAAAAAAAAABAAIEBQYDB//EAD8QAAEDAgMFBQUGBAUFAAAAAAEAAhEDIQQSMQVBUWGRBiIycaETQoGxwQdSYtHh8CNysvEUJFOCkhU0Q6LC/8QAGAEBAQEBAQAAAAAAAAAAAAAAAAECAwT/xAAiEQEBAAIDAAMAAgMAAAAAAAAAAQIRAyExEkFRMnETImH/2gAMAwEAAhEDEQA/ANYAnAIBOVCARSCKBJIpIEkikgSCKSAJJE2nTnu6rM7T7b4akS1h9q4GIb4Z4F+iDTIFYDEfaC7/AEAJ0Oc+sBPwv2gOsKlFuklweRPwg3U3F03iCytDt1h3EBwcySZmCB01B48lp6VYOaHNMgwQRoZTcQ8oQiCkqGEIEJxQKBhCaQuhTSoOZTSE8hNKK5lJEoqCWAnBAJyqEiEkUARSSVCSRQQJQtrbUp4emalUwButJjcOJWe7T9tqdAmnQirV3/cYeBO88gvNNobQq13h9ZxqEaTMDkBuWbV0uu0faipiSc0sp7qYNo4vPvFUlG5sJG/cdUaNMb9N0zMnnvCbXMcvWDyNllo6obQZj5fouTasyBw+t+q4vBJn9/BMNM7rW1+ibgmDEASHdd4V63bNX2TGUnloAAJBvz/ssk5xB03a8+K64fEkWGup/e5B6p2f7UMd/DqOykQAYJB83bitax0ixleGucXGRb1PS0L0nsRtt1ZhZUIc5kd4akc1qVmxqoQTkCqhpTSnFAophTCF0KaUHMhJEpKCWEUgiqhIpIqgIpJIEsL9pfaM0WChRdFR4l8HvNYbAcp+i2uJq5WFx0AJ6CV4Fi8Q7EVn1CS51R8ydTNhyAiLclKqCahERu/eimYWoXaifRS8PsXO+57o38TyWt2TslrWiw/X6rjyZzF1wwuTO4bBVDZsjlE/NTqXZ558S2eHwolWVLDALz3mr0zhjE0OyhBkqeezrRYxfTjOpWsfRUZ7Vi8tdJxYsdjezLCOCy+1thPpSW95u+LEeYC9LrNVZjWyPJbw5rvtjPhmnnOEM746FaLsa91PHU75c0tmbH8J+KgbY2d7OpLfC7QcDvCi1qhaWvbZ7SHCdCWmR8OS9csvbxWa6e8hIqNsvGitRZUbo9od1FwpJW2DUCnFNKBpTCnlNKKYUkSkoJQRSCKqEigiqEkiEkHHFtBpvzGG5XSeAymSvCdmNAfA0Fhz+HBe7YtoLHBwkQZHG2i8IFUio5x1LnfCD9FmrGmwA1jRaDZ7bLNbJd3RO+/VajAnReDlu69/F1E+iVYULqDTbdWODomLLnJ277d9yh4ho3FSIIUesxarMV9diqcXrCuaoVNjDcQpIWqbbVHMwDfqPyWe2iO6wj9OY/fFaDabhlE8+qz+0KwcMug+u7T5r2cXjw8v8npf2c182BaB7rnN8t4HQrTlYv7Kqhdhak6CqQP+LSfmtqu0caaUCiUFUNKaU4ppRTCkiUlBKRSRVARSSQFJJJVHPEMJaQNYt5rwGmcwJ3km/EkmV75iq+QSTHPnuuvDdssBxNQUWgZnuLabd1pMctbqVYtMJWytbvsICsaOPqHwyOYH0VXs2mHtaQTEW3GBxGusrrQoVHVHNpuIAEzJk8AAddNV5vjNvTMrpLd2kq0nRUBid4M9VrNi9pA9tjBjSbX3LEbMNavLSXHK0khzRlBBs2TqY4x9V2wMU6zA5paHAnutcdPwgEj6K54fi4Z3fb0ittMNAmBbqsntHtoGuMCdRqABCbtrG0yxoYSXkGzmuYWtAuTI0uLc1QnZx7xyMGQFxOUuNhMC5vy3LOOP61nlrxaDtC6oPu8N/qubtoZoDh3uO4qtwOLL6boY05A1xLQQYMy0A2JCmFhc3M0A2m8yY/p4QrlhIzjna5bTvSPXosiX+IbwVqMZUBp90g23EHXjCylYeI6R8lvjmo5ct7etfZgB/gbAAmo+eZnU/COi1yyn2bYVzMC0n3yXgHUSflvWrK6xyNKBRKBRAKYU4ppRTSkkUkEtFBFAkUEVQkkkkQV4Z2hwkYrEsIIcKzwHbizMTHQwvc15h9oWCLcU5zdHZHnzdP1b6qZN4uGwzYl+vGCRECAY8lOOCa90te0EcwD5aqDsR0D9Y6K7FNpN5PxlePK9vZhOnSjgRHeeHeZEepVS12fFtqMgtu1sDQDxOaeZt/tVvUwTS27ZnpC4bFwwc8u3NOURy1gfvRLn01MO3Ptc85acOylrg7NrlEQ50cp9F2fhC8gzl5jQ87KTt5gAnX9dU3Z+EaGeFp8xfqNVMctSLlhuoOJ2W4DLu5CJ6LjXrClTdIOlo1nQW14K6r4RseFvqoDqTW6BrbHTX5K3LaTDUYrHMY0H2FLLYAujLMakhQMLfxgug6cRwHotFtJ+bN5Fcdj4UOcXEW0ldpl/rt57hvLT1Ds9Vz4Wk4gNJbcDSRb6KwK4bOoZKLGnUNE+Zufmu67Tx58vTSgU4ppQNKaU4ppQNKSBSQTUggigKSSSoSKSSBLE/aVhzFGoNDmY7zbDmfNy26pO1+yjiMMQ2c9Mmo0cSGnM34ieilm4suq872a6IK0+D5LIbNqSB6eRWiw2IhsleLknb3cV6XWIflpudvDSYWM2H2hyVXgGB4rjrHFaD/qMqjxGzKb6mbJ0JGupstceP6vJl+JW1u0IqVGh7hoDa9hpMaLR4G9JvNoPNZzBYWnT0bG8ze+4k71bNxogQmeP4YX9S67oVRiqsqXWxOYSqvE1IBXOLlVRjASSAYm0xPnZans5hw6pTZFgc7hGjadxPmYWewg/iA8JPRbvsphSGvquHjgN5tFyfI26L0Yzdkee3Ut/V8UCimld3mAppTimlA0oFEppQNKSRQQTQigigKSSSoKSSSAhFmonTf5b0FyxWIZTYX1HBjBq42HlzPJQeOVKBpValM/+N7mf8XED0hXDG56cN1seirdubUp18ZVfTaWtcW66khoGcjdMaKRsmsRYrzZ+vTx3o2o2rPdc1p0u0npddMNXxAOYBrtxEgG/4Su/s3ZnDnY/JMqU6o/sksvrtJIVSriAe8G33EjQ+WiYH1D4mAeRzfRSKLKh8UeamUmX8kyyn0WbcQMrBO9QHulSMdVkwFCxVTKP38FiM1oexeyadb2tSqA/I5jWsnSxcXPaNxsBNjBW4K8h7MV3UcXUqtecxOQNk5C0RIeN8+i9XwuLZUALCP5ZGYciNV6cLPHkz3t1QKKaVtkCmlOKaUDSmlEppQAoJFJQTkUElQUVHxOLZTHfdHLUn4Ksr7d/02/F1/8A1CzlnJ6slq7TK2IazxuA8zfpqs3U2jVdq4jkO6FGvxA9T1XK80+mpgucb2gYwd0Zjumw/Nec7a2hVqv/AIzy8gmNzRP3W6BaXGgd3nmHp+hWT2hTgzwsfos/O5NfGRn9oVvZ1mnc6x6wrrDYwBUO3dWngU5tWDyP7st2bkMbqt/gq4N9ZVtSc11jCwWA2iWjW3H81aU9tjeVy+L0Y8ka2pTAFoVdiaoEwqsbdad6hY3a4Nmqaauc0k1awuVXUHGq8v8AdbYc3cfIKEHurOyCzfePAK+p0A1oAEACw+q145ztWvwhANZm7xj7w3nzA6rRUqkta6dRr9ZTNlUg6k8HSH/Irnsv/t2fyj5JtnOaaLAbaewj2hL2b5u4cwd/ktIHSJFwbg8QdCsE1+5TsJtCowANcY4G46LeOevXG47a4phVRh9uz42/Fp+hU6jjmP8AC4TwNj6rrM5fGbK7lNKJTCVUIlJNKSCxVPtPa+UllKJFnP1APBvE807b20zSaGt8bx4vutmCfNUFRuVtuXzXPkz11Gscd9ujr3cSSdSU9qEJtE6jgvJ26nooORabJpTarQYBvf5AqixdHLWgiWuGnlYj1V053eHk7/5/NV+1296mfxR8CP0WolYvtDgvZ1Cw3BBIPEHT8lXZO6OS2/abAe1bLfExjnDmLSP3wWRotsu8y3E124UXlSW1BvXI07rrh8K557o+O5Ac4UjD4Nz7nut9SpuD2SAZd3ugCsCzy+iza3IWzMIAIaIHz8zvUmvYLtRZA4fNcaonRY9dHbZzsuHqH8Dz6FOwbctJv8o+QQfS/wArVA95pb1surrMCt8c8jaDZUocFyoCAnMMlZrDpCBYnoworrQx1RmhkcD3h+YVlhtqNd4u6fTruVTC51GrWPLYzcY0xKSz2DxjqZjVvD8uBRXox5MbGPjXXtA8nEvDdWUqcA6XLiR8VDp1faMcN4Gm/SQljsR/n6vBwyjzpEA/1Lk85HtdoAcruBY42J8jHUrjyfyrePicx0tB5A9VzJhw5p2G8McJHQpuJMCeBBXL7aSHBc6R1C6MXKoIPmoOVd0VWDiyoehp/mo+3B/Czfdc09Df5p+1MB7ZrYe6m9hJa9sSCdZG8WUWsK5pPp1PZVJaRIDqZNuEkStybNrBrQ4g7iCOqymO2E5jiKYls25DgV02BtisK7KeJApsLe6HNymfdMniRC1IZrMndCveN0S7YhuAv39eC70iByjotBtHZ9sw81W1cDmuNVrbpoGO5hdWRPH5KL/gyNSpVCiQB+4TSu7nrrh6MlOoUlaYfDhoJNgNSioeLZDcoHuk/QT6rlU8IUvPmcTBlwMcIG74T6qPiNwUtcqcB3UzD+I/D6rpiLBc8LpPE+gssokBOTUZWQ6Uwm/ki46D49FzafVAnBJKo6LDUpIbVVWrBFU+7ULnH8LzD+gM/BW2JohwIOhEHyNjCrqDAWwbgiCOIIghdsBWOSHGXUjkceLfdcfMQeq6ZfrMd9kVSafe8QJa7+ZpglTKjZkHeoGE7tao3c7LUH+4Q71b6qwesZerHPAvlonUWPwXesyQomGMVHDjB66/JT4spfViJTfGq75QQuL23Sa+EGV7Y4B7nteGksDS1xFyLz3hwUPY3at9EinipczQVIOdo/F99vr5rdubKo8ZsynUzUawsbtdo5s/dPI7l1xylmqzYucPWDm2IcxwkEGQQd4KivwsTCyeEditn2cw1aE3y3A/E3ew8jZbHZuPpV2Zqbg4erTwcNyXHX9OmGf1USrh5+SfSoqwNMCZ/ZQpNAE6fn+aOrrhMLAuom0sTMBtmgiOZ3lSMdiPdHx5Dh5qh2zjfZjMBmIs1t+8926BuAEnkn/HPPL6XFJunkVTsZiPb1J9kaYechM58s2nLZUGyNq4iriWtNRxZJLgAMsAHgLCYWvY1TXxc/UfGtrOEM9k08SHmPhvXbCUy1oDjmIF3REneY3KQAgQs7ARCSDzAKimPdY9Ec2Vv79FzcNB8Sm1XGee7lz800m3N5Mxv3n7vIc0l1ZTgJLWxFwvAo4juPbU3HuVObSe674E9CUMMpeSQWuuCIjzT7RHqjJVpncczOozN/pKttWqie4ik4G7qJaZ4tBlp84kK6w7rKZRYiuMVW8wR0Vm3RVW0LOYefzVnRNlmrHOsmG67VAuDBdA1tSLFDGU8zQW+JtxzG8LrVpWlcBUynktAioCAeIVRjNiBtQVaDzQq7nNvTd+GpT0vxCunUZu22+E1lSSWPEGNNQeYVmWkc8FjnVAadZns6zRJEyx4MDPTdvHqN67DFCA6WuBg2Mib3BFiFR9rWubhqkXgeKYLWmxjmbBUWysdWo0G5KIqU+86c4aRLoMNNgLaea6ybm1/wAmumyDobLtd/BRsLTk5jv6hp+RdqfIKiwvaQV6lOm2m4NJOeSJsLAcWzr/AHWqY2Ndd6xZcfUl2aGAaADyAHyTmNSRlZDimhNlPCikVyq7guq4vN1A0uuTwSpM94pjLnkLldYkqoMykmPfNggmh//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jpeg;base64,/9j/4AAQSkZJRgABAQAAAQABAAD/2wCEAAkGBxQTEBQUEBQVFBQVFhUVGBQYFhUUFBcVFBQXFxQVFRQYHCggGBolHBQVITEhJSkrLi4wFx8zODMsNygtLisBCgoKDg0OGhAQGiwkHBwsLCwsLCwsLCwsLCwsLCwsLCwsLCwsLCwsLCwsLCwsLCwsLCwsLCwsLCwsLCw3LDcsN//AABEIAM8AyAMBIgACEQEDEQH/xAAbAAABBQEBAAAAAAAAAAAAAAABAAIEBQYDB//EAD8QAAEDAgMFBQUGBAUFAAAAAAEAAhEDIQQSMQVBUWGRBiIycaETQoGxwQdSYtHh8CNysvEUJFOCkhU0Q6LC/8QAGAEBAQEBAQAAAAAAAAAAAAAAAAECAwT/xAAiEQEBAAIDAAMAAgMAAAAAAAAAAQIRAyExEkFRMnETImH/2gAMAwEAAhEDEQA/ANYAnAIBOVCARSCKBJIpIEkikgSCKSAJJE2nTnu6rM7T7b4akS1h9q4GIb4Z4F+iDTIFYDEfaC7/AEAJ0Oc+sBPwv2gOsKlFuklweRPwg3U3F03iCytDt1h3EBwcySZmCB01B48lp6VYOaHNMgwQRoZTcQ8oQiCkqGEIEJxQKBhCaQuhTSoOZTSE8hNKK5lJEoqCWAnBAJyqEiEkUARSSVCSRQQJQtrbUp4emalUwButJjcOJWe7T9tqdAmnQirV3/cYeBO88gvNNobQq13h9ZxqEaTMDkBuWbV0uu0faipiSc0sp7qYNo4vPvFUlG5sJG/cdUaNMb9N0zMnnvCbXMcvWDyNllo6obQZj5fouTasyBw+t+q4vBJn9/BMNM7rW1+ibgmDEASHdd4V63bNX2TGUnloAAJBvz/ssk5xB03a8+K64fEkWGup/e5B6p2f7UMd/DqOykQAYJB83bitax0ixleGucXGRb1PS0L0nsRtt1ZhZUIc5kd4akc1qVmxqoQTkCqhpTSnFAophTCF0KaUHMhJEpKCWEUgiqhIpIqgIpJIEsL9pfaM0WChRdFR4l8HvNYbAcp+i2uJq5WFx0AJ6CV4Fi8Q7EVn1CS51R8ydTNhyAiLclKqCahERu/eimYWoXaifRS8PsXO+57o38TyWt2TslrWiw/X6rjyZzF1wwuTO4bBVDZsjlE/NTqXZ558S2eHwolWVLDALz3mr0zhjE0OyhBkqeezrRYxfTjOpWsfRUZ7Vi8tdJxYsdjezLCOCy+1thPpSW95u+LEeYC9LrNVZjWyPJbw5rvtjPhmnnOEM746FaLsa91PHU75c0tmbH8J+KgbY2d7OpLfC7QcDvCi1qhaWvbZ7SHCdCWmR8OS9csvbxWa6e8hIqNsvGitRZUbo9od1FwpJW2DUCnFNKBpTCnlNKKYUkSkoJQRSCKqEigiqEkiEkHHFtBpvzGG5XSeAymSvCdmNAfA0Fhz+HBe7YtoLHBwkQZHG2i8IFUio5x1LnfCD9FmrGmwA1jRaDZ7bLNbJd3RO+/VajAnReDlu69/F1E+iVYULqDTbdWODomLLnJ277d9yh4ho3FSIIUesxarMV9diqcXrCuaoVNjDcQpIWqbbVHMwDfqPyWe2iO6wj9OY/fFaDabhlE8+qz+0KwcMug+u7T5r2cXjw8v8npf2c182BaB7rnN8t4HQrTlYv7Kqhdhak6CqQP+LSfmtqu0caaUCiUFUNKaU4ppRTCkiUlBKRSRVARSSQFJJJVHPEMJaQNYt5rwGmcwJ3km/EkmV75iq+QSTHPnuuvDdssBxNQUWgZnuLabd1pMctbqVYtMJWytbvsICsaOPqHwyOYH0VXs2mHtaQTEW3GBxGusrrQoVHVHNpuIAEzJk8AAddNV5vjNvTMrpLd2kq0nRUBid4M9VrNi9pA9tjBjSbX3LEbMNavLSXHK0khzRlBBs2TqY4x9V2wMU6zA5paHAnutcdPwgEj6K54fi4Z3fb0ittMNAmBbqsntHtoGuMCdRqABCbtrG0yxoYSXkGzmuYWtAuTI0uLc1QnZx7xyMGQFxOUuNhMC5vy3LOOP61nlrxaDtC6oPu8N/qubtoZoDh3uO4qtwOLL6boY05A1xLQQYMy0A2JCmFhc3M0A2m8yY/p4QrlhIzjna5bTvSPXosiX+IbwVqMZUBp90g23EHXjCylYeI6R8lvjmo5ct7etfZgB/gbAAmo+eZnU/COi1yyn2bYVzMC0n3yXgHUSflvWrK6xyNKBRKBRAKYU4ppRTSkkUkEtFBFAkUEVQkkkkQV4Z2hwkYrEsIIcKzwHbizMTHQwvc15h9oWCLcU5zdHZHnzdP1b6qZN4uGwzYl+vGCRECAY8lOOCa90te0EcwD5aqDsR0D9Y6K7FNpN5PxlePK9vZhOnSjgRHeeHeZEepVS12fFtqMgtu1sDQDxOaeZt/tVvUwTS27ZnpC4bFwwc8u3NOURy1gfvRLn01MO3Ptc85acOylrg7NrlEQ50cp9F2fhC8gzl5jQ87KTt5gAnX9dU3Z+EaGeFp8xfqNVMctSLlhuoOJ2W4DLu5CJ6LjXrClTdIOlo1nQW14K6r4RseFvqoDqTW6BrbHTX5K3LaTDUYrHMY0H2FLLYAujLMakhQMLfxgug6cRwHotFtJ+bN5Fcdj4UOcXEW0ldpl/rt57hvLT1Ds9Vz4Wk4gNJbcDSRb6KwK4bOoZKLGnUNE+Zufmu67Tx58vTSgU4ppQNKaU4ppQNKSBSQTUggigKSSSoSKSSBLE/aVhzFGoNDmY7zbDmfNy26pO1+yjiMMQ2c9Mmo0cSGnM34ieilm4suq872a6IK0+D5LIbNqSB6eRWiw2IhsleLknb3cV6XWIflpudvDSYWM2H2hyVXgGB4rjrHFaD/qMqjxGzKb6mbJ0JGupstceP6vJl+JW1u0IqVGh7hoDa9hpMaLR4G9JvNoPNZzBYWnT0bG8ze+4k71bNxogQmeP4YX9S67oVRiqsqXWxOYSqvE1IBXOLlVRjASSAYm0xPnZans5hw6pTZFgc7hGjadxPmYWewg/iA8JPRbvsphSGvquHjgN5tFyfI26L0Yzdkee3Ut/V8UCimld3mAppTimlA0oFEppQNKSRQQTQigigKSSSoKSSSAhFmonTf5b0FyxWIZTYX1HBjBq42HlzPJQeOVKBpValM/+N7mf8XED0hXDG56cN1seirdubUp18ZVfTaWtcW66khoGcjdMaKRsmsRYrzZ+vTx3o2o2rPdc1p0u0npddMNXxAOYBrtxEgG/4Su/s3ZnDnY/JMqU6o/sksvrtJIVSriAe8G33EjQ+WiYH1D4mAeRzfRSKLKh8UeamUmX8kyyn0WbcQMrBO9QHulSMdVkwFCxVTKP38FiM1oexeyadb2tSqA/I5jWsnSxcXPaNxsBNjBW4K8h7MV3UcXUqtecxOQNk5C0RIeN8+i9XwuLZUALCP5ZGYciNV6cLPHkz3t1QKKaVtkCmlOKaUDSmlEppQAoJFJQTkUElQUVHxOLZTHfdHLUn4Ksr7d/02/F1/8A1CzlnJ6slq7TK2IazxuA8zfpqs3U2jVdq4jkO6FGvxA9T1XK80+mpgucb2gYwd0Zjumw/Nec7a2hVqv/AIzy8gmNzRP3W6BaXGgd3nmHp+hWT2hTgzwsfos/O5NfGRn9oVvZ1mnc6x6wrrDYwBUO3dWngU5tWDyP7st2bkMbqt/gq4N9ZVtSc11jCwWA2iWjW3H81aU9tjeVy+L0Y8ka2pTAFoVdiaoEwqsbdad6hY3a4Nmqaauc0k1awuVXUHGq8v8AdbYc3cfIKEHurOyCzfePAK+p0A1oAEACw+q145ztWvwhANZm7xj7w3nzA6rRUqkta6dRr9ZTNlUg6k8HSH/Irnsv/t2fyj5JtnOaaLAbaewj2hL2b5u4cwd/ktIHSJFwbg8QdCsE1+5TsJtCowANcY4G46LeOevXG47a4phVRh9uz42/Fp+hU6jjmP8AC4TwNj6rrM5fGbK7lNKJTCVUIlJNKSCxVPtPa+UllKJFnP1APBvE807b20zSaGt8bx4vutmCfNUFRuVtuXzXPkz11Gscd9ujr3cSSdSU9qEJtE6jgvJ26nooORabJpTarQYBvf5AqixdHLWgiWuGnlYj1V053eHk7/5/NV+1296mfxR8CP0WolYvtDgvZ1Cw3BBIPEHT8lXZO6OS2/abAe1bLfExjnDmLSP3wWRotsu8y3E124UXlSW1BvXI07rrh8K557o+O5Ac4UjD4Nz7nut9SpuD2SAZd3ugCsCzy+iza3IWzMIAIaIHz8zvUmvYLtRZA4fNcaonRY9dHbZzsuHqH8Dz6FOwbctJv8o+QQfS/wArVA95pb1surrMCt8c8jaDZUocFyoCAnMMlZrDpCBYnoworrQx1RmhkcD3h+YVlhtqNd4u6fTruVTC51GrWPLYzcY0xKSz2DxjqZjVvD8uBRXox5MbGPjXXtA8nEvDdWUqcA6XLiR8VDp1faMcN4Gm/SQljsR/n6vBwyjzpEA/1Lk85HtdoAcruBY42J8jHUrjyfyrePicx0tB5A9VzJhw5p2G8McJHQpuJMCeBBXL7aSHBc6R1C6MXKoIPmoOVd0VWDiyoehp/mo+3B/Czfdc09Df5p+1MB7ZrYe6m9hJa9sSCdZG8WUWsK5pPp1PZVJaRIDqZNuEkStybNrBrQ4g7iCOqymO2E5jiKYls25DgV02BtisK7KeJApsLe6HNymfdMniRC1IZrMndCveN0S7YhuAv39eC70iByjotBtHZ9sw81W1cDmuNVrbpoGO5hdWRPH5KL/gyNSpVCiQB+4TSu7nrrh6MlOoUlaYfDhoJNgNSioeLZDcoHuk/QT6rlU8IUvPmcTBlwMcIG74T6qPiNwUtcqcB3UzD+I/D6rpiLBc8LpPE+gssokBOTUZWQ6Uwm/ki46D49FzafVAnBJKo6LDUpIbVVWrBFU+7ULnH8LzD+gM/BW2JohwIOhEHyNjCrqDAWwbgiCOIIghdsBWOSHGXUjkceLfdcfMQeq6ZfrMd9kVSafe8QJa7+ZpglTKjZkHeoGE7tao3c7LUH+4Q71b6qwesZerHPAvlonUWPwXesyQomGMVHDjB66/JT4spfViJTfGq75QQuL23Sa+EGV7Y4B7nteGksDS1xFyLz3hwUPY3at9EinipczQVIOdo/F99vr5rdubKo8ZsynUzUawsbtdo5s/dPI7l1xylmqzYucPWDm2IcxwkEGQQd4KivwsTCyeEditn2cw1aE3y3A/E3ew8jZbHZuPpV2Zqbg4erTwcNyXHX9OmGf1USrh5+SfSoqwNMCZ/ZQpNAE6fn+aOrrhMLAuom0sTMBtmgiOZ3lSMdiPdHx5Dh5qh2zjfZjMBmIs1t+8926BuAEnkn/HPPL6XFJunkVTsZiPb1J9kaYechM58s2nLZUGyNq4iriWtNRxZJLgAMsAHgLCYWvY1TXxc/UfGtrOEM9k08SHmPhvXbCUy1oDjmIF3REneY3KQAgQs7ARCSDzAKimPdY9Ec2Vv79FzcNB8Sm1XGee7lz800m3N5Mxv3n7vIc0l1ZTgJLWxFwvAo4juPbU3HuVObSe674E9CUMMpeSQWuuCIjzT7RHqjJVpncczOozN/pKttWqie4ik4G7qJaZ4tBlp84kK6w7rKZRYiuMVW8wR0Vm3RVW0LOYefzVnRNlmrHOsmG67VAuDBdA1tSLFDGU8zQW+JtxzG8LrVpWlcBUynktAioCAeIVRjNiBtQVaDzQq7nNvTd+GpT0vxCunUZu22+E1lSSWPEGNNQeYVmWkc8FjnVAadZns6zRJEyx4MDPTdvHqN67DFCA6WuBg2Mib3BFiFR9rWubhqkXgeKYLWmxjmbBUWysdWo0G5KIqU+86c4aRLoMNNgLaea6ybm1/wAmumyDobLtd/BRsLTk5jv6hp+RdqfIKiwvaQV6lOm2m4NJOeSJsLAcWzr/AHWqY2Ndd6xZcfUl2aGAaADyAHyTmNSRlZDimhNlPCikVyq7guq4vN1A0uuTwSpM94pjLnkLldYkqoMykmPfNggmh//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125806" y="1340768"/>
            <a:ext cx="8838807"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smtClean="0"/>
              <a:t>Support given by EGI in collaboration with NGIs:</a:t>
            </a:r>
          </a:p>
          <a:p>
            <a:pPr marL="742950" lvl="1" indent="-285750">
              <a:buFont typeface="Arial" panose="020B0604020202020204" pitchFamily="34" charset="0"/>
              <a:buChar char="•"/>
            </a:pPr>
            <a:r>
              <a:rPr lang="en-GB" sz="2800" dirty="0"/>
              <a:t>ES, PT, FR, CZ, DE, IT, HU, </a:t>
            </a:r>
            <a:r>
              <a:rPr lang="en-GB" sz="2800" dirty="0" smtClean="0"/>
              <a:t>….</a:t>
            </a:r>
          </a:p>
          <a:p>
            <a:pPr marL="742950" lvl="1" indent="-285750">
              <a:buFont typeface="Arial" panose="020B0604020202020204" pitchFamily="34" charset="0"/>
              <a:buChar char="•"/>
            </a:pPr>
            <a:endParaRPr lang="en-GB" sz="2800" dirty="0" smtClean="0"/>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Specific consultancy for each use case</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smtClean="0"/>
          </a:p>
          <a:p>
            <a:pPr marL="285750" indent="-285750">
              <a:buFont typeface="Arial" panose="020B0604020202020204" pitchFamily="34" charset="0"/>
              <a:buChar char="•"/>
            </a:pPr>
            <a:r>
              <a:rPr lang="en-GB" sz="2800" dirty="0" smtClean="0"/>
              <a:t>User requirements discussed with the EGI Federated Cloud TF</a:t>
            </a:r>
          </a:p>
        </p:txBody>
      </p:sp>
      <p:sp>
        <p:nvSpPr>
          <p:cNvPr id="2" name="TextBox 1"/>
          <p:cNvSpPr txBox="1"/>
          <p:nvPr/>
        </p:nvSpPr>
        <p:spPr>
          <a:xfrm>
            <a:off x="3124200" y="5373216"/>
            <a:ext cx="3196709" cy="584775"/>
          </a:xfrm>
          <a:prstGeom prst="rect">
            <a:avLst/>
          </a:prstGeom>
          <a:noFill/>
        </p:spPr>
        <p:txBody>
          <a:bodyPr wrap="none" rtlCol="0">
            <a:spAutoFit/>
          </a:bodyPr>
          <a:lstStyle/>
          <a:p>
            <a:r>
              <a:rPr lang="en-GB" sz="3200" dirty="0" smtClean="0">
                <a:hlinkClick r:id="rId3"/>
              </a:rPr>
              <a:t>support@egi.eu</a:t>
            </a:r>
            <a:r>
              <a:rPr lang="en-GB" sz="3200" dirty="0" smtClean="0"/>
              <a:t> </a:t>
            </a:r>
            <a:endParaRPr lang="en-GB" sz="3200" dirty="0"/>
          </a:p>
        </p:txBody>
      </p:sp>
      <p:sp>
        <p:nvSpPr>
          <p:cNvPr id="13" name="Footer Placeholder 5"/>
          <p:cNvSpPr>
            <a:spLocks noGrp="1"/>
          </p:cNvSpPr>
          <p:nvPr>
            <p:ph type="ftr" sz="quarter" idx="11"/>
          </p:nvPr>
        </p:nvSpPr>
        <p:spPr bwMode="auto">
          <a:xfrm>
            <a:off x="3124200" y="6309320"/>
            <a:ext cx="2895600" cy="5345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dirty="0" smtClean="0">
                <a:solidFill>
                  <a:schemeClr val="bg1"/>
                </a:solidFill>
                <a:latin typeface="Arial" pitchFamily="34" charset="0"/>
              </a:rPr>
              <a:t>EGI Federated Cloud F2F meeting</a:t>
            </a:r>
            <a:endParaRPr lang="en-US" dirty="0">
              <a:solidFill>
                <a:schemeClr val="bg1"/>
              </a:solidFill>
              <a:latin typeface="Arial" pitchFamily="34" charset="0"/>
            </a:endParaRPr>
          </a:p>
          <a:p>
            <a:pPr fontAlgn="base">
              <a:spcBef>
                <a:spcPct val="0"/>
              </a:spcBef>
              <a:spcAft>
                <a:spcPct val="0"/>
              </a:spcAft>
            </a:pPr>
            <a:r>
              <a:rPr lang="en-US" dirty="0" smtClean="0">
                <a:solidFill>
                  <a:schemeClr val="bg1"/>
                </a:solidFill>
                <a:latin typeface="Arial" pitchFamily="34" charset="0"/>
              </a:rPr>
              <a:t>19 January 2015, Amsterdam</a:t>
            </a:r>
            <a:endParaRPr lang="en-US" dirty="0">
              <a:solidFill>
                <a:schemeClr val="bg1"/>
              </a:solidFill>
              <a:latin typeface="Arial" pitchFamily="34" charset="0"/>
            </a:endParaRPr>
          </a:p>
        </p:txBody>
      </p:sp>
    </p:spTree>
    <p:extLst>
      <p:ext uri="{BB962C8B-B14F-4D97-AF65-F5344CB8AC3E}">
        <p14:creationId xmlns:p14="http://schemas.microsoft.com/office/powerpoint/2010/main" val="109106166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EGI-InSPIR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tellite">
  <a:themeElements>
    <a:clrScheme name="Livre relié">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Satellite">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5488</TotalTime>
  <Words>2681</Words>
  <Application>Microsoft Office PowerPoint</Application>
  <PresentationFormat>Presentazione su schermo (4:3)</PresentationFormat>
  <Paragraphs>480</Paragraphs>
  <Slides>39</Slides>
  <Notes>1</Notes>
  <HiddenSlides>3</HiddenSlides>
  <MMClips>0</MMClips>
  <ScaleCrop>false</ScaleCrop>
  <HeadingPairs>
    <vt:vector size="6" baseType="variant">
      <vt:variant>
        <vt:lpstr>Caratteri utilizzati</vt:lpstr>
      </vt:variant>
      <vt:variant>
        <vt:i4>12</vt:i4>
      </vt:variant>
      <vt:variant>
        <vt:lpstr>Tema</vt:lpstr>
      </vt:variant>
      <vt:variant>
        <vt:i4>2</vt:i4>
      </vt:variant>
      <vt:variant>
        <vt:lpstr>Titoli diapositive</vt:lpstr>
      </vt:variant>
      <vt:variant>
        <vt:i4>39</vt:i4>
      </vt:variant>
    </vt:vector>
  </HeadingPairs>
  <TitlesOfParts>
    <vt:vector size="53" baseType="lpstr">
      <vt:lpstr>ＭＳ 明朝</vt:lpstr>
      <vt:lpstr>ＭＳ Ｐゴシック</vt:lpstr>
      <vt:lpstr>SimSun</vt:lpstr>
      <vt:lpstr>Arial</vt:lpstr>
      <vt:lpstr>Calibri</vt:lpstr>
      <vt:lpstr>Franklin Gothic Demi Cond</vt:lpstr>
      <vt:lpstr>Gill Sans MT</vt:lpstr>
      <vt:lpstr>Museo 300</vt:lpstr>
      <vt:lpstr>Times New Roman</vt:lpstr>
      <vt:lpstr>Verdana</vt:lpstr>
      <vt:lpstr>Wingdings</vt:lpstr>
      <vt:lpstr>Wingdings 3</vt:lpstr>
      <vt:lpstr>EGI-InSPIRE 2</vt:lpstr>
      <vt:lpstr>Satellite</vt:lpstr>
      <vt:lpstr>EGI Federated Cloud Use Cases Current status and open requirements </vt:lpstr>
      <vt:lpstr>Outline</vt:lpstr>
      <vt:lpstr>Motivating user workflows</vt:lpstr>
      <vt:lpstr>Guides, documentations</vt:lpstr>
      <vt:lpstr>Guides, documentations</vt:lpstr>
      <vt:lpstr>Ready-to-use Virtual Appliances in EGI AppDB</vt:lpstr>
      <vt:lpstr>High-level tools to use the EGI Federated Cloud</vt:lpstr>
      <vt:lpstr>Consultancy support</vt:lpstr>
      <vt:lpstr>User support teams</vt:lpstr>
      <vt:lpstr>Support workflow</vt:lpstr>
      <vt:lpstr>Webinars, events</vt:lpstr>
      <vt:lpstr>EGI FedCloud use cases</vt:lpstr>
      <vt:lpstr>Impact</vt:lpstr>
      <vt:lpstr>EGI FedCloud Use Cases Discipline Classification (1° tier)</vt:lpstr>
      <vt:lpstr>EGI FedCloud Use Cases Discipline Classification (2° tier)</vt:lpstr>
      <vt:lpstr>EGI FedCloud Use cases status</vt:lpstr>
      <vt:lpstr>Use Cases in production</vt:lpstr>
      <vt:lpstr>Use Cases in pre-production</vt:lpstr>
      <vt:lpstr>READemption</vt:lpstr>
      <vt:lpstr>READemption - Requirements</vt:lpstr>
      <vt:lpstr>WLCG use cases</vt:lpstr>
      <vt:lpstr>WLCG use cases &amp; Slipstream</vt:lpstr>
      <vt:lpstr>WLCG use cases - requirements</vt:lpstr>
      <vt:lpstr>Chipster</vt:lpstr>
      <vt:lpstr>Chipster – Next steps</vt:lpstr>
      <vt:lpstr>Chipster – Requirements</vt:lpstr>
      <vt:lpstr>Engineering - HAPPI </vt:lpstr>
      <vt:lpstr>HAPPI in the EGI FedCloud</vt:lpstr>
      <vt:lpstr>Engineering - INERTIA</vt:lpstr>
      <vt:lpstr>HAPPI &amp; INERTIA - Requirements</vt:lpstr>
      <vt:lpstr>DRIHM</vt:lpstr>
      <vt:lpstr>DRIHM - Requirements</vt:lpstr>
      <vt:lpstr>BILS Use Cases</vt:lpstr>
      <vt:lpstr>BILS Use Cases - Requirements</vt:lpstr>
      <vt:lpstr>Requirements for the FedCloud TF</vt:lpstr>
      <vt:lpstr>Requirements for the FedCloud TF</vt:lpstr>
      <vt:lpstr>Requirements for the FedCloud TF</vt:lpstr>
      <vt:lpstr>Conclusions</vt:lpstr>
      <vt:lpstr>Have a new use case? Contact support@egi.eu </vt:lpstr>
    </vt:vector>
  </TitlesOfParts>
  <Company>Nikhef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EGI-InSPIRE Project Office</dc:creator>
  <cp:lastModifiedBy>dscardaci</cp:lastModifiedBy>
  <cp:revision>187</cp:revision>
  <dcterms:created xsi:type="dcterms:W3CDTF">2010-09-03T12:01:03Z</dcterms:created>
  <dcterms:modified xsi:type="dcterms:W3CDTF">2015-01-18T19:45:48Z</dcterms:modified>
</cp:coreProperties>
</file>