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551" r:id="rId3"/>
    <p:sldId id="603" r:id="rId4"/>
    <p:sldId id="684" r:id="rId5"/>
    <p:sldId id="555" r:id="rId6"/>
    <p:sldId id="516" r:id="rId7"/>
    <p:sldId id="676" r:id="rId8"/>
    <p:sldId id="696" r:id="rId9"/>
    <p:sldId id="685" r:id="rId10"/>
    <p:sldId id="686" r:id="rId11"/>
    <p:sldId id="689" r:id="rId12"/>
    <p:sldId id="687" r:id="rId13"/>
    <p:sldId id="688" r:id="rId14"/>
    <p:sldId id="693" r:id="rId15"/>
    <p:sldId id="690" r:id="rId16"/>
    <p:sldId id="695" r:id="rId17"/>
    <p:sldId id="691" r:id="rId18"/>
    <p:sldId id="692" r:id="rId19"/>
    <p:sldId id="694" r:id="rId20"/>
    <p:sldId id="681" r:id="rId21"/>
    <p:sldId id="677" r:id="rId22"/>
    <p:sldId id="683" r:id="rId23"/>
    <p:sldId id="675" r:id="rId24"/>
    <p:sldId id="301" r:id="rId2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177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353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53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706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5883" algn="l" defTabSz="914353" rtl="0" eaLnBrk="1" latinLnBrk="0" hangingPunct="1">
      <a:defRPr u="sng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060" algn="l" defTabSz="914353" rtl="0" eaLnBrk="1" latinLnBrk="0" hangingPunct="1">
      <a:defRPr u="sng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236" algn="l" defTabSz="914353" rtl="0" eaLnBrk="1" latinLnBrk="0" hangingPunct="1">
      <a:defRPr u="sng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413" algn="l" defTabSz="914353" rtl="0" eaLnBrk="1" latinLnBrk="0" hangingPunct="1">
      <a:defRPr u="sng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823C"/>
    <a:srgbClr val="BCC089"/>
    <a:srgbClr val="A1C163"/>
    <a:srgbClr val="89B0DB"/>
    <a:srgbClr val="000000"/>
    <a:srgbClr val="F84C3A"/>
    <a:srgbClr val="45BA3C"/>
    <a:srgbClr val="0058A9"/>
    <a:srgbClr val="004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9" autoAdjust="0"/>
    <p:restoredTop sz="87832" autoAdjust="0"/>
  </p:normalViewPr>
  <p:slideViewPr>
    <p:cSldViewPr>
      <p:cViewPr varScale="1">
        <p:scale>
          <a:sx n="87" d="100"/>
          <a:sy n="87" d="100"/>
        </p:scale>
        <p:origin x="-104" y="-4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24"/>
    </p:cViewPr>
  </p:sorterViewPr>
  <p:notesViewPr>
    <p:cSldViewPr>
      <p:cViewPr varScale="1">
        <p:scale>
          <a:sx n="73" d="100"/>
          <a:sy n="73" d="100"/>
        </p:scale>
        <p:origin x="-2928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u="none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22A006-FB9E-4431-89FB-B3A8BEEEB242}" type="datetimeFigureOut">
              <a:rPr lang="es-ES" altLang="en-US"/>
              <a:pPr>
                <a:defRPr/>
              </a:pPr>
              <a:t>15/1/15</a:t>
            </a:fld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u="none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BB6CF9A-1D7C-4DEE-BFB5-B5CEEFA3A6AB}" type="slidenum">
              <a:rPr lang="es-ES" altLang="en-US"/>
              <a:pPr>
                <a:defRPr/>
              </a:pPr>
              <a:t>‹Nr.›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66549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u="none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5FFB89B-D303-4DBB-B8A2-44D0A16798EE}" type="datetimeFigureOut">
              <a:rPr lang="es-ES" altLang="en-US"/>
              <a:pPr>
                <a:defRPr/>
              </a:pPr>
              <a:t>15/1/15</a:t>
            </a:fld>
            <a:endParaRPr lang="es-E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E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u="none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FD68FF4-6E44-44F7-9D15-B1826676A6F9}" type="slidenum">
              <a:rPr lang="es-ES" altLang="en-US"/>
              <a:pPr>
                <a:defRPr/>
              </a:pPr>
              <a:t>‹Nr.›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21421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1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3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5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70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737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87A4C15-41ED-4130-8175-415AFE6FFD2C}" type="slidenum">
              <a:rPr lang="es-ES" altLang="en-US"/>
              <a:pPr eaLnBrk="1" hangingPunct="1">
                <a:spcBef>
                  <a:spcPct val="0"/>
                </a:spcBef>
              </a:pPr>
              <a:t>1</a:t>
            </a:fld>
            <a:endParaRPr lang="es-E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778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480570F-BD49-44DA-9F5F-D296C9FA88A4}" type="slidenum">
              <a:rPr lang="es-ES" altLang="en-US"/>
              <a:pPr eaLnBrk="1" hangingPunct="1">
                <a:spcBef>
                  <a:spcPct val="0"/>
                </a:spcBef>
              </a:pPr>
              <a:t>7</a:t>
            </a:fld>
            <a:endParaRPr lang="es-E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AD6F58E-CE1C-0045-9009-ACAE20B63228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638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38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6"/>
          <p:cNvSpPr txBox="1">
            <a:spLocks noGrp="1" noChangeArrowheads="1"/>
          </p:cNvSpPr>
          <p:nvPr/>
        </p:nvSpPr>
        <p:spPr bwMode="auto">
          <a:xfrm>
            <a:off x="4318000" y="9405938"/>
            <a:ext cx="33083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u="sng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u="sng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u="sng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u="sng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u="sng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u="sng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u="sng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u="sng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u="sng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fld id="{8F238DC4-F64F-314C-8FC5-C2041E369468}" type="slidenum">
              <a:rPr lang="es-ES" sz="1400" u="none" smtClean="0">
                <a:solidFill>
                  <a:srgbClr val="000000"/>
                </a:solidFill>
                <a:latin typeface="Times New Roman" charset="0"/>
              </a:rPr>
              <a:pPr algn="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t>12</a:t>
            </a:fld>
            <a:endParaRPr lang="es-ES" sz="1400" u="none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8307" name="Rectangle 1"/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0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fld id="{F40237FC-C73E-994F-815E-9D8ABD1B6F4D}" type="slidenum">
              <a:rPr lang="es-ES" sz="1600" u="none">
                <a:solidFill>
                  <a:srgbClr val="FFFFFF"/>
                </a:solidFill>
                <a:ea typeface="MS PGothic" charset="0"/>
                <a:cs typeface="MS PGothic" charset="0"/>
              </a:rPr>
              <a:pPr hangingPunct="0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t>12</a:t>
            </a:fld>
            <a:endParaRPr lang="es-ES" sz="1600" u="none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98308" name="Rectangle 2"/>
          <p:cNvSpPr>
            <a:spLocks noChangeArrowheads="1"/>
          </p:cNvSpPr>
          <p:nvPr/>
        </p:nvSpPr>
        <p:spPr bwMode="auto">
          <a:xfrm>
            <a:off x="3883025" y="8685213"/>
            <a:ext cx="297497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/>
          <a:p>
            <a:pPr algn="r" defTabSz="449263" hangingPunct="0"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373E9F2A-9AFB-244F-85F5-82154A4C3D27}" type="slidenum">
              <a:rPr lang="es-ES" sz="1200" u="none">
                <a:solidFill>
                  <a:srgbClr val="000000"/>
                </a:solidFill>
                <a:ea typeface="MS PGothic" charset="0"/>
                <a:cs typeface="MS PGothic" charset="0"/>
              </a:rPr>
              <a:pPr algn="r" defTabSz="449263" hangingPunct="0"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12</a:t>
            </a:fld>
            <a:endParaRPr lang="es-ES" sz="1200" u="none">
              <a:solidFill>
                <a:srgbClr val="0000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93189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81C248B-0B02-2549-91B7-C074CBF21B12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638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38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1196976"/>
            <a:ext cx="49720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50825" y="188913"/>
            <a:ext cx="3894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s-ES" sz="2000" u="none" smtClean="0">
                <a:solidFill>
                  <a:schemeClr val="bg1"/>
                </a:solidFill>
                <a:ea typeface="+mn-ea"/>
              </a:rPr>
              <a:t>www.bsc.es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68960"/>
            <a:ext cx="7772400" cy="747514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86409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8471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950" y="44450"/>
            <a:ext cx="8928100" cy="7921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9431A-0D09-4E05-B6D7-10846006F531}" type="slidenum">
              <a:rPr lang="es-ES" altLang="en-US"/>
              <a:pPr>
                <a:defRPr/>
              </a:pPr>
              <a:t>‹Nr.›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7559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792088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ts val="3000"/>
              </a:lnSpc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18457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F729D-9FF3-054E-AD22-C7D0988A0A83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447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07505" y="44624"/>
            <a:ext cx="8928992" cy="792088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ts val="3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107505" y="980728"/>
            <a:ext cx="8928992" cy="518457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E71EA-063B-44B1-AD35-92A155656681}" type="slidenum">
              <a:rPr lang="es-ES" altLang="en-US"/>
              <a:pPr>
                <a:defRPr/>
              </a:pPr>
              <a:t>‹Nr.›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39618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1" y="2852738"/>
            <a:ext cx="32162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371182"/>
            <a:ext cx="7772400" cy="1362075"/>
          </a:xfrm>
        </p:spPr>
        <p:txBody>
          <a:bodyPr anchor="t">
            <a:normAutofit/>
          </a:bodyPr>
          <a:lstStyle>
            <a:lvl1pPr algn="r">
              <a:defRPr sz="2800" b="1" cap="all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42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052736"/>
            <a:ext cx="4388296" cy="5112568"/>
          </a:xfrm>
        </p:spPr>
        <p:txBody>
          <a:bodyPr>
            <a:normAutofit/>
          </a:bodyPr>
          <a:lstStyle>
            <a:lvl1pPr marL="342882" indent="-342882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388296" cy="5112568"/>
          </a:xfrm>
        </p:spPr>
        <p:txBody>
          <a:bodyPr>
            <a:normAutofit/>
          </a:bodyPr>
          <a:lstStyle>
            <a:lvl1pPr marL="342882" indent="-342882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07505" y="44624"/>
            <a:ext cx="8928992" cy="79208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96F4E-EFD3-45C9-BE2E-B9C1B6F5BBF1}" type="slidenum">
              <a:rPr lang="es-ES" altLang="en-US"/>
              <a:pPr>
                <a:defRPr/>
              </a:pPr>
              <a:t>‹Nr.›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8389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69D53-47D2-4253-B340-4634DF2A2DE5}" type="slidenum">
              <a:rPr lang="es-ES" altLang="en-US"/>
              <a:pPr>
                <a:defRPr/>
              </a:pPr>
              <a:t>‹Nr.›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7008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6A012-5FA1-4993-9571-35AAECCEA49D}" type="slidenum">
              <a:rPr lang="es-ES" altLang="en-US"/>
              <a:pPr>
                <a:defRPr/>
              </a:pPr>
              <a:t>‹Nr.›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2828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1196976"/>
            <a:ext cx="49720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50825" y="188913"/>
            <a:ext cx="3894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s-ES" sz="2000" u="none" smtClean="0">
                <a:solidFill>
                  <a:schemeClr val="bg1"/>
                </a:solidFill>
                <a:ea typeface="+mn-ea"/>
              </a:rPr>
              <a:t>www.bsc.es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68960"/>
            <a:ext cx="7772400" cy="747514"/>
          </a:xfrm>
        </p:spPr>
        <p:txBody>
          <a:bodyPr anchor="ctr">
            <a:normAutofit/>
          </a:bodyPr>
          <a:lstStyle>
            <a:lvl1pPr algn="ctr">
              <a:defRPr sz="3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86409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1973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950" y="44450"/>
            <a:ext cx="8928100" cy="7921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950" y="981075"/>
            <a:ext cx="8928100" cy="5184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BCAB3-4D7E-4877-A9B4-7FCAC90DD050}" type="slidenum">
              <a:rPr lang="es-ES" altLang="en-US"/>
              <a:pPr>
                <a:defRPr/>
              </a:pPr>
              <a:t>‹Nr.›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8336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950" y="44450"/>
            <a:ext cx="8928100" cy="7921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7950" y="981075"/>
            <a:ext cx="438785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38785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DC7A5-2CC6-43B4-9FD9-8E6ABD045311}" type="slidenum">
              <a:rPr lang="es-ES" altLang="en-US"/>
              <a:pPr>
                <a:defRPr/>
              </a:pPr>
              <a:t>‹Nr.›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5761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emf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0" y="44450"/>
            <a:ext cx="89281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s-ES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7950" y="981075"/>
            <a:ext cx="89281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s-ES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513" y="6356350"/>
            <a:ext cx="6337300" cy="414338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u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251" y="6357938"/>
            <a:ext cx="442913" cy="412750"/>
          </a:xfrm>
          <a:prstGeom prst="rect">
            <a:avLst/>
          </a:prstGeom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>
              <a:defRPr sz="1100" u="none" smtClean="0">
                <a:solidFill>
                  <a:srgbClr val="004990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947DDBF7-2D76-4D30-86AE-CF09F55650D5}" type="slidenum">
              <a:rPr lang="es-ES" altLang="en-US"/>
              <a:pPr>
                <a:defRPr/>
              </a:pPr>
              <a:t>‹Nr.›</a:t>
            </a:fld>
            <a:endParaRPr lang="es-ES" altLang="en-US"/>
          </a:p>
        </p:txBody>
      </p:sp>
      <p:pic>
        <p:nvPicPr>
          <p:cNvPr id="1031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08726"/>
            <a:ext cx="187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69" r:id="rId2"/>
    <p:sldLayoutId id="2147484278" r:id="rId3"/>
    <p:sldLayoutId id="2147484270" r:id="rId4"/>
    <p:sldLayoutId id="2147484271" r:id="rId5"/>
    <p:sldLayoutId id="2147484272" r:id="rId6"/>
    <p:sldLayoutId id="2147484279" r:id="rId7"/>
    <p:sldLayoutId id="2147484273" r:id="rId8"/>
    <p:sldLayoutId id="2147484274" r:id="rId9"/>
    <p:sldLayoutId id="2147484275" r:id="rId10"/>
    <p:sldLayoutId id="2147484280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177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pitchFamily="34" charset="0"/>
        </a:defRPr>
      </a:lvl6pPr>
      <a:lvl7pPr marL="914353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pitchFamily="34" charset="0"/>
        </a:defRPr>
      </a:lvl7pPr>
      <a:lvl8pPr marL="1371530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pitchFamily="34" charset="0"/>
        </a:defRPr>
      </a:lvl8pPr>
      <a:lvl9pPr marL="1828706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rgbClr val="004990"/>
          </a:solidFill>
          <a:latin typeface="+mn-lt"/>
          <a:ea typeface="ＭＳ Ｐゴシック" charset="0"/>
          <a:cs typeface="ＭＳ Ｐゴシック" charset="0"/>
        </a:defRPr>
      </a:lvl1pPr>
      <a:lvl2pPr marL="742912" indent="-28573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4990"/>
          </a:solidFill>
          <a:latin typeface="+mn-lt"/>
          <a:ea typeface="ＭＳ Ｐゴシック" charset="0"/>
          <a:cs typeface="+mn-cs"/>
        </a:defRPr>
      </a:lvl2pPr>
      <a:lvl3pPr marL="1142942" indent="-22858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004990"/>
          </a:solidFill>
          <a:latin typeface="+mn-lt"/>
          <a:ea typeface="ＭＳ Ｐゴシック" charset="0"/>
          <a:cs typeface="+mn-cs"/>
        </a:defRPr>
      </a:lvl3pPr>
      <a:lvl4pPr marL="1600118" indent="-22858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004990"/>
          </a:solidFill>
          <a:latin typeface="+mn-lt"/>
          <a:ea typeface="ＭＳ Ｐゴシック" charset="0"/>
          <a:cs typeface="+mn-cs"/>
        </a:defRPr>
      </a:lvl4pPr>
      <a:lvl5pPr marL="2057295" indent="-22858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rgbClr val="004990"/>
          </a:solidFill>
          <a:latin typeface="+mn-lt"/>
          <a:ea typeface="ＭＳ Ｐゴシック" charset="0"/>
          <a:cs typeface="+mn-cs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5" Type="http://schemas.openxmlformats.org/officeDocument/2006/relationships/image" Target="../media/image29.png"/><Relationship Id="rId6" Type="http://schemas.openxmlformats.org/officeDocument/2006/relationships/image" Target="../media/image30.emf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png"/><Relationship Id="rId12" Type="http://schemas.openxmlformats.org/officeDocument/2006/relationships/image" Target="../media/image45.png"/><Relationship Id="rId13" Type="http://schemas.openxmlformats.org/officeDocument/2006/relationships/image" Target="../media/image46.png"/><Relationship Id="rId14" Type="http://schemas.openxmlformats.org/officeDocument/2006/relationships/image" Target="../media/image47.png"/><Relationship Id="rId15" Type="http://schemas.openxmlformats.org/officeDocument/2006/relationships/image" Target="../media/image48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3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3.wmf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1"/>
          <p:cNvSpPr>
            <a:spLocks noGrp="1"/>
          </p:cNvSpPr>
          <p:nvPr>
            <p:ph type="ctrTitle"/>
          </p:nvPr>
        </p:nvSpPr>
        <p:spPr>
          <a:xfrm>
            <a:off x="251969" y="2636912"/>
            <a:ext cx="8784528" cy="10080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2800" dirty="0" err="1" smtClean="0">
                <a:latin typeface="Arial" charset="0"/>
                <a:cs typeface="Arial" charset="0"/>
              </a:rPr>
              <a:t>Support</a:t>
            </a:r>
            <a:r>
              <a:rPr lang="es-ES" sz="2800" dirty="0" smtClean="0">
                <a:latin typeface="Arial" charset="0"/>
                <a:cs typeface="Arial" charset="0"/>
              </a:rPr>
              <a:t> </a:t>
            </a:r>
            <a:r>
              <a:rPr lang="es-ES" sz="2800" dirty="0" err="1" smtClean="0">
                <a:latin typeface="Arial" charset="0"/>
                <a:cs typeface="Arial" charset="0"/>
              </a:rPr>
              <a:t>to</a:t>
            </a:r>
            <a:r>
              <a:rPr lang="es-ES" sz="2800" dirty="0" smtClean="0">
                <a:latin typeface="Arial" charset="0"/>
                <a:cs typeface="Arial" charset="0"/>
              </a:rPr>
              <a:t> </a:t>
            </a:r>
            <a:r>
              <a:rPr lang="es-ES" sz="2800" dirty="0" err="1" smtClean="0">
                <a:latin typeface="Arial" charset="0"/>
                <a:cs typeface="Arial" charset="0"/>
              </a:rPr>
              <a:t>user</a:t>
            </a:r>
            <a:r>
              <a:rPr lang="es-ES" sz="2800" dirty="0" smtClean="0">
                <a:latin typeface="Arial" charset="0"/>
                <a:cs typeface="Arial" charset="0"/>
              </a:rPr>
              <a:t> </a:t>
            </a:r>
            <a:r>
              <a:rPr lang="es-ES" sz="2800" dirty="0" err="1" smtClean="0">
                <a:latin typeface="Arial" charset="0"/>
                <a:cs typeface="Arial" charset="0"/>
              </a:rPr>
              <a:t>communities</a:t>
            </a:r>
            <a:r>
              <a:rPr lang="es-ES" sz="2800" dirty="0" smtClean="0">
                <a:latin typeface="Arial" charset="0"/>
                <a:cs typeface="Arial" charset="0"/>
              </a:rPr>
              <a:t> in EGI </a:t>
            </a:r>
            <a:r>
              <a:rPr lang="es-ES" sz="2800" dirty="0" err="1" smtClean="0">
                <a:latin typeface="Arial" charset="0"/>
                <a:cs typeface="Arial" charset="0"/>
              </a:rPr>
              <a:t>with</a:t>
            </a:r>
            <a:r>
              <a:rPr lang="es-ES" sz="2800" dirty="0" smtClean="0">
                <a:latin typeface="Arial" charset="0"/>
                <a:cs typeface="Arial" charset="0"/>
              </a:rPr>
              <a:t> </a:t>
            </a:r>
            <a:r>
              <a:rPr lang="es-ES" sz="2800" dirty="0" err="1" smtClean="0">
                <a:latin typeface="Arial" charset="0"/>
                <a:cs typeface="Arial" charset="0"/>
              </a:rPr>
              <a:t>COMPSs</a:t>
            </a:r>
            <a:endParaRPr lang="es-ES" sz="2800" dirty="0">
              <a:latin typeface="Arial" charset="0"/>
              <a:cs typeface="Arial" charset="0"/>
            </a:endParaRPr>
          </a:p>
        </p:txBody>
      </p:sp>
      <p:sp>
        <p:nvSpPr>
          <p:cNvPr id="37890" name="Subtitle 12"/>
          <p:cNvSpPr>
            <a:spLocks noGrp="1"/>
          </p:cNvSpPr>
          <p:nvPr>
            <p:ph type="subTitle" idx="1"/>
          </p:nvPr>
        </p:nvSpPr>
        <p:spPr>
          <a:xfrm>
            <a:off x="1194992" y="3933056"/>
            <a:ext cx="6833392" cy="865188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100" dirty="0" err="1" smtClean="0">
                <a:latin typeface="Arial" charset="0"/>
                <a:cs typeface="Arial" charset="0"/>
              </a:rPr>
              <a:t>Federated</a:t>
            </a:r>
            <a:r>
              <a:rPr lang="it-IT" sz="2100" dirty="0" smtClean="0">
                <a:latin typeface="Arial" charset="0"/>
                <a:cs typeface="Arial" charset="0"/>
              </a:rPr>
              <a:t> </a:t>
            </a:r>
            <a:r>
              <a:rPr lang="it-IT" sz="2100" dirty="0" err="1" smtClean="0">
                <a:latin typeface="Arial" charset="0"/>
                <a:cs typeface="Arial" charset="0"/>
              </a:rPr>
              <a:t>Cloud</a:t>
            </a:r>
            <a:r>
              <a:rPr lang="it-IT" sz="2100" dirty="0" smtClean="0">
                <a:latin typeface="Arial" charset="0"/>
                <a:cs typeface="Arial" charset="0"/>
              </a:rPr>
              <a:t> F2F</a:t>
            </a:r>
            <a:endParaRPr lang="en-GB" sz="21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100" dirty="0" smtClean="0">
                <a:latin typeface="Arial" charset="0"/>
                <a:cs typeface="Arial" charset="0"/>
              </a:rPr>
              <a:t>Jan</a:t>
            </a:r>
            <a:r>
              <a:rPr lang="en-GB" sz="2100" dirty="0">
                <a:latin typeface="Arial" charset="0"/>
                <a:cs typeface="Arial" charset="0"/>
              </a:rPr>
              <a:t> </a:t>
            </a:r>
            <a:r>
              <a:rPr lang="en-GB" sz="2100" dirty="0" smtClean="0">
                <a:latin typeface="Arial" charset="0"/>
                <a:cs typeface="Arial" charset="0"/>
              </a:rPr>
              <a:t>19 2014</a:t>
            </a:r>
            <a:r>
              <a:rPr lang="en-GB" sz="2100" dirty="0">
                <a:latin typeface="Arial" charset="0"/>
                <a:cs typeface="Arial" charset="0"/>
              </a:rPr>
              <a:t>, </a:t>
            </a:r>
            <a:r>
              <a:rPr lang="en-GB" sz="2100" dirty="0" smtClean="0">
                <a:latin typeface="Arial" charset="0"/>
                <a:cs typeface="Arial" charset="0"/>
              </a:rPr>
              <a:t>Amsterdam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18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1800" dirty="0" smtClean="0">
                <a:latin typeface="Arial" charset="0"/>
                <a:cs typeface="Arial" charset="0"/>
              </a:rPr>
              <a:t>Daniele Lezzi – Barcelona Supercomputing </a:t>
            </a:r>
            <a:r>
              <a:rPr lang="en-GB" sz="1800" dirty="0" err="1" smtClean="0">
                <a:latin typeface="Arial" charset="0"/>
                <a:cs typeface="Arial" charset="0"/>
              </a:rPr>
              <a:t>Center</a:t>
            </a:r>
            <a:endParaRPr lang="en-GB" sz="1800" dirty="0">
              <a:latin typeface="Arial" charset="0"/>
              <a:cs typeface="Arial" charset="0"/>
            </a:endParaRPr>
          </a:p>
        </p:txBody>
      </p:sp>
      <p:pic>
        <p:nvPicPr>
          <p:cNvPr id="6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5578476"/>
            <a:ext cx="2243926" cy="936104"/>
          </a:xfrm>
          <a:prstGeom prst="rect">
            <a:avLst/>
          </a:prstGeom>
        </p:spPr>
      </p:pic>
      <p:pic>
        <p:nvPicPr>
          <p:cNvPr id="2" name="Imagen 1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013176"/>
            <a:ext cx="2685045" cy="158417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290729" y="470967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789363"/>
            <a:ext cx="632301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8" name="Marcador de número de diapositiva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F7355A3-924E-2E40-A36D-F097BC727E1B}" type="slidenum">
              <a:rPr lang="es-ES" sz="1100" u="none">
                <a:solidFill>
                  <a:srgbClr val="004990"/>
                </a:solidFill>
                <a:cs typeface="Arial" charset="0"/>
              </a:rPr>
              <a:pPr eaLnBrk="1" hangingPunct="1"/>
              <a:t>10</a:t>
            </a:fld>
            <a:endParaRPr lang="es-ES" sz="1100" u="none">
              <a:solidFill>
                <a:srgbClr val="004990"/>
              </a:solidFill>
              <a:cs typeface="Arial" charset="0"/>
            </a:endParaRPr>
          </a:p>
        </p:txBody>
      </p:sp>
      <p:sp>
        <p:nvSpPr>
          <p:cNvPr id="91139" name="Título 2"/>
          <p:cNvSpPr>
            <a:spLocks noGrp="1"/>
          </p:cNvSpPr>
          <p:nvPr>
            <p:ph type="title"/>
          </p:nvPr>
        </p:nvSpPr>
        <p:spPr>
          <a:xfrm>
            <a:off x="107950" y="44450"/>
            <a:ext cx="8928100" cy="792163"/>
          </a:xfrm>
        </p:spPr>
        <p:txBody>
          <a:bodyPr/>
          <a:lstStyle/>
          <a:p>
            <a:r>
              <a:rPr lang="es-ES">
                <a:latin typeface="Arial" charset="0"/>
              </a:rPr>
              <a:t>COMPSs IDE</a:t>
            </a:r>
          </a:p>
        </p:txBody>
      </p:sp>
      <p:sp>
        <p:nvSpPr>
          <p:cNvPr id="91140" name="Marcador de contenido 3"/>
          <p:cNvSpPr>
            <a:spLocks noGrp="1"/>
          </p:cNvSpPr>
          <p:nvPr>
            <p:ph idx="1"/>
          </p:nvPr>
        </p:nvSpPr>
        <p:spPr>
          <a:xfrm>
            <a:off x="107950" y="981075"/>
            <a:ext cx="8928100" cy="5184775"/>
          </a:xfrm>
        </p:spPr>
        <p:txBody>
          <a:bodyPr/>
          <a:lstStyle/>
          <a:p>
            <a:r>
              <a:rPr lang="en-GB" dirty="0">
                <a:latin typeface="Arial" charset="0"/>
              </a:rPr>
              <a:t>Graphical interface to help developers with COMPSs applications</a:t>
            </a:r>
          </a:p>
          <a:p>
            <a:pPr lvl="1"/>
            <a:r>
              <a:rPr lang="en-GB" dirty="0">
                <a:latin typeface="Arial" charset="0"/>
              </a:rPr>
              <a:t>Annotation of main program and tasks</a:t>
            </a:r>
          </a:p>
          <a:p>
            <a:pPr lvl="1"/>
            <a:r>
              <a:rPr lang="en-GB" dirty="0">
                <a:latin typeface="Arial" charset="0"/>
              </a:rPr>
              <a:t>Generation of </a:t>
            </a:r>
            <a:r>
              <a:rPr lang="en-GB" dirty="0" smtClean="0">
                <a:latin typeface="Arial" charset="0"/>
              </a:rPr>
              <a:t>configurations</a:t>
            </a:r>
            <a:endParaRPr lang="en-GB" dirty="0">
              <a:latin typeface="Arial" charset="0"/>
            </a:endParaRPr>
          </a:p>
          <a:p>
            <a:pPr lvl="1"/>
            <a:r>
              <a:rPr lang="en-GB" dirty="0">
                <a:latin typeface="Arial" charset="0"/>
              </a:rPr>
              <a:t>Deployment in the </a:t>
            </a:r>
            <a:r>
              <a:rPr lang="en-GB" dirty="0" smtClean="0">
                <a:latin typeface="Arial" charset="0"/>
              </a:rPr>
              <a:t>infrastructure </a:t>
            </a:r>
            <a:r>
              <a:rPr lang="en-GB" dirty="0">
                <a:latin typeface="Arial" charset="0"/>
              </a:rPr>
              <a:t>(through the PMES)</a:t>
            </a:r>
          </a:p>
          <a:p>
            <a:r>
              <a:rPr lang="en-GB" dirty="0">
                <a:latin typeface="Arial" charset="0"/>
              </a:rPr>
              <a:t>Developed as Eclipse plugin</a:t>
            </a:r>
          </a:p>
          <a:p>
            <a:pPr lvl="1"/>
            <a:r>
              <a:rPr lang="en-GB" dirty="0">
                <a:latin typeface="Arial" charset="0"/>
              </a:rPr>
              <a:t>Available in the Eclipse marketplace  </a:t>
            </a:r>
          </a:p>
        </p:txBody>
      </p:sp>
    </p:spTree>
    <p:extLst>
      <p:ext uri="{BB962C8B-B14F-4D97-AF65-F5344CB8AC3E}">
        <p14:creationId xmlns:p14="http://schemas.microsoft.com/office/powerpoint/2010/main" val="3502870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Marcador de número de diapositiva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F7355A3-924E-2E40-A36D-F097BC727E1B}" type="slidenum">
              <a:rPr lang="es-ES" sz="1100" u="none">
                <a:solidFill>
                  <a:srgbClr val="004990"/>
                </a:solidFill>
                <a:cs typeface="Arial" charset="0"/>
              </a:rPr>
              <a:pPr eaLnBrk="1" hangingPunct="1"/>
              <a:t>11</a:t>
            </a:fld>
            <a:endParaRPr lang="es-ES" sz="1100" u="none">
              <a:solidFill>
                <a:srgbClr val="004990"/>
              </a:solidFill>
              <a:cs typeface="Arial" charset="0"/>
            </a:endParaRPr>
          </a:p>
        </p:txBody>
      </p:sp>
      <p:sp>
        <p:nvSpPr>
          <p:cNvPr id="91139" name="Título 2"/>
          <p:cNvSpPr>
            <a:spLocks noGrp="1"/>
          </p:cNvSpPr>
          <p:nvPr>
            <p:ph type="title"/>
          </p:nvPr>
        </p:nvSpPr>
        <p:spPr>
          <a:xfrm>
            <a:off x="107950" y="44450"/>
            <a:ext cx="8928100" cy="792163"/>
          </a:xfrm>
        </p:spPr>
        <p:txBody>
          <a:bodyPr/>
          <a:lstStyle/>
          <a:p>
            <a:r>
              <a:rPr lang="es-ES" dirty="0" smtClean="0">
                <a:latin typeface="Arial" charset="0"/>
              </a:rPr>
              <a:t>PMES – </a:t>
            </a:r>
            <a:r>
              <a:rPr lang="es-ES" dirty="0" err="1" smtClean="0">
                <a:latin typeface="Arial" charset="0"/>
              </a:rPr>
              <a:t>Transparent</a:t>
            </a:r>
            <a:r>
              <a:rPr lang="es-ES" dirty="0" smtClean="0">
                <a:latin typeface="Arial" charset="0"/>
              </a:rPr>
              <a:t> </a:t>
            </a:r>
            <a:r>
              <a:rPr lang="es-ES" dirty="0" err="1" smtClean="0">
                <a:latin typeface="Arial" charset="0"/>
              </a:rPr>
              <a:t>deployment</a:t>
            </a:r>
            <a:r>
              <a:rPr lang="es-ES" dirty="0" smtClean="0">
                <a:latin typeface="Arial" charset="0"/>
              </a:rPr>
              <a:t> and </a:t>
            </a:r>
            <a:r>
              <a:rPr lang="es-ES" dirty="0" err="1" smtClean="0">
                <a:latin typeface="Arial" charset="0"/>
              </a:rPr>
              <a:t>execution</a:t>
            </a:r>
            <a:r>
              <a:rPr lang="es-ES" dirty="0" smtClean="0">
                <a:latin typeface="Arial" charset="0"/>
              </a:rPr>
              <a:t>  </a:t>
            </a:r>
            <a:endParaRPr lang="es-ES" dirty="0">
              <a:latin typeface="Arial" charset="0"/>
            </a:endParaRPr>
          </a:p>
        </p:txBody>
      </p:sp>
      <p:sp>
        <p:nvSpPr>
          <p:cNvPr id="91140" name="Marcador de contenido 3"/>
          <p:cNvSpPr>
            <a:spLocks noGrp="1"/>
          </p:cNvSpPr>
          <p:nvPr>
            <p:ph idx="1"/>
          </p:nvPr>
        </p:nvSpPr>
        <p:spPr>
          <a:xfrm>
            <a:off x="107950" y="908720"/>
            <a:ext cx="8928100" cy="5184775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Programmatic interface to execute the applications</a:t>
            </a:r>
            <a:endParaRPr lang="en-GB" dirty="0">
              <a:latin typeface="Arial" charset="0"/>
            </a:endParaRPr>
          </a:p>
          <a:p>
            <a:pPr lvl="1"/>
            <a:r>
              <a:rPr lang="en-GB" dirty="0" smtClean="0">
                <a:latin typeface="Arial" charset="0"/>
              </a:rPr>
              <a:t>OGSA-BES SOAP API</a:t>
            </a:r>
            <a:endParaRPr lang="en-GB" dirty="0">
              <a:latin typeface="Arial" charset="0"/>
            </a:endParaRPr>
          </a:p>
          <a:p>
            <a:pPr lvl="1"/>
            <a:r>
              <a:rPr lang="en-GB" dirty="0" smtClean="0">
                <a:latin typeface="Arial" charset="0"/>
              </a:rPr>
              <a:t>Support to OCCI and CDMI</a:t>
            </a:r>
          </a:p>
          <a:p>
            <a:pPr lvl="1"/>
            <a:r>
              <a:rPr lang="en-GB" dirty="0" smtClean="0">
                <a:latin typeface="Arial" charset="0"/>
              </a:rPr>
              <a:t>Multiple cloud providers</a:t>
            </a:r>
            <a:endParaRPr lang="en-GB" dirty="0">
              <a:latin typeface="Arial" charset="0"/>
            </a:endParaRPr>
          </a:p>
          <a:p>
            <a:r>
              <a:rPr lang="en-GB" dirty="0" smtClean="0">
                <a:latin typeface="Arial" charset="0"/>
              </a:rPr>
              <a:t>Web Dashboard</a:t>
            </a:r>
            <a:endParaRPr lang="en-GB" dirty="0">
              <a:latin typeface="Arial" charset="0"/>
            </a:endParaRPr>
          </a:p>
          <a:p>
            <a:pPr lvl="1"/>
            <a:r>
              <a:rPr lang="en-GB" dirty="0" smtClean="0">
                <a:latin typeface="Arial" charset="0"/>
              </a:rPr>
              <a:t>Management </a:t>
            </a:r>
            <a:r>
              <a:rPr lang="en-GB" dirty="0">
                <a:latin typeface="Arial" charset="0"/>
              </a:rPr>
              <a:t>of applications, jobs, storage and users in the </a:t>
            </a:r>
            <a:r>
              <a:rPr lang="en-GB" dirty="0" smtClean="0">
                <a:latin typeface="Arial" charset="0"/>
              </a:rPr>
              <a:t>PMES</a:t>
            </a:r>
          </a:p>
          <a:p>
            <a:pPr lvl="1"/>
            <a:r>
              <a:rPr lang="en-GB" dirty="0" smtClean="0">
                <a:latin typeface="Arial" charset="0"/>
              </a:rPr>
              <a:t>Monitoring of execution </a:t>
            </a:r>
            <a:endParaRPr lang="en-GB" dirty="0">
              <a:latin typeface="Arial" charset="0"/>
            </a:endParaRPr>
          </a:p>
        </p:txBody>
      </p:sp>
      <p:pic>
        <p:nvPicPr>
          <p:cNvPr id="2" name="Imagen 1" descr="Dashboar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2" y="3864981"/>
            <a:ext cx="5009583" cy="2948395"/>
          </a:xfrm>
          <a:prstGeom prst="rect">
            <a:avLst/>
          </a:prstGeom>
        </p:spPr>
      </p:pic>
      <p:pic>
        <p:nvPicPr>
          <p:cNvPr id="3" name="Imagen 2" descr="DynamicScal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3501007"/>
            <a:ext cx="4860032" cy="3024337"/>
          </a:xfrm>
          <a:prstGeom prst="rect">
            <a:avLst/>
          </a:prstGeom>
        </p:spPr>
      </p:pic>
      <p:pic>
        <p:nvPicPr>
          <p:cNvPr id="4" name="Imagen 3" descr="Consump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526440"/>
            <a:ext cx="6120680" cy="333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75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45"/>
          <p:cNvSpPr>
            <a:spLocks noChangeArrowheads="1"/>
          </p:cNvSpPr>
          <p:nvPr/>
        </p:nvSpPr>
        <p:spPr bwMode="auto">
          <a:xfrm>
            <a:off x="6831013" y="6481763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759CCDB-3321-F442-8F0A-4CC2E703FA25}" type="slidenum">
              <a:rPr lang="es-ES" sz="1400" u="none">
                <a:solidFill>
                  <a:srgbClr val="000000"/>
                </a:solidFill>
                <a:latin typeface="Trebuchet MS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es-ES" sz="1400" u="none">
              <a:solidFill>
                <a:srgbClr val="000000"/>
              </a:solidFill>
              <a:latin typeface="Trebuchet MS" charset="0"/>
            </a:endParaRPr>
          </a:p>
        </p:txBody>
      </p:sp>
      <p:pic>
        <p:nvPicPr>
          <p:cNvPr id="92162" name="Picture 6" descr="monitorsh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933825"/>
            <a:ext cx="5329238" cy="2540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07950" y="249238"/>
            <a:ext cx="8507413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2700" u="none" dirty="0" err="1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Runtime</a:t>
            </a:r>
            <a:r>
              <a:rPr lang="es-ES" sz="2700" u="none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s-ES" sz="2700" u="none" dirty="0" err="1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Monitoring</a:t>
            </a:r>
            <a:endParaRPr lang="es-ES" sz="2700" u="none" dirty="0">
              <a:solidFill>
                <a:schemeClr val="bg1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" name="Marcador de contenido 3"/>
          <p:cNvSpPr txBox="1">
            <a:spLocks/>
          </p:cNvSpPr>
          <p:nvPr/>
        </p:nvSpPr>
        <p:spPr>
          <a:xfrm>
            <a:off x="214313" y="1052513"/>
            <a:ext cx="8929687" cy="51847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rgbClr val="0049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4990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499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499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00499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200" u="none" dirty="0" smtClean="0"/>
              <a:t>The runtime of COMPSs provides some information at execution time so the user can follow the progress of the application:</a:t>
            </a:r>
          </a:p>
          <a:p>
            <a:pPr lvl="1">
              <a:defRPr/>
            </a:pPr>
            <a:r>
              <a:rPr lang="en-GB" u="none" dirty="0" smtClean="0"/>
              <a:t>Real-time monitoring information (http://&lt;IP&gt;:8080/</a:t>
            </a:r>
            <a:r>
              <a:rPr lang="en-GB" u="none" dirty="0" err="1" smtClean="0"/>
              <a:t>compss</a:t>
            </a:r>
            <a:r>
              <a:rPr lang="en-GB" u="none" dirty="0" smtClean="0"/>
              <a:t>-monitor/ )</a:t>
            </a:r>
          </a:p>
          <a:p>
            <a:pPr lvl="2">
              <a:defRPr/>
            </a:pPr>
            <a:r>
              <a:rPr lang="en-GB" u="none" dirty="0" smtClean="0"/>
              <a:t># tasks</a:t>
            </a:r>
          </a:p>
          <a:p>
            <a:pPr lvl="2">
              <a:defRPr/>
            </a:pPr>
            <a:r>
              <a:rPr lang="en-GB" u="none" dirty="0" smtClean="0"/>
              <a:t>Resources usage information</a:t>
            </a:r>
          </a:p>
          <a:p>
            <a:pPr lvl="2">
              <a:defRPr/>
            </a:pPr>
            <a:r>
              <a:rPr lang="en-GB" u="none" dirty="0" smtClean="0"/>
              <a:t>Execution time per task</a:t>
            </a:r>
          </a:p>
          <a:p>
            <a:pPr lvl="2">
              <a:defRPr/>
            </a:pPr>
            <a:r>
              <a:rPr lang="en-GB" u="none" dirty="0" smtClean="0"/>
              <a:t>Real-time execution graph</a:t>
            </a:r>
          </a:p>
          <a:p>
            <a:pPr lvl="2">
              <a:defRPr/>
            </a:pPr>
            <a:r>
              <a:rPr lang="en-GB" u="none" dirty="0" smtClean="0"/>
              <a:t>…</a:t>
            </a:r>
          </a:p>
          <a:p>
            <a:pPr lvl="1">
              <a:defRPr/>
            </a:pPr>
            <a:endParaRPr lang="en-GB" u="none" dirty="0" smtClean="0"/>
          </a:p>
          <a:p>
            <a:pPr lvl="1">
              <a:defRPr/>
            </a:pPr>
            <a:endParaRPr lang="en-GB" u="none" dirty="0" smtClean="0"/>
          </a:p>
          <a:p>
            <a:pPr marL="457200" lvl="1" indent="0">
              <a:buFont typeface="Arial" charset="0"/>
              <a:buNone/>
              <a:defRPr/>
            </a:pPr>
            <a:endParaRPr lang="en-GB" u="none" dirty="0"/>
          </a:p>
        </p:txBody>
      </p:sp>
    </p:spTree>
    <p:extLst>
      <p:ext uri="{BB962C8B-B14F-4D97-AF65-F5344CB8AC3E}">
        <p14:creationId xmlns:p14="http://schemas.microsoft.com/office/powerpoint/2010/main" val="23940250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Imagen 2" descr="compss_tra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365625"/>
            <a:ext cx="63119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Tracing </a:t>
            </a:r>
            <a:r>
              <a:rPr lang="en-US" dirty="0">
                <a:latin typeface="Arial" charset="0"/>
              </a:rPr>
              <a:t>and performance analysis</a:t>
            </a:r>
          </a:p>
        </p:txBody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>
          <a:xfrm>
            <a:off x="107950" y="981075"/>
            <a:ext cx="6119813" cy="3887788"/>
          </a:xfrm>
        </p:spPr>
        <p:txBody>
          <a:bodyPr/>
          <a:lstStyle/>
          <a:p>
            <a:pPr eaLnBrk="1" hangingPunct="1"/>
            <a:r>
              <a:rPr lang="en-US" sz="2000">
                <a:latin typeface="Arial" charset="0"/>
                <a:ea typeface="MS PGothic" charset="0"/>
                <a:cs typeface="MS PGothic" charset="0"/>
              </a:rPr>
              <a:t>Paraver is the BSC tool for trace visualization</a:t>
            </a:r>
            <a:endParaRPr lang="en-US">
              <a:latin typeface="Arial" charset="0"/>
              <a:ea typeface="MS PGothic" charset="0"/>
              <a:cs typeface="MS PGothic" charset="0"/>
            </a:endParaRPr>
          </a:p>
          <a:p>
            <a:pPr lvl="1"/>
            <a:r>
              <a:rPr lang="en-US">
                <a:latin typeface="Arial" charset="0"/>
              </a:rPr>
              <a:t>Trace events are encoding in Paraver (.prv) format by Extrae</a:t>
            </a:r>
          </a:p>
          <a:p>
            <a:pPr lvl="1"/>
            <a:r>
              <a:rPr lang="en-US">
                <a:latin typeface="Arial" charset="0"/>
              </a:rPr>
              <a:t>Paraver is a powerful tool for performance analysis</a:t>
            </a:r>
          </a:p>
          <a:p>
            <a:pPr lvl="1"/>
            <a:r>
              <a:rPr lang="en-US">
                <a:latin typeface="Arial" charset="0"/>
              </a:rPr>
              <a:t>Paraver enables different views of a trace</a:t>
            </a:r>
          </a:p>
          <a:p>
            <a:pPr marL="914400" lvl="2" indent="0" eaLnBrk="1" hangingPunct="1">
              <a:lnSpc>
                <a:spcPct val="80000"/>
              </a:lnSpc>
              <a:buFont typeface="Arial" charset="0"/>
              <a:buNone/>
            </a:pPr>
            <a:endParaRPr lang="en-US" sz="1400" b="1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94212" name="Rectangle 45"/>
          <p:cNvSpPr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4B78F2D-F466-4240-8EA0-F1E5C80EEAD4}" type="slidenum">
              <a:rPr lang="es-ES" sz="1400" u="none">
                <a:solidFill>
                  <a:srgbClr val="000000"/>
                </a:solidFill>
                <a:latin typeface="Trebuchet MS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es-ES" sz="1400" u="none">
              <a:solidFill>
                <a:srgbClr val="000000"/>
              </a:solidFill>
              <a:latin typeface="Trebuchet MS" charset="0"/>
            </a:endParaRPr>
          </a:p>
        </p:txBody>
      </p:sp>
      <p:pic>
        <p:nvPicPr>
          <p:cNvPr id="942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628775"/>
            <a:ext cx="2085975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29000"/>
            <a:ext cx="57340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221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Big Data support</a:t>
            </a:r>
            <a:endParaRPr lang="en-US" dirty="0">
              <a:latin typeface="Arial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366" y="1052736"/>
            <a:ext cx="6881866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5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Supported</a:t>
            </a:r>
            <a:r>
              <a:rPr lang="es-ES" dirty="0" smtClean="0"/>
              <a:t> </a:t>
            </a:r>
            <a:r>
              <a:rPr lang="es-ES" dirty="0" err="1" smtClean="0"/>
              <a:t>communities</a:t>
            </a:r>
            <a:r>
              <a:rPr lang="es-ES" dirty="0" smtClean="0"/>
              <a:t> in EGI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8701088" y="6357938"/>
            <a:ext cx="442912" cy="412750"/>
          </a:xfrm>
        </p:spPr>
        <p:txBody>
          <a:bodyPr/>
          <a:lstStyle/>
          <a:p>
            <a:pPr>
              <a:defRPr/>
            </a:pPr>
            <a:fld id="{507E71EA-063B-44B1-AD35-92A155656681}" type="slidenum">
              <a:rPr lang="es-ES" altLang="en-US" smtClean="0"/>
              <a:pPr>
                <a:defRPr/>
              </a:pPr>
              <a:t>15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31679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ángulo redondeado 105"/>
          <p:cNvSpPr/>
          <p:nvPr/>
        </p:nvSpPr>
        <p:spPr bwMode="auto">
          <a:xfrm>
            <a:off x="179388" y="3716338"/>
            <a:ext cx="3024187" cy="2449512"/>
          </a:xfrm>
          <a:prstGeom prst="roundRect">
            <a:avLst/>
          </a:prstGeom>
          <a:solidFill>
            <a:srgbClr val="728B87"/>
          </a:solidFill>
          <a:ln w="9525" cap="flat" cmpd="sng" algn="ctr">
            <a:solidFill>
              <a:srgbClr val="5D91D1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b"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" sz="1200" u="none" kern="0" dirty="0" smtClean="0">
                <a:solidFill>
                  <a:srgbClr val="000000"/>
                </a:solidFill>
                <a:latin typeface="Gill Sans"/>
                <a:cs typeface="Gill Sans"/>
              </a:rPr>
              <a:t>RP1</a:t>
            </a:r>
            <a:endParaRPr lang="es-ES" sz="1200" u="none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pic>
        <p:nvPicPr>
          <p:cNvPr id="38915" name="Imagen 22" descr="EUBrazilOpenBio ENM GUI Screensho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08050"/>
            <a:ext cx="222567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Imagen 45" descr="EUBrazilOpenBio-Logo_fin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13128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Rectángulo redondeado 108"/>
          <p:cNvSpPr/>
          <p:nvPr/>
        </p:nvSpPr>
        <p:spPr bwMode="auto">
          <a:xfrm>
            <a:off x="539750" y="3789363"/>
            <a:ext cx="2376488" cy="360362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660066"/>
            </a:solidFill>
            <a:prstDash val="solid"/>
          </a:ln>
          <a:effectLst/>
        </p:spPr>
        <p:txBody>
          <a:bodyPr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COMPSs</a:t>
            </a: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</a:t>
            </a:r>
            <a:r>
              <a:rPr lang="es-ES" sz="1200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Execution</a:t>
            </a: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</a:t>
            </a:r>
            <a:r>
              <a:rPr lang="es-ES" sz="1200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Service</a:t>
            </a: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RP1</a:t>
            </a:r>
            <a:endParaRPr lang="es-ES" sz="1200" u="none" kern="0" dirty="0">
              <a:solidFill>
                <a:srgbClr val="000000"/>
              </a:solidFill>
              <a:latin typeface="Gill Sans"/>
              <a:ea typeface="+mn-ea"/>
              <a:cs typeface="Gill Sans"/>
            </a:endParaRPr>
          </a:p>
        </p:txBody>
      </p:sp>
      <p:sp>
        <p:nvSpPr>
          <p:cNvPr id="110" name="Rectángulo redondeado 109"/>
          <p:cNvSpPr/>
          <p:nvPr/>
        </p:nvSpPr>
        <p:spPr bwMode="auto">
          <a:xfrm>
            <a:off x="900113" y="4437063"/>
            <a:ext cx="1727200" cy="576262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8064A2">
                <a:lumMod val="5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u="none" kern="0" dirty="0" err="1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COMPSs</a:t>
            </a:r>
            <a:r>
              <a:rPr lang="es-ES" sz="1200" u="none" kern="0" dirty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</a:t>
            </a:r>
            <a:r>
              <a:rPr lang="es-ES" sz="1200" u="none" kern="0" dirty="0" err="1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Workflow</a:t>
            </a:r>
            <a:r>
              <a:rPr lang="es-ES" sz="1200" u="none" kern="0" dirty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</a:t>
            </a:r>
            <a:r>
              <a:rPr lang="es-ES" sz="1200" u="none" kern="0" dirty="0" err="1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Orchestrator</a:t>
            </a:r>
            <a:endParaRPr lang="es-ES" sz="1200" u="none" kern="0" dirty="0">
              <a:solidFill>
                <a:srgbClr val="000000"/>
              </a:solidFill>
              <a:latin typeface="Gill Sans"/>
              <a:ea typeface="+mn-ea"/>
              <a:cs typeface="Gill Sans"/>
            </a:endParaRPr>
          </a:p>
        </p:txBody>
      </p:sp>
      <p:grpSp>
        <p:nvGrpSpPr>
          <p:cNvPr id="38919" name="Agrupar 5"/>
          <p:cNvGrpSpPr>
            <a:grpSpLocks/>
          </p:cNvGrpSpPr>
          <p:nvPr/>
        </p:nvGrpSpPr>
        <p:grpSpPr bwMode="auto">
          <a:xfrm>
            <a:off x="827088" y="5445125"/>
            <a:ext cx="720725" cy="576263"/>
            <a:chOff x="971600" y="5301208"/>
            <a:chExt cx="720080" cy="576064"/>
          </a:xfrm>
        </p:grpSpPr>
        <p:sp>
          <p:nvSpPr>
            <p:cNvPr id="112" name="Rectángulo redondeado 111"/>
            <p:cNvSpPr/>
            <p:nvPr/>
          </p:nvSpPr>
          <p:spPr>
            <a:xfrm>
              <a:off x="971600" y="5301208"/>
              <a:ext cx="720080" cy="576064"/>
            </a:xfrm>
            <a:prstGeom prst="roundRect">
              <a:avLst/>
            </a:prstGeom>
            <a:gradFill rotWithShape="1">
              <a:gsLst>
                <a:gs pos="0">
                  <a:srgbClr val="B4CCEA">
                    <a:shade val="51000"/>
                    <a:satMod val="130000"/>
                  </a:srgbClr>
                </a:gs>
                <a:gs pos="80000">
                  <a:srgbClr val="B4CCEA">
                    <a:shade val="93000"/>
                    <a:satMod val="130000"/>
                  </a:srgbClr>
                </a:gs>
                <a:gs pos="100000">
                  <a:srgbClr val="B4CCEA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B4CCE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Ctr="1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s-ES" sz="1100" u="none" kern="0" dirty="0">
                  <a:solidFill>
                    <a:srgbClr val="0058A9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VM1</a:t>
              </a:r>
            </a:p>
          </p:txBody>
        </p:sp>
        <p:grpSp>
          <p:nvGrpSpPr>
            <p:cNvPr id="38969" name="Agrupar 20"/>
            <p:cNvGrpSpPr>
              <a:grpSpLocks/>
            </p:cNvGrpSpPr>
            <p:nvPr/>
          </p:nvGrpSpPr>
          <p:grpSpPr bwMode="auto">
            <a:xfrm>
              <a:off x="1043608" y="5653255"/>
              <a:ext cx="622358" cy="224017"/>
              <a:chOff x="16509556" y="23393301"/>
              <a:chExt cx="2284595" cy="711196"/>
            </a:xfrm>
          </p:grpSpPr>
          <p:sp>
            <p:nvSpPr>
              <p:cNvPr id="114" name="Rectángulo 113"/>
              <p:cNvSpPr/>
              <p:nvPr/>
            </p:nvSpPr>
            <p:spPr>
              <a:xfrm>
                <a:off x="16507223" y="23394113"/>
                <a:ext cx="2288164" cy="71038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8A9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Ctr="1"/>
              <a:lstStyle>
                <a:defPPr>
                  <a:defRPr lang="en-US"/>
                </a:defPPr>
                <a:lvl1pPr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087563" indent="-1630363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175125" indent="-326072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264275" indent="-489267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351838" indent="-6523038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Tx/>
                  <a:buSzTx/>
                  <a:buFontTx/>
                  <a:buNone/>
                  <a:defRPr/>
                </a:pPr>
                <a:endParaRPr lang="es-ES" sz="1100" u="none">
                  <a:solidFill>
                    <a:srgbClr val="0058A9">
                      <a:lumMod val="50000"/>
                    </a:srgbClr>
                  </a:solidFill>
                  <a:latin typeface="Arial"/>
                </a:endParaRPr>
              </a:p>
            </p:txBody>
          </p:sp>
          <p:pic>
            <p:nvPicPr>
              <p:cNvPr id="38971" name="Imagen 26" descr="o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36128" y="23495000"/>
                <a:ext cx="2022444" cy="498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8920" name="Agrupar 54"/>
          <p:cNvGrpSpPr>
            <a:grpSpLocks/>
          </p:cNvGrpSpPr>
          <p:nvPr/>
        </p:nvGrpSpPr>
        <p:grpSpPr bwMode="auto">
          <a:xfrm>
            <a:off x="1692275" y="5445125"/>
            <a:ext cx="719138" cy="576263"/>
            <a:chOff x="971600" y="5301208"/>
            <a:chExt cx="720080" cy="576064"/>
          </a:xfrm>
        </p:grpSpPr>
        <p:sp>
          <p:nvSpPr>
            <p:cNvPr id="117" name="Rectángulo redondeado 116"/>
            <p:cNvSpPr/>
            <p:nvPr/>
          </p:nvSpPr>
          <p:spPr>
            <a:xfrm>
              <a:off x="971600" y="5301208"/>
              <a:ext cx="720080" cy="576064"/>
            </a:xfrm>
            <a:prstGeom prst="roundRect">
              <a:avLst/>
            </a:prstGeom>
            <a:gradFill rotWithShape="1">
              <a:gsLst>
                <a:gs pos="0">
                  <a:srgbClr val="B4CCEA">
                    <a:shade val="51000"/>
                    <a:satMod val="130000"/>
                  </a:srgbClr>
                </a:gs>
                <a:gs pos="80000">
                  <a:srgbClr val="B4CCEA">
                    <a:shade val="93000"/>
                    <a:satMod val="130000"/>
                  </a:srgbClr>
                </a:gs>
                <a:gs pos="100000">
                  <a:srgbClr val="B4CCEA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B4CCE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Ctr="1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s-ES" sz="1100" u="none" kern="0" dirty="0" err="1">
                  <a:solidFill>
                    <a:srgbClr val="0058A9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VMn</a:t>
              </a:r>
              <a:endParaRPr lang="es-ES" sz="1100" u="none" kern="0" dirty="0">
                <a:solidFill>
                  <a:srgbClr val="0058A9">
                    <a:lumMod val="50000"/>
                  </a:srgbClr>
                </a:solidFill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38965" name="Agrupar 20"/>
            <p:cNvGrpSpPr>
              <a:grpSpLocks/>
            </p:cNvGrpSpPr>
            <p:nvPr/>
          </p:nvGrpSpPr>
          <p:grpSpPr bwMode="auto">
            <a:xfrm>
              <a:off x="1043608" y="5653255"/>
              <a:ext cx="622358" cy="224017"/>
              <a:chOff x="16509556" y="23393301"/>
              <a:chExt cx="2284595" cy="711196"/>
            </a:xfrm>
          </p:grpSpPr>
          <p:sp>
            <p:nvSpPr>
              <p:cNvPr id="119" name="Rectángulo 118"/>
              <p:cNvSpPr/>
              <p:nvPr/>
            </p:nvSpPr>
            <p:spPr>
              <a:xfrm>
                <a:off x="16507806" y="23394113"/>
                <a:ext cx="2287374" cy="71038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8A9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Ctr="1"/>
              <a:lstStyle>
                <a:defPPr>
                  <a:defRPr lang="en-US"/>
                </a:defPPr>
                <a:lvl1pPr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087563" indent="-1630363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175125" indent="-326072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264275" indent="-489267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351838" indent="-6523038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Tx/>
                  <a:buSzTx/>
                  <a:buFontTx/>
                  <a:buNone/>
                  <a:defRPr/>
                </a:pPr>
                <a:endParaRPr lang="es-ES" sz="1100" u="none">
                  <a:solidFill>
                    <a:srgbClr val="0058A9">
                      <a:lumMod val="50000"/>
                    </a:srgbClr>
                  </a:solidFill>
                  <a:latin typeface="Arial"/>
                </a:endParaRPr>
              </a:p>
            </p:txBody>
          </p:sp>
          <p:pic>
            <p:nvPicPr>
              <p:cNvPr id="38967" name="Imagen 26" descr="o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36128" y="23495000"/>
                <a:ext cx="2022444" cy="498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21" name="Rectángulo redondeado 120"/>
          <p:cNvSpPr/>
          <p:nvPr/>
        </p:nvSpPr>
        <p:spPr bwMode="auto">
          <a:xfrm>
            <a:off x="3348038" y="3716338"/>
            <a:ext cx="3024187" cy="2449512"/>
          </a:xfrm>
          <a:prstGeom prst="roundRect">
            <a:avLst/>
          </a:prstGeom>
          <a:solidFill>
            <a:srgbClr val="728B87"/>
          </a:solidFill>
          <a:ln w="9525" cap="flat" cmpd="sng" algn="ctr">
            <a:solidFill>
              <a:srgbClr val="5D91D1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b"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" sz="1200" u="none" kern="0" dirty="0" smtClean="0">
                <a:solidFill>
                  <a:srgbClr val="000000"/>
                </a:solidFill>
                <a:latin typeface="Gill Sans"/>
                <a:cs typeface="Gill Sans"/>
              </a:rPr>
              <a:t>RP2</a:t>
            </a:r>
            <a:endParaRPr lang="es-ES" sz="1200" u="none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22" name="Cilindro 121"/>
          <p:cNvSpPr/>
          <p:nvPr/>
        </p:nvSpPr>
        <p:spPr>
          <a:xfrm>
            <a:off x="5724525" y="5589588"/>
            <a:ext cx="431800" cy="431800"/>
          </a:xfrm>
          <a:prstGeom prst="can">
            <a:avLst/>
          </a:prstGeom>
          <a:gradFill rotWithShape="1">
            <a:gsLst>
              <a:gs pos="0">
                <a:srgbClr val="B4CCEA">
                  <a:shade val="51000"/>
                  <a:satMod val="130000"/>
                </a:srgbClr>
              </a:gs>
              <a:gs pos="80000">
                <a:srgbClr val="B4CCEA">
                  <a:shade val="93000"/>
                  <a:satMod val="130000"/>
                </a:srgbClr>
              </a:gs>
              <a:gs pos="100000">
                <a:srgbClr val="B4CCEA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4CCE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s-ES" u="none" kern="0">
              <a:solidFill>
                <a:sysClr val="window" lastClr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3" name="Rectángulo redondeado 122"/>
          <p:cNvSpPr/>
          <p:nvPr/>
        </p:nvSpPr>
        <p:spPr bwMode="auto">
          <a:xfrm>
            <a:off x="3708400" y="3789363"/>
            <a:ext cx="2376488" cy="360362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660066"/>
            </a:solidFill>
            <a:prstDash val="solid"/>
          </a:ln>
          <a:effectLst/>
        </p:spPr>
        <p:txBody>
          <a:bodyPr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COMPSs</a:t>
            </a: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</a:t>
            </a:r>
            <a:r>
              <a:rPr lang="es-ES" sz="1200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Execution</a:t>
            </a: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</a:t>
            </a:r>
            <a:r>
              <a:rPr lang="es-ES" sz="1200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Service</a:t>
            </a: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RP2</a:t>
            </a:r>
            <a:endParaRPr lang="es-ES" sz="1200" u="none" kern="0" dirty="0">
              <a:solidFill>
                <a:srgbClr val="000000"/>
              </a:solidFill>
              <a:latin typeface="Gill Sans"/>
              <a:ea typeface="+mn-ea"/>
              <a:cs typeface="Gill Sans"/>
            </a:endParaRPr>
          </a:p>
        </p:txBody>
      </p:sp>
      <p:sp>
        <p:nvSpPr>
          <p:cNvPr id="124" name="Rectángulo redondeado 123"/>
          <p:cNvSpPr/>
          <p:nvPr/>
        </p:nvSpPr>
        <p:spPr bwMode="auto">
          <a:xfrm>
            <a:off x="3995738" y="4437063"/>
            <a:ext cx="1727200" cy="576262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8064A2">
                <a:lumMod val="5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u="none" kern="0" dirty="0" err="1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COMPSs</a:t>
            </a:r>
            <a:r>
              <a:rPr lang="es-ES" sz="1200" u="none" kern="0" dirty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</a:t>
            </a:r>
            <a:r>
              <a:rPr lang="es-ES" sz="1200" u="none" kern="0" dirty="0" err="1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Workflow</a:t>
            </a:r>
            <a:r>
              <a:rPr lang="es-ES" sz="1200" u="none" kern="0" dirty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</a:t>
            </a:r>
            <a:r>
              <a:rPr lang="es-ES" sz="1200" u="none" kern="0" dirty="0" err="1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Orchestrator</a:t>
            </a:r>
            <a:endParaRPr lang="es-ES" sz="1200" u="none" kern="0" dirty="0">
              <a:solidFill>
                <a:srgbClr val="000000"/>
              </a:solidFill>
              <a:latin typeface="Gill Sans"/>
              <a:ea typeface="+mn-ea"/>
              <a:cs typeface="Gill Sans"/>
            </a:endParaRPr>
          </a:p>
        </p:txBody>
      </p:sp>
      <p:grpSp>
        <p:nvGrpSpPr>
          <p:cNvPr id="38925" name="Agrupar 77"/>
          <p:cNvGrpSpPr>
            <a:grpSpLocks/>
          </p:cNvGrpSpPr>
          <p:nvPr/>
        </p:nvGrpSpPr>
        <p:grpSpPr bwMode="auto">
          <a:xfrm>
            <a:off x="3995738" y="5445125"/>
            <a:ext cx="720725" cy="576263"/>
            <a:chOff x="971600" y="5301208"/>
            <a:chExt cx="720080" cy="576064"/>
          </a:xfrm>
        </p:grpSpPr>
        <p:sp>
          <p:nvSpPr>
            <p:cNvPr id="126" name="Rectángulo redondeado 125"/>
            <p:cNvSpPr/>
            <p:nvPr/>
          </p:nvSpPr>
          <p:spPr>
            <a:xfrm>
              <a:off x="971600" y="5301208"/>
              <a:ext cx="720080" cy="576064"/>
            </a:xfrm>
            <a:prstGeom prst="roundRect">
              <a:avLst/>
            </a:prstGeom>
            <a:gradFill rotWithShape="1">
              <a:gsLst>
                <a:gs pos="0">
                  <a:srgbClr val="B4CCEA">
                    <a:shade val="51000"/>
                    <a:satMod val="130000"/>
                  </a:srgbClr>
                </a:gs>
                <a:gs pos="80000">
                  <a:srgbClr val="B4CCEA">
                    <a:shade val="93000"/>
                    <a:satMod val="130000"/>
                  </a:srgbClr>
                </a:gs>
                <a:gs pos="100000">
                  <a:srgbClr val="B4CCEA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B4CCE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Ctr="1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s-ES" sz="1100" u="none" kern="0" dirty="0">
                  <a:solidFill>
                    <a:srgbClr val="0058A9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VM1</a:t>
              </a:r>
            </a:p>
          </p:txBody>
        </p:sp>
        <p:grpSp>
          <p:nvGrpSpPr>
            <p:cNvPr id="38961" name="Agrupar 20"/>
            <p:cNvGrpSpPr>
              <a:grpSpLocks/>
            </p:cNvGrpSpPr>
            <p:nvPr/>
          </p:nvGrpSpPr>
          <p:grpSpPr bwMode="auto">
            <a:xfrm>
              <a:off x="1043608" y="5653255"/>
              <a:ext cx="622358" cy="224017"/>
              <a:chOff x="16509556" y="23393301"/>
              <a:chExt cx="2284595" cy="711196"/>
            </a:xfrm>
          </p:grpSpPr>
          <p:sp>
            <p:nvSpPr>
              <p:cNvPr id="128" name="Rectángulo 127"/>
              <p:cNvSpPr/>
              <p:nvPr/>
            </p:nvSpPr>
            <p:spPr>
              <a:xfrm>
                <a:off x="16507223" y="23394113"/>
                <a:ext cx="2288164" cy="71038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8A9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Ctr="1"/>
              <a:lstStyle>
                <a:defPPr>
                  <a:defRPr lang="en-US"/>
                </a:defPPr>
                <a:lvl1pPr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087563" indent="-1630363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175125" indent="-326072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264275" indent="-489267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351838" indent="-6523038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Tx/>
                  <a:buSzTx/>
                  <a:buFontTx/>
                  <a:buNone/>
                  <a:defRPr/>
                </a:pPr>
                <a:endParaRPr lang="es-ES" sz="1100" u="none">
                  <a:solidFill>
                    <a:srgbClr val="0058A9">
                      <a:lumMod val="50000"/>
                    </a:srgbClr>
                  </a:solidFill>
                  <a:latin typeface="Arial"/>
                </a:endParaRPr>
              </a:p>
            </p:txBody>
          </p:sp>
          <p:pic>
            <p:nvPicPr>
              <p:cNvPr id="38963" name="Imagen 26" descr="o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36128" y="23495000"/>
                <a:ext cx="2022444" cy="498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35" name="Cilindro 134"/>
          <p:cNvSpPr/>
          <p:nvPr/>
        </p:nvSpPr>
        <p:spPr>
          <a:xfrm>
            <a:off x="2555875" y="5589588"/>
            <a:ext cx="431800" cy="431800"/>
          </a:xfrm>
          <a:prstGeom prst="can">
            <a:avLst/>
          </a:prstGeom>
          <a:gradFill rotWithShape="1">
            <a:gsLst>
              <a:gs pos="0">
                <a:srgbClr val="B4CCEA">
                  <a:shade val="51000"/>
                  <a:satMod val="130000"/>
                </a:srgbClr>
              </a:gs>
              <a:gs pos="80000">
                <a:srgbClr val="B4CCEA">
                  <a:shade val="93000"/>
                  <a:satMod val="130000"/>
                </a:srgbClr>
              </a:gs>
              <a:gs pos="100000">
                <a:srgbClr val="B4CCEA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B4CCE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s-ES" u="none" kern="0">
              <a:solidFill>
                <a:sysClr val="window" lastClr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6" name="Rectangle 7"/>
          <p:cNvSpPr txBox="1">
            <a:spLocks noChangeArrowheads="1"/>
          </p:cNvSpPr>
          <p:nvPr/>
        </p:nvSpPr>
        <p:spPr bwMode="auto">
          <a:xfrm>
            <a:off x="3348038" y="908720"/>
            <a:ext cx="5795962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8097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auto">
              <a:lnSpc>
                <a:spcPts val="2163"/>
              </a:lnSpc>
              <a:spcBef>
                <a:spcPts val="0"/>
              </a:spcBef>
              <a:spcAft>
                <a:spcPts val="0"/>
              </a:spcAft>
              <a:buClr>
                <a:srgbClr val="0058A9"/>
              </a:buClr>
              <a:buSzTx/>
              <a:buFont typeface="Arial" charset="0"/>
              <a:buChar char="•"/>
              <a:defRPr/>
            </a:pPr>
            <a:r>
              <a:rPr lang="en-GB" sz="1400" b="1" u="none" kern="0" dirty="0" smtClean="0">
                <a:solidFill>
                  <a:srgbClr val="0058A9"/>
                </a:solidFill>
              </a:rPr>
              <a:t>ENM Service</a:t>
            </a:r>
            <a:r>
              <a:rPr lang="en-GB" sz="1400" u="none" kern="0" dirty="0" smtClean="0">
                <a:solidFill>
                  <a:srgbClr val="0058A9"/>
                </a:solidFill>
              </a:rPr>
              <a:t>:</a:t>
            </a:r>
            <a:r>
              <a:rPr lang="en-GB" sz="1400" u="none" kern="0" dirty="0" smtClean="0">
                <a:solidFill>
                  <a:srgbClr val="132148"/>
                </a:solidFill>
              </a:rPr>
              <a:t> </a:t>
            </a:r>
            <a:r>
              <a:rPr lang="en-GB" sz="1400" u="none" kern="0" dirty="0" smtClean="0">
                <a:solidFill>
                  <a:srgbClr val="000000"/>
                </a:solidFill>
              </a:rPr>
              <a:t>the </a:t>
            </a:r>
            <a:r>
              <a:rPr lang="en-GB" sz="1400" u="none" kern="0" dirty="0" err="1" smtClean="0">
                <a:solidFill>
                  <a:srgbClr val="000000"/>
                </a:solidFill>
              </a:rPr>
              <a:t>OpenBio</a:t>
            </a:r>
            <a:r>
              <a:rPr lang="en-GB" sz="1400" u="none" kern="0" dirty="0" smtClean="0">
                <a:solidFill>
                  <a:srgbClr val="000000"/>
                </a:solidFill>
              </a:rPr>
              <a:t> Ecological Niche Modelling service receives requests for the generation of multiple models, balancing them between different RPs supporting the use case.</a:t>
            </a:r>
          </a:p>
          <a:p>
            <a:pPr defTabSz="914400" fontAlgn="auto">
              <a:lnSpc>
                <a:spcPts val="2163"/>
              </a:lnSpc>
              <a:spcBef>
                <a:spcPts val="0"/>
              </a:spcBef>
              <a:spcAft>
                <a:spcPts val="0"/>
              </a:spcAft>
              <a:buClr>
                <a:srgbClr val="0058A9"/>
              </a:buClr>
              <a:buSzTx/>
              <a:buFont typeface="Arial" charset="0"/>
              <a:buChar char="•"/>
              <a:defRPr/>
            </a:pPr>
            <a:r>
              <a:rPr lang="en-GB" sz="1400" b="1" u="none" kern="0" dirty="0" smtClean="0">
                <a:solidFill>
                  <a:srgbClr val="0058A9"/>
                </a:solidFill>
              </a:rPr>
              <a:t>COMPSs Enactment Service</a:t>
            </a:r>
            <a:r>
              <a:rPr lang="en-GB" sz="1400" u="none" kern="0" dirty="0" smtClean="0">
                <a:solidFill>
                  <a:srgbClr val="0058A9"/>
                </a:solidFill>
              </a:rPr>
              <a:t>: </a:t>
            </a:r>
            <a:r>
              <a:rPr lang="en-GB" sz="1400" u="none" kern="0" dirty="0" smtClean="0">
                <a:solidFill>
                  <a:srgbClr val="000000"/>
                </a:solidFill>
              </a:rPr>
              <a:t>deployed at each site, delegates the execution to the COMPSs runtime. </a:t>
            </a:r>
            <a:endParaRPr lang="en-GB" sz="1400" u="none" kern="0" dirty="0" smtClean="0">
              <a:solidFill>
                <a:srgbClr val="132148"/>
              </a:solidFill>
            </a:endParaRPr>
          </a:p>
          <a:p>
            <a:pPr defTabSz="914400" fontAlgn="auto">
              <a:lnSpc>
                <a:spcPts val="2163"/>
              </a:lnSpc>
              <a:spcBef>
                <a:spcPts val="0"/>
              </a:spcBef>
              <a:spcAft>
                <a:spcPts val="0"/>
              </a:spcAft>
              <a:buClr>
                <a:srgbClr val="0058A9"/>
              </a:buClr>
              <a:buSzTx/>
              <a:buFont typeface="Arial" charset="0"/>
              <a:buChar char="•"/>
              <a:defRPr/>
            </a:pPr>
            <a:r>
              <a:rPr lang="en-GB" sz="1400" b="1" u="none" kern="0" dirty="0" smtClean="0">
                <a:solidFill>
                  <a:srgbClr val="0058A9"/>
                </a:solidFill>
              </a:rPr>
              <a:t>COMPSs Orchestrator:</a:t>
            </a:r>
            <a:r>
              <a:rPr lang="en-GB" sz="1400" b="1" u="none" kern="0" dirty="0" smtClean="0">
                <a:solidFill>
                  <a:srgbClr val="C00000"/>
                </a:solidFill>
              </a:rPr>
              <a:t> </a:t>
            </a:r>
            <a:r>
              <a:rPr lang="en-GB" sz="1400" u="none" kern="0" dirty="0" smtClean="0">
                <a:solidFill>
                  <a:srgbClr val="000000"/>
                </a:solidFill>
              </a:rPr>
              <a:t>executes (in parallel) the different parts of the complex </a:t>
            </a:r>
            <a:r>
              <a:rPr lang="en-GB" sz="1400" u="none" kern="0" dirty="0" err="1" smtClean="0">
                <a:solidFill>
                  <a:srgbClr val="000000"/>
                </a:solidFill>
              </a:rPr>
              <a:t>wf</a:t>
            </a:r>
            <a:r>
              <a:rPr lang="en-GB" sz="1400" u="none" kern="0" dirty="0" smtClean="0">
                <a:solidFill>
                  <a:srgbClr val="000000"/>
                </a:solidFill>
              </a:rPr>
              <a:t> to dynamically created VMs.</a:t>
            </a:r>
          </a:p>
        </p:txBody>
      </p:sp>
      <p:grpSp>
        <p:nvGrpSpPr>
          <p:cNvPr id="38928" name="Agrupar 3"/>
          <p:cNvGrpSpPr>
            <a:grpSpLocks/>
          </p:cNvGrpSpPr>
          <p:nvPr/>
        </p:nvGrpSpPr>
        <p:grpSpPr bwMode="auto">
          <a:xfrm>
            <a:off x="1092200" y="2420938"/>
            <a:ext cx="1079500" cy="1295400"/>
            <a:chOff x="1091426" y="2708920"/>
            <a:chExt cx="1080120" cy="936104"/>
          </a:xfrm>
        </p:grpSpPr>
        <p:sp>
          <p:nvSpPr>
            <p:cNvPr id="138" name="Flecha abajo 137"/>
            <p:cNvSpPr/>
            <p:nvPr/>
          </p:nvSpPr>
          <p:spPr>
            <a:xfrm>
              <a:off x="1091426" y="2708920"/>
              <a:ext cx="1080120" cy="936104"/>
            </a:xfrm>
            <a:prstGeom prst="downArrow">
              <a:avLst/>
            </a:prstGeom>
            <a:gradFill rotWithShape="1">
              <a:gsLst>
                <a:gs pos="0">
                  <a:srgbClr val="B4CCEA">
                    <a:shade val="51000"/>
                    <a:satMod val="130000"/>
                  </a:srgbClr>
                </a:gs>
                <a:gs pos="80000">
                  <a:srgbClr val="B4CCEA">
                    <a:shade val="93000"/>
                    <a:satMod val="130000"/>
                  </a:srgbClr>
                </a:gs>
                <a:gs pos="100000">
                  <a:srgbClr val="B4CCEA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B4CCE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s-ES" kern="0">
                <a:solidFill>
                  <a:sysClr val="window" lastClr="FFFFFF"/>
                </a:solidFill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38955" name="Agrupar 1"/>
            <p:cNvGrpSpPr>
              <a:grpSpLocks/>
            </p:cNvGrpSpPr>
            <p:nvPr/>
          </p:nvGrpSpPr>
          <p:grpSpPr bwMode="auto">
            <a:xfrm>
              <a:off x="1403648" y="2780928"/>
              <a:ext cx="432048" cy="708079"/>
              <a:chOff x="1403648" y="2780928"/>
              <a:chExt cx="432048" cy="708079"/>
            </a:xfrm>
          </p:grpSpPr>
          <p:cxnSp>
            <p:nvCxnSpPr>
              <p:cNvPr id="140" name="Conector recto de flecha 139"/>
              <p:cNvCxnSpPr/>
              <p:nvPr/>
            </p:nvCxnSpPr>
            <p:spPr>
              <a:xfrm>
                <a:off x="1404343" y="2781192"/>
                <a:ext cx="0" cy="656191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B4CCEA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1" name="Conector recto de flecha 140"/>
              <p:cNvCxnSpPr/>
              <p:nvPr/>
            </p:nvCxnSpPr>
            <p:spPr>
              <a:xfrm>
                <a:off x="1548888" y="2781192"/>
                <a:ext cx="0" cy="70781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2" name="Conector recto de flecha 141"/>
              <p:cNvCxnSpPr/>
              <p:nvPr/>
            </p:nvCxnSpPr>
            <p:spPr>
              <a:xfrm>
                <a:off x="1691845" y="2781192"/>
                <a:ext cx="0" cy="70781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58A9">
                    <a:lumMod val="60000"/>
                    <a:lumOff val="40000"/>
                  </a:srgbClr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3" name="Conector recto de flecha 142"/>
              <p:cNvCxnSpPr/>
              <p:nvPr/>
            </p:nvCxnSpPr>
            <p:spPr>
              <a:xfrm>
                <a:off x="1836391" y="2781192"/>
                <a:ext cx="0" cy="70781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</p:grpSp>
      <p:sp>
        <p:nvSpPr>
          <p:cNvPr id="144" name="Flecha abajo 143"/>
          <p:cNvSpPr/>
          <p:nvPr/>
        </p:nvSpPr>
        <p:spPr>
          <a:xfrm rot="19800000">
            <a:off x="2519363" y="2454275"/>
            <a:ext cx="1081087" cy="1295400"/>
          </a:xfrm>
          <a:prstGeom prst="downArrow">
            <a:avLst/>
          </a:prstGeom>
          <a:solidFill>
            <a:srgbClr val="0058A9">
              <a:lumMod val="60000"/>
              <a:lumOff val="40000"/>
            </a:srgbClr>
          </a:solidFill>
          <a:ln w="9525" cap="flat" cmpd="sng" algn="ctr">
            <a:solidFill>
              <a:srgbClr val="B4CCE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s-ES" kern="0">
              <a:solidFill>
                <a:sysClr val="window" lastClr="FFFFFF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145" name="Conector recto de flecha 144"/>
          <p:cNvCxnSpPr/>
          <p:nvPr/>
        </p:nvCxnSpPr>
        <p:spPr>
          <a:xfrm flipH="1">
            <a:off x="1116013" y="5013325"/>
            <a:ext cx="287337" cy="360363"/>
          </a:xfrm>
          <a:prstGeom prst="straightConnector1">
            <a:avLst/>
          </a:prstGeom>
          <a:noFill/>
          <a:ln w="25400" cap="flat" cmpd="sng" algn="ctr">
            <a:solidFill>
              <a:srgbClr val="B4CCEA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46" name="Conector recto de flecha 145"/>
          <p:cNvCxnSpPr/>
          <p:nvPr/>
        </p:nvCxnSpPr>
        <p:spPr>
          <a:xfrm flipH="1">
            <a:off x="1476375" y="5013325"/>
            <a:ext cx="142875" cy="360363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47" name="Conector recto de flecha 146"/>
          <p:cNvCxnSpPr/>
          <p:nvPr/>
        </p:nvCxnSpPr>
        <p:spPr>
          <a:xfrm>
            <a:off x="1908175" y="5013325"/>
            <a:ext cx="0" cy="360363"/>
          </a:xfrm>
          <a:prstGeom prst="straightConnector1">
            <a:avLst/>
          </a:prstGeom>
          <a:noFill/>
          <a:ln w="25400" cap="flat" cmpd="sng" algn="ctr">
            <a:solidFill>
              <a:srgbClr val="0058A9">
                <a:lumMod val="60000"/>
                <a:lumOff val="40000"/>
              </a:srgb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48" name="Conector recto de flecha 147"/>
          <p:cNvCxnSpPr/>
          <p:nvPr/>
        </p:nvCxnSpPr>
        <p:spPr>
          <a:xfrm>
            <a:off x="2195513" y="5013325"/>
            <a:ext cx="73025" cy="4318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49" name="Conector recto de flecha 148"/>
          <p:cNvCxnSpPr/>
          <p:nvPr/>
        </p:nvCxnSpPr>
        <p:spPr>
          <a:xfrm flipH="1">
            <a:off x="4211638" y="5013325"/>
            <a:ext cx="288925" cy="360363"/>
          </a:xfrm>
          <a:prstGeom prst="straightConnector1">
            <a:avLst/>
          </a:prstGeom>
          <a:noFill/>
          <a:ln w="25400" cap="flat" cmpd="sng" algn="ctr">
            <a:solidFill>
              <a:srgbClr val="B4CCEA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50" name="Conector recto de flecha 149"/>
          <p:cNvCxnSpPr/>
          <p:nvPr/>
        </p:nvCxnSpPr>
        <p:spPr>
          <a:xfrm flipH="1">
            <a:off x="4572000" y="5013325"/>
            <a:ext cx="144463" cy="360363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51" name="Conector recto de flecha 150"/>
          <p:cNvCxnSpPr/>
          <p:nvPr/>
        </p:nvCxnSpPr>
        <p:spPr>
          <a:xfrm rot="19800000">
            <a:off x="2901950" y="2620963"/>
            <a:ext cx="0" cy="1006475"/>
          </a:xfrm>
          <a:prstGeom prst="straightConnector1">
            <a:avLst/>
          </a:prstGeom>
          <a:solidFill>
            <a:srgbClr val="0058A9">
              <a:lumMod val="60000"/>
              <a:lumOff val="40000"/>
            </a:srgbClr>
          </a:solidFill>
          <a:ln w="25400" cap="flat" cmpd="sng" algn="ctr">
            <a:solidFill>
              <a:srgbClr val="B4CCEA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52" name="Conector recto de flecha 151"/>
          <p:cNvCxnSpPr/>
          <p:nvPr/>
        </p:nvCxnSpPr>
        <p:spPr>
          <a:xfrm rot="19800000">
            <a:off x="3025775" y="2530475"/>
            <a:ext cx="0" cy="1006475"/>
          </a:xfrm>
          <a:prstGeom prst="straightConnector1">
            <a:avLst/>
          </a:prstGeom>
          <a:solidFill>
            <a:srgbClr val="0058A9">
              <a:lumMod val="60000"/>
              <a:lumOff val="40000"/>
            </a:srgbClr>
          </a:solidFill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53" name="Conector recto de flecha 152"/>
          <p:cNvCxnSpPr/>
          <p:nvPr/>
        </p:nvCxnSpPr>
        <p:spPr>
          <a:xfrm rot="19800000">
            <a:off x="3151188" y="2439988"/>
            <a:ext cx="0" cy="1006475"/>
          </a:xfrm>
          <a:prstGeom prst="straightConnector1">
            <a:avLst/>
          </a:prstGeom>
          <a:solidFill>
            <a:srgbClr val="0058A9">
              <a:lumMod val="60000"/>
              <a:lumOff val="40000"/>
            </a:srgbClr>
          </a:solidFill>
          <a:ln w="25400" cap="flat" cmpd="sng" algn="ctr">
            <a:solidFill>
              <a:srgbClr val="0058A9">
                <a:lumMod val="60000"/>
                <a:lumOff val="40000"/>
              </a:srgb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54" name="Conector recto de flecha 153"/>
          <p:cNvCxnSpPr/>
          <p:nvPr/>
        </p:nvCxnSpPr>
        <p:spPr>
          <a:xfrm rot="19800000">
            <a:off x="3263900" y="2406650"/>
            <a:ext cx="0" cy="1004888"/>
          </a:xfrm>
          <a:prstGeom prst="straightConnector1">
            <a:avLst/>
          </a:prstGeom>
          <a:solidFill>
            <a:srgbClr val="0058A9">
              <a:lumMod val="60000"/>
              <a:lumOff val="40000"/>
            </a:srgbClr>
          </a:solidFill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57" name="Rectángulo redondeado 156"/>
          <p:cNvSpPr/>
          <p:nvPr/>
        </p:nvSpPr>
        <p:spPr bwMode="auto">
          <a:xfrm>
            <a:off x="465138" y="3141663"/>
            <a:ext cx="5619750" cy="29845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8064A2">
                <a:lumMod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087563" indent="-1630363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4175125" indent="-326072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6264275" indent="-4892675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8351838" indent="-6523038" algn="l" defTabSz="20875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ENM </a:t>
            </a:r>
            <a:r>
              <a:rPr lang="es-ES" sz="1200" u="none" kern="0" dirty="0" err="1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Service</a:t>
            </a:r>
            <a:r>
              <a:rPr lang="es-ES" sz="1200" u="none" kern="0" dirty="0" smtClean="0">
                <a:solidFill>
                  <a:srgbClr val="000000"/>
                </a:solidFill>
                <a:latin typeface="Gill Sans"/>
                <a:ea typeface="+mn-ea"/>
                <a:cs typeface="Gill Sans"/>
              </a:rPr>
              <a:t> (OMWS2)</a:t>
            </a:r>
            <a:endParaRPr lang="es-ES" sz="1200" u="none" kern="0" dirty="0">
              <a:solidFill>
                <a:srgbClr val="000000"/>
              </a:solidFill>
              <a:latin typeface="Gill Sans"/>
              <a:ea typeface="+mn-ea"/>
              <a:cs typeface="Gill Sans"/>
            </a:endParaRPr>
          </a:p>
        </p:txBody>
      </p:sp>
      <p:sp>
        <p:nvSpPr>
          <p:cNvPr id="10" name="Rectángulo 9"/>
          <p:cNvSpPr/>
          <p:nvPr/>
        </p:nvSpPr>
        <p:spPr bwMode="auto">
          <a:xfrm>
            <a:off x="4787900" y="5362575"/>
            <a:ext cx="863600" cy="792163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ES" u="none">
              <a:solidFill>
                <a:schemeClr val="bg1"/>
              </a:solidFill>
              <a:latin typeface="Arial" charset="0"/>
              <a:ea typeface="ＭＳ Ｐゴシック" charset="0"/>
              <a:cs typeface="DejaVu Sans" charset="0"/>
            </a:endParaRPr>
          </a:p>
        </p:txBody>
      </p:sp>
      <p:pic>
        <p:nvPicPr>
          <p:cNvPr id="38942" name="Imagen 44" descr="Logo-BioVeL-vectoPRINT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72072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" name="Text Box 1"/>
          <p:cNvSpPr txBox="1">
            <a:spLocks noChangeArrowheads="1"/>
          </p:cNvSpPr>
          <p:nvPr/>
        </p:nvSpPr>
        <p:spPr bwMode="auto">
          <a:xfrm>
            <a:off x="35496" y="260648"/>
            <a:ext cx="8713093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es-ES"/>
            </a:defPPr>
            <a:lvl1pPr>
              <a:lnSpc>
                <a:spcPts val="3000"/>
              </a:lnSpc>
              <a:defRPr sz="2700" u="none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COMPSs and </a:t>
            </a:r>
            <a:r>
              <a:rPr lang="en-GB" dirty="0" err="1" smtClean="0"/>
              <a:t>OpenModeller</a:t>
            </a:r>
            <a:r>
              <a:rPr lang="en-GB" dirty="0" smtClean="0"/>
              <a:t>: </a:t>
            </a:r>
            <a:r>
              <a:rPr lang="en-GB" dirty="0" err="1" smtClean="0"/>
              <a:t>BioVeL</a:t>
            </a:r>
            <a:r>
              <a:rPr lang="en-GB" dirty="0" smtClean="0"/>
              <a:t>/</a:t>
            </a:r>
            <a:r>
              <a:rPr lang="en-GB" dirty="0" err="1" smtClean="0"/>
              <a:t>EUBrazil</a:t>
            </a:r>
            <a:r>
              <a:rPr lang="en-GB" dirty="0" smtClean="0"/>
              <a:t> </a:t>
            </a:r>
            <a:r>
              <a:rPr lang="en-GB" dirty="0" err="1" smtClean="0"/>
              <a:t>OpenBio</a:t>
            </a:r>
            <a:endParaRPr lang="en-GB" dirty="0"/>
          </a:p>
        </p:txBody>
      </p:sp>
      <p:pic>
        <p:nvPicPr>
          <p:cNvPr id="38944" name="Imagen 3" descr="Captura de pantalla 2014-09-23 a la(s) 15.10.4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3" y="4365625"/>
            <a:ext cx="24479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45" name="Agrupar 82"/>
          <p:cNvGrpSpPr>
            <a:grpSpLocks/>
          </p:cNvGrpSpPr>
          <p:nvPr/>
        </p:nvGrpSpPr>
        <p:grpSpPr bwMode="auto">
          <a:xfrm>
            <a:off x="4859338" y="5445125"/>
            <a:ext cx="720725" cy="576263"/>
            <a:chOff x="971600" y="5301208"/>
            <a:chExt cx="720080" cy="576064"/>
          </a:xfrm>
        </p:grpSpPr>
        <p:sp>
          <p:nvSpPr>
            <p:cNvPr id="167" name="Rectángulo redondeado 166"/>
            <p:cNvSpPr/>
            <p:nvPr/>
          </p:nvSpPr>
          <p:spPr>
            <a:xfrm>
              <a:off x="971600" y="5301208"/>
              <a:ext cx="720080" cy="576064"/>
            </a:xfrm>
            <a:prstGeom prst="roundRect">
              <a:avLst/>
            </a:prstGeom>
            <a:gradFill rotWithShape="1">
              <a:gsLst>
                <a:gs pos="0">
                  <a:srgbClr val="B4CCEA">
                    <a:shade val="51000"/>
                    <a:satMod val="130000"/>
                  </a:srgbClr>
                </a:gs>
                <a:gs pos="80000">
                  <a:srgbClr val="B4CCEA">
                    <a:shade val="93000"/>
                    <a:satMod val="130000"/>
                  </a:srgbClr>
                </a:gs>
                <a:gs pos="100000">
                  <a:srgbClr val="B4CCEA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B4CCE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Ctr="1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s-ES" sz="1100" u="none" kern="0" dirty="0" err="1">
                  <a:solidFill>
                    <a:srgbClr val="0058A9">
                      <a:lumMod val="50000"/>
                    </a:srgbClr>
                  </a:solidFill>
                  <a:latin typeface="Arial"/>
                  <a:ea typeface="+mn-ea"/>
                  <a:cs typeface="+mn-cs"/>
                </a:rPr>
                <a:t>VMn</a:t>
              </a:r>
              <a:endParaRPr lang="es-ES" sz="1100" u="none" kern="0" dirty="0">
                <a:solidFill>
                  <a:srgbClr val="0058A9">
                    <a:lumMod val="50000"/>
                  </a:srgbClr>
                </a:solidFill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38951" name="Agrupar 20"/>
            <p:cNvGrpSpPr>
              <a:grpSpLocks/>
            </p:cNvGrpSpPr>
            <p:nvPr/>
          </p:nvGrpSpPr>
          <p:grpSpPr bwMode="auto">
            <a:xfrm>
              <a:off x="1043608" y="5653255"/>
              <a:ext cx="622358" cy="224017"/>
              <a:chOff x="16509556" y="23393301"/>
              <a:chExt cx="2284595" cy="711196"/>
            </a:xfrm>
          </p:grpSpPr>
          <p:sp>
            <p:nvSpPr>
              <p:cNvPr id="169" name="Rectángulo 168"/>
              <p:cNvSpPr/>
              <p:nvPr/>
            </p:nvSpPr>
            <p:spPr>
              <a:xfrm>
                <a:off x="16507223" y="23394113"/>
                <a:ext cx="2288164" cy="71038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58A9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Ctr="1"/>
              <a:lstStyle>
                <a:defPPr>
                  <a:defRPr lang="en-US"/>
                </a:defPPr>
                <a:lvl1pPr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087563" indent="-1630363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175125" indent="-326072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264275" indent="-489267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351838" indent="-6523038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ClrTx/>
                  <a:buSzTx/>
                  <a:buFontTx/>
                  <a:buNone/>
                  <a:defRPr/>
                </a:pPr>
                <a:endParaRPr lang="es-ES" sz="1100" u="none">
                  <a:solidFill>
                    <a:srgbClr val="0058A9">
                      <a:lumMod val="50000"/>
                    </a:srgbClr>
                  </a:solidFill>
                  <a:latin typeface="Arial"/>
                </a:endParaRPr>
              </a:p>
            </p:txBody>
          </p:sp>
          <p:pic>
            <p:nvPicPr>
              <p:cNvPr id="38953" name="Imagen 26" descr="o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36128" y="23495000"/>
                <a:ext cx="2022444" cy="498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71" name="Conector recto de flecha 170"/>
          <p:cNvCxnSpPr/>
          <p:nvPr/>
        </p:nvCxnSpPr>
        <p:spPr>
          <a:xfrm>
            <a:off x="5292725" y="5013325"/>
            <a:ext cx="71438" cy="4318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72" name="Conector recto de flecha 171"/>
          <p:cNvCxnSpPr/>
          <p:nvPr/>
        </p:nvCxnSpPr>
        <p:spPr>
          <a:xfrm>
            <a:off x="5003800" y="5013325"/>
            <a:ext cx="0" cy="360363"/>
          </a:xfrm>
          <a:prstGeom prst="straightConnector1">
            <a:avLst/>
          </a:prstGeom>
          <a:noFill/>
          <a:ln w="25400" cap="flat" cmpd="sng" algn="ctr">
            <a:solidFill>
              <a:srgbClr val="0058A9">
                <a:lumMod val="60000"/>
                <a:lumOff val="40000"/>
              </a:srgb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Flecha a la derecha con bandas 10"/>
          <p:cNvSpPr/>
          <p:nvPr/>
        </p:nvSpPr>
        <p:spPr bwMode="auto">
          <a:xfrm rot="20700000">
            <a:off x="5699125" y="4968875"/>
            <a:ext cx="1060450" cy="288925"/>
          </a:xfrm>
          <a:prstGeom prst="striped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s-ES" u="none">
              <a:solidFill>
                <a:schemeClr val="bg1"/>
              </a:solidFill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389688" y="3708400"/>
            <a:ext cx="2862262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300" b="1" u="none" kern="0" dirty="0">
                <a:solidFill>
                  <a:srgbClr val="0058A9"/>
                </a:solidFill>
              </a:rPr>
              <a:t>Virtual appliance available in the </a:t>
            </a:r>
            <a:r>
              <a:rPr lang="en-GB" sz="1300" b="1" u="none" kern="0" dirty="0" err="1">
                <a:solidFill>
                  <a:srgbClr val="0058A9"/>
                </a:solidFill>
              </a:rPr>
              <a:t>AppDB</a:t>
            </a:r>
            <a:endParaRPr lang="es-ES" sz="1300" u="none" dirty="0"/>
          </a:p>
        </p:txBody>
      </p:sp>
    </p:spTree>
    <p:extLst>
      <p:ext uri="{BB962C8B-B14F-4D97-AF65-F5344CB8AC3E}">
        <p14:creationId xmlns:p14="http://schemas.microsoft.com/office/powerpoint/2010/main" val="12275859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490D061-E95E-2B43-97EB-8AE2A922054D}" type="slidenum">
              <a:rPr lang="es-ES" sz="1100" u="none">
                <a:solidFill>
                  <a:srgbClr val="004990"/>
                </a:solidFill>
              </a:rPr>
              <a:pPr eaLnBrk="1" hangingPunct="1"/>
              <a:t>17</a:t>
            </a:fld>
            <a:endParaRPr lang="es-ES" sz="1100" u="none">
              <a:solidFill>
                <a:srgbClr val="004990"/>
              </a:solidFill>
            </a:endParaRPr>
          </a:p>
        </p:txBody>
      </p:sp>
      <p:sp>
        <p:nvSpPr>
          <p:cNvPr id="81922" name="Rectangle 1"/>
          <p:cNvSpPr>
            <a:spLocks noChangeArrowheads="1"/>
          </p:cNvSpPr>
          <p:nvPr/>
        </p:nvSpPr>
        <p:spPr bwMode="auto">
          <a:xfrm>
            <a:off x="34925" y="177800"/>
            <a:ext cx="8167688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lnSpc>
                <a:spcPts val="3000"/>
              </a:lnSpc>
            </a:pPr>
            <a:r>
              <a:rPr lang="es-ES" sz="2700" u="none" dirty="0" err="1" smtClean="0">
                <a:solidFill>
                  <a:schemeClr val="bg1"/>
                </a:solidFill>
              </a:rPr>
              <a:t>COMPSs</a:t>
            </a:r>
            <a:r>
              <a:rPr lang="es-ES" sz="2700" u="none" dirty="0" smtClean="0">
                <a:solidFill>
                  <a:schemeClr val="bg1"/>
                </a:solidFill>
              </a:rPr>
              <a:t> and </a:t>
            </a:r>
            <a:r>
              <a:rPr lang="es-ES" sz="2700" u="none" dirty="0" err="1" smtClean="0">
                <a:solidFill>
                  <a:schemeClr val="bg1"/>
                </a:solidFill>
              </a:rPr>
              <a:t>Gipsy</a:t>
            </a:r>
            <a:endParaRPr lang="es-ES" sz="2600" u="none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23528" y="908720"/>
            <a:ext cx="828092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u="none" dirty="0" err="1"/>
              <a:t>Modelling</a:t>
            </a:r>
            <a:r>
              <a:rPr lang="es-ES" u="none" dirty="0"/>
              <a:t> of </a:t>
            </a:r>
            <a:r>
              <a:rPr lang="es-ES" u="none" dirty="0" err="1"/>
              <a:t>the</a:t>
            </a:r>
            <a:r>
              <a:rPr lang="es-ES" u="none" dirty="0"/>
              <a:t> </a:t>
            </a:r>
            <a:r>
              <a:rPr lang="es-ES" u="none" dirty="0" err="1"/>
              <a:t>kinematic</a:t>
            </a:r>
            <a:r>
              <a:rPr lang="es-ES" u="none" dirty="0"/>
              <a:t> of </a:t>
            </a:r>
            <a:r>
              <a:rPr lang="es-ES" u="none" dirty="0" err="1" smtClean="0"/>
              <a:t>galaxies</a:t>
            </a:r>
            <a:r>
              <a:rPr lang="es-ES" u="none" dirty="0" smtClean="0"/>
              <a:t> </a:t>
            </a:r>
            <a:r>
              <a:rPr lang="es-ES" u="none" dirty="0"/>
              <a:t>in </a:t>
            </a:r>
            <a:r>
              <a:rPr lang="es-ES" u="none" dirty="0" err="1"/>
              <a:t>the</a:t>
            </a:r>
            <a:r>
              <a:rPr lang="es-ES" u="none" dirty="0"/>
              <a:t> AMIGA4GAS </a:t>
            </a:r>
            <a:r>
              <a:rPr lang="es-ES" u="none" dirty="0" err="1" smtClean="0"/>
              <a:t>project</a:t>
            </a:r>
            <a:endParaRPr lang="es-ES" u="none" dirty="0" smtClean="0"/>
          </a:p>
          <a:p>
            <a:pPr marL="285750" indent="-285750">
              <a:buFont typeface="Arial"/>
              <a:buChar char="•"/>
            </a:pPr>
            <a:r>
              <a:rPr lang="es-ES" u="none" dirty="0" smtClean="0"/>
              <a:t>Set </a:t>
            </a:r>
            <a:r>
              <a:rPr lang="es-ES" u="none" dirty="0"/>
              <a:t>of </a:t>
            </a:r>
            <a:r>
              <a:rPr lang="es-ES" u="none" dirty="0" err="1"/>
              <a:t>analysis</a:t>
            </a:r>
            <a:r>
              <a:rPr lang="es-ES" u="none" dirty="0"/>
              <a:t> web </a:t>
            </a:r>
            <a:r>
              <a:rPr lang="es-ES" u="none" dirty="0" err="1"/>
              <a:t>services</a:t>
            </a:r>
            <a:r>
              <a:rPr lang="es-ES" u="none" dirty="0"/>
              <a:t>, </a:t>
            </a:r>
            <a:r>
              <a:rPr lang="es-ES" u="none" dirty="0" err="1"/>
              <a:t>based</a:t>
            </a:r>
            <a:r>
              <a:rPr lang="es-ES" u="none" dirty="0"/>
              <a:t> in </a:t>
            </a:r>
            <a:r>
              <a:rPr lang="es-ES" u="none" dirty="0" err="1"/>
              <a:t>tasks</a:t>
            </a:r>
            <a:r>
              <a:rPr lang="es-ES" u="none" dirty="0"/>
              <a:t> of </a:t>
            </a:r>
            <a:r>
              <a:rPr lang="es-ES" u="none" dirty="0" err="1" smtClean="0"/>
              <a:t>that</a:t>
            </a:r>
            <a:r>
              <a:rPr lang="es-ES" u="none" dirty="0" smtClean="0"/>
              <a:t> </a:t>
            </a:r>
            <a:r>
              <a:rPr lang="es-ES" u="none" dirty="0"/>
              <a:t>can be </a:t>
            </a:r>
            <a:r>
              <a:rPr lang="es-ES" u="none" dirty="0" err="1"/>
              <a:t>used</a:t>
            </a:r>
            <a:r>
              <a:rPr lang="es-ES" u="none" dirty="0"/>
              <a:t> as modules in </a:t>
            </a:r>
            <a:r>
              <a:rPr lang="es-ES" u="none" dirty="0" err="1"/>
              <a:t>workflows</a:t>
            </a:r>
            <a:r>
              <a:rPr lang="es-ES" u="none" dirty="0"/>
              <a:t> </a:t>
            </a:r>
            <a:r>
              <a:rPr lang="es-ES" u="none" dirty="0" err="1"/>
              <a:t>for</a:t>
            </a:r>
            <a:r>
              <a:rPr lang="es-ES" u="none" dirty="0"/>
              <a:t> </a:t>
            </a:r>
            <a:r>
              <a:rPr lang="es-ES" u="none" dirty="0" err="1"/>
              <a:t>modelling</a:t>
            </a:r>
            <a:r>
              <a:rPr lang="es-ES" u="none" dirty="0"/>
              <a:t> </a:t>
            </a:r>
            <a:r>
              <a:rPr lang="es-ES" u="none" dirty="0" err="1" smtClean="0"/>
              <a:t>galaxies</a:t>
            </a:r>
            <a:endParaRPr lang="es-ES" u="none" dirty="0"/>
          </a:p>
          <a:p>
            <a:pPr marL="285750" indent="-285750">
              <a:buFont typeface="Arial"/>
              <a:buChar char="•"/>
            </a:pPr>
            <a:r>
              <a:rPr lang="es-ES" u="none" dirty="0" err="1"/>
              <a:t>Currently</a:t>
            </a:r>
            <a:r>
              <a:rPr lang="es-ES" u="none" dirty="0"/>
              <a:t>, </a:t>
            </a:r>
            <a:r>
              <a:rPr lang="es-ES" u="none" dirty="0" err="1"/>
              <a:t>some</a:t>
            </a:r>
            <a:r>
              <a:rPr lang="es-ES" u="none" dirty="0"/>
              <a:t> of </a:t>
            </a:r>
            <a:r>
              <a:rPr lang="es-ES" u="none" dirty="0" err="1"/>
              <a:t>the</a:t>
            </a:r>
            <a:r>
              <a:rPr lang="es-ES" u="none" dirty="0"/>
              <a:t> web </a:t>
            </a:r>
            <a:r>
              <a:rPr lang="es-ES" u="none" dirty="0" err="1"/>
              <a:t>services</a:t>
            </a:r>
            <a:r>
              <a:rPr lang="es-ES" u="none" dirty="0"/>
              <a:t> </a:t>
            </a:r>
            <a:r>
              <a:rPr lang="es-ES" u="none" dirty="0" err="1"/>
              <a:t>launch</a:t>
            </a:r>
            <a:r>
              <a:rPr lang="es-ES" u="none" dirty="0"/>
              <a:t> </a:t>
            </a:r>
            <a:r>
              <a:rPr lang="es-ES" u="none" dirty="0" err="1"/>
              <a:t>the</a:t>
            </a:r>
            <a:r>
              <a:rPr lang="es-ES" u="none" dirty="0"/>
              <a:t> GIPSY </a:t>
            </a:r>
            <a:r>
              <a:rPr lang="es-ES" u="none" dirty="0" err="1"/>
              <a:t>tasks</a:t>
            </a:r>
            <a:r>
              <a:rPr lang="es-ES" u="none" dirty="0"/>
              <a:t> </a:t>
            </a:r>
            <a:r>
              <a:rPr lang="es-ES" u="none" dirty="0" err="1"/>
              <a:t>to</a:t>
            </a:r>
            <a:r>
              <a:rPr lang="es-ES" u="none" dirty="0"/>
              <a:t> </a:t>
            </a:r>
            <a:r>
              <a:rPr lang="es-ES" u="none" dirty="0" err="1"/>
              <a:t>Ibergrid</a:t>
            </a:r>
            <a:r>
              <a:rPr lang="es-ES" u="none" dirty="0"/>
              <a:t> and </a:t>
            </a:r>
            <a:r>
              <a:rPr lang="es-ES" u="none" dirty="0" err="1"/>
              <a:t>others</a:t>
            </a:r>
            <a:r>
              <a:rPr lang="es-ES" u="none" dirty="0"/>
              <a:t> </a:t>
            </a:r>
            <a:r>
              <a:rPr lang="es-ES" u="none" dirty="0" err="1"/>
              <a:t>to</a:t>
            </a:r>
            <a:r>
              <a:rPr lang="es-ES" u="none" dirty="0"/>
              <a:t> a </a:t>
            </a:r>
            <a:r>
              <a:rPr lang="es-ES" u="none" dirty="0" err="1"/>
              <a:t>Supercomputer</a:t>
            </a:r>
            <a:r>
              <a:rPr lang="es-ES" u="none" dirty="0"/>
              <a:t> </a:t>
            </a:r>
            <a:r>
              <a:rPr lang="es-ES" u="none" dirty="0" err="1" smtClean="0"/>
              <a:t>cluster</a:t>
            </a:r>
            <a:r>
              <a:rPr lang="es-ES" u="none" dirty="0" smtClean="0"/>
              <a:t> </a:t>
            </a:r>
            <a:r>
              <a:rPr lang="es-ES" u="none" dirty="0" err="1" smtClean="0"/>
              <a:t>using</a:t>
            </a:r>
            <a:r>
              <a:rPr lang="es-ES" u="none" dirty="0" smtClean="0"/>
              <a:t> </a:t>
            </a:r>
            <a:r>
              <a:rPr lang="es-ES" u="none" dirty="0" err="1" smtClean="0"/>
              <a:t>COMPSs</a:t>
            </a:r>
            <a:endParaRPr lang="es-ES" u="none" dirty="0" smtClean="0"/>
          </a:p>
          <a:p>
            <a:pPr marL="285750" indent="-285750">
              <a:buFont typeface="Arial"/>
              <a:buChar char="•"/>
            </a:pPr>
            <a:r>
              <a:rPr lang="es-ES" u="none" dirty="0" err="1" smtClean="0"/>
              <a:t>Now</a:t>
            </a:r>
            <a:r>
              <a:rPr lang="es-ES" u="none" dirty="0" smtClean="0"/>
              <a:t> </a:t>
            </a:r>
            <a:r>
              <a:rPr lang="es-ES" u="none" dirty="0" err="1" smtClean="0"/>
              <a:t>moving</a:t>
            </a:r>
            <a:r>
              <a:rPr lang="es-ES" u="none" dirty="0" smtClean="0"/>
              <a:t> </a:t>
            </a:r>
            <a:r>
              <a:rPr lang="es-ES" u="none" dirty="0" err="1" smtClean="0"/>
              <a:t>to</a:t>
            </a:r>
            <a:r>
              <a:rPr lang="es-ES" u="none" dirty="0" smtClean="0"/>
              <a:t> Cloud</a:t>
            </a:r>
            <a:endParaRPr lang="es-ES" u="none" dirty="0"/>
          </a:p>
        </p:txBody>
      </p:sp>
      <p:pic>
        <p:nvPicPr>
          <p:cNvPr id="3" name="Imagen 2" descr="Captura de pantalla 2015-01-14 a las 11.55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19043"/>
            <a:ext cx="7501624" cy="3778309"/>
          </a:xfrm>
          <a:prstGeom prst="rect">
            <a:avLst/>
          </a:prstGeom>
        </p:spPr>
      </p:pic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262515"/>
              </p:ext>
            </p:extLst>
          </p:nvPr>
        </p:nvGraphicFramePr>
        <p:xfrm>
          <a:off x="4283968" y="4077072"/>
          <a:ext cx="4608513" cy="210311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536171"/>
                <a:gridCol w="1200133"/>
                <a:gridCol w="1872209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Storage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Memory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Instances</a:t>
                      </a:r>
                      <a:r>
                        <a:rPr lang="es-ES" dirty="0" smtClean="0"/>
                        <a:t>/</a:t>
                      </a:r>
                      <a:r>
                        <a:rPr lang="es-ES" dirty="0" err="1" smtClean="0"/>
                        <a:t>cores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120GB </a:t>
                      </a:r>
                      <a:r>
                        <a:rPr lang="es-ES" dirty="0" err="1" smtClean="0"/>
                        <a:t>each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run</a:t>
                      </a:r>
                      <a:r>
                        <a:rPr lang="es-ES" baseline="0" dirty="0" smtClean="0"/>
                        <a:t>. </a:t>
                      </a:r>
                      <a:r>
                        <a:rPr lang="es-ES" baseline="0" dirty="0" err="1" smtClean="0"/>
                        <a:t>Each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model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generates</a:t>
                      </a:r>
                      <a:r>
                        <a:rPr lang="es-ES" baseline="0" dirty="0" smtClean="0"/>
                        <a:t> 200MB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&gt;1GB (</a:t>
                      </a:r>
                      <a:r>
                        <a:rPr lang="es-ES" dirty="0" err="1" smtClean="0"/>
                        <a:t>size</a:t>
                      </a:r>
                      <a:r>
                        <a:rPr lang="es-ES" dirty="0" smtClean="0"/>
                        <a:t> of 1</a:t>
                      </a:r>
                      <a:r>
                        <a:rPr lang="es-ES" baseline="0" dirty="0" smtClean="0"/>
                        <a:t> cube)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Calculate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dirty="0" smtClean="0"/>
                        <a:t>600 </a:t>
                      </a:r>
                      <a:r>
                        <a:rPr lang="es-ES" baseline="0" dirty="0" err="1" smtClean="0"/>
                        <a:t>models</a:t>
                      </a:r>
                      <a:r>
                        <a:rPr lang="es-ES" baseline="0" dirty="0" smtClean="0"/>
                        <a:t>. </a:t>
                      </a:r>
                      <a:r>
                        <a:rPr lang="es-ES" baseline="0" dirty="0" err="1" smtClean="0"/>
                        <a:t>Each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instance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calculates</a:t>
                      </a:r>
                      <a:r>
                        <a:rPr lang="es-ES" baseline="0" dirty="0" smtClean="0"/>
                        <a:t> 10 </a:t>
                      </a:r>
                      <a:r>
                        <a:rPr lang="es-ES" baseline="0" dirty="0" err="1" smtClean="0"/>
                        <a:t>models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228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490D061-E95E-2B43-97EB-8AE2A922054D}" type="slidenum">
              <a:rPr lang="es-ES" sz="1100" u="none">
                <a:solidFill>
                  <a:srgbClr val="004990"/>
                </a:solidFill>
              </a:rPr>
              <a:pPr eaLnBrk="1" hangingPunct="1"/>
              <a:t>18</a:t>
            </a:fld>
            <a:endParaRPr lang="es-ES" sz="1100" u="none">
              <a:solidFill>
                <a:srgbClr val="004990"/>
              </a:solidFill>
            </a:endParaRPr>
          </a:p>
        </p:txBody>
      </p:sp>
      <p:sp>
        <p:nvSpPr>
          <p:cNvPr id="81922" name="Rectangle 1"/>
          <p:cNvSpPr>
            <a:spLocks noChangeArrowheads="1"/>
          </p:cNvSpPr>
          <p:nvPr/>
        </p:nvSpPr>
        <p:spPr bwMode="auto">
          <a:xfrm>
            <a:off x="34925" y="177800"/>
            <a:ext cx="8167688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lnSpc>
                <a:spcPts val="3000"/>
              </a:lnSpc>
            </a:pPr>
            <a:r>
              <a:rPr lang="es-ES" sz="2700" u="none" dirty="0" err="1" smtClean="0">
                <a:solidFill>
                  <a:schemeClr val="bg1"/>
                </a:solidFill>
              </a:rPr>
              <a:t>COMPSs</a:t>
            </a:r>
            <a:r>
              <a:rPr lang="es-ES" sz="2700" u="none" dirty="0" smtClean="0">
                <a:solidFill>
                  <a:schemeClr val="bg1"/>
                </a:solidFill>
              </a:rPr>
              <a:t> and </a:t>
            </a:r>
            <a:r>
              <a:rPr lang="es-ES" sz="2700" u="none" dirty="0" err="1" smtClean="0">
                <a:solidFill>
                  <a:schemeClr val="bg1"/>
                </a:solidFill>
              </a:rPr>
              <a:t>Lofar</a:t>
            </a:r>
            <a:endParaRPr lang="es-ES" sz="2600" u="none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79512" y="908720"/>
            <a:ext cx="68407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u="none" dirty="0" err="1"/>
              <a:t>Development</a:t>
            </a:r>
            <a:r>
              <a:rPr lang="es-ES" u="none" dirty="0"/>
              <a:t> of a </a:t>
            </a:r>
            <a:r>
              <a:rPr lang="es-ES" u="none" dirty="0" err="1"/>
              <a:t>calibration</a:t>
            </a:r>
            <a:r>
              <a:rPr lang="es-ES" u="none" dirty="0"/>
              <a:t> pipeline </a:t>
            </a:r>
            <a:r>
              <a:rPr lang="es-ES" u="none" dirty="0" err="1"/>
              <a:t>for</a:t>
            </a:r>
            <a:r>
              <a:rPr lang="es-ES" u="none" dirty="0"/>
              <a:t> LOFAR </a:t>
            </a:r>
            <a:r>
              <a:rPr lang="es-ES" u="none" dirty="0" smtClean="0"/>
              <a:t>data</a:t>
            </a:r>
            <a:r>
              <a:rPr lang="es-ES" u="none" dirty="0"/>
              <a:t> </a:t>
            </a:r>
            <a:r>
              <a:rPr lang="es-ES" u="none" dirty="0" smtClean="0"/>
              <a:t>in </a:t>
            </a:r>
            <a:r>
              <a:rPr lang="es-ES" u="none" dirty="0" err="1" smtClean="0"/>
              <a:t>the</a:t>
            </a:r>
            <a:r>
              <a:rPr lang="es-ES" u="none" dirty="0" smtClean="0"/>
              <a:t> AMIGA4GAS </a:t>
            </a:r>
            <a:r>
              <a:rPr lang="es-ES" u="none" dirty="0" err="1" smtClean="0"/>
              <a:t>project</a:t>
            </a:r>
            <a:endParaRPr lang="es-ES" u="none" dirty="0" smtClean="0"/>
          </a:p>
          <a:p>
            <a:pPr marL="285750" indent="-285750">
              <a:buFont typeface="Arial"/>
              <a:buChar char="•"/>
            </a:pPr>
            <a:r>
              <a:rPr lang="es-ES" u="none" dirty="0" err="1"/>
              <a:t>Several</a:t>
            </a:r>
            <a:r>
              <a:rPr lang="es-ES" u="none" dirty="0"/>
              <a:t> </a:t>
            </a:r>
            <a:r>
              <a:rPr lang="es-ES" u="none" dirty="0" err="1"/>
              <a:t>configurations</a:t>
            </a:r>
            <a:r>
              <a:rPr lang="es-ES" u="none" dirty="0"/>
              <a:t> of virtual </a:t>
            </a:r>
            <a:r>
              <a:rPr lang="es-ES" u="none" dirty="0" err="1"/>
              <a:t>clusters</a:t>
            </a:r>
            <a:r>
              <a:rPr lang="es-ES" u="none" dirty="0"/>
              <a:t> </a:t>
            </a:r>
            <a:r>
              <a:rPr lang="es-ES" u="none" dirty="0" err="1"/>
              <a:t>will</a:t>
            </a:r>
            <a:r>
              <a:rPr lang="es-ES" u="none" dirty="0"/>
              <a:t> be </a:t>
            </a:r>
            <a:r>
              <a:rPr lang="es-ES" u="none" dirty="0" err="1"/>
              <a:t>used</a:t>
            </a:r>
            <a:r>
              <a:rPr lang="es-ES" u="none" dirty="0"/>
              <a:t> </a:t>
            </a:r>
            <a:r>
              <a:rPr lang="es-ES" u="none" dirty="0" err="1"/>
              <a:t>to</a:t>
            </a:r>
            <a:r>
              <a:rPr lang="es-ES" u="none" dirty="0"/>
              <a:t> </a:t>
            </a:r>
            <a:r>
              <a:rPr lang="es-ES" u="none" dirty="0" err="1"/>
              <a:t>run</a:t>
            </a:r>
            <a:r>
              <a:rPr lang="es-ES" u="none" dirty="0"/>
              <a:t> and </a:t>
            </a:r>
            <a:r>
              <a:rPr lang="es-ES" u="none" dirty="0" err="1"/>
              <a:t>profile</a:t>
            </a:r>
            <a:r>
              <a:rPr lang="es-ES" u="none" dirty="0"/>
              <a:t> </a:t>
            </a:r>
            <a:r>
              <a:rPr lang="es-ES" u="none" dirty="0" err="1"/>
              <a:t>different</a:t>
            </a:r>
            <a:r>
              <a:rPr lang="es-ES" u="none" dirty="0"/>
              <a:t> </a:t>
            </a:r>
            <a:r>
              <a:rPr lang="es-ES" u="none" dirty="0" err="1"/>
              <a:t>calibration</a:t>
            </a:r>
            <a:r>
              <a:rPr lang="es-ES" u="none" dirty="0"/>
              <a:t> </a:t>
            </a:r>
            <a:r>
              <a:rPr lang="es-ES" u="none" dirty="0" smtClean="0"/>
              <a:t>pipelines</a:t>
            </a:r>
          </a:p>
          <a:p>
            <a:pPr marL="285750" indent="-285750">
              <a:buFont typeface="Arial"/>
              <a:buChar char="•"/>
            </a:pPr>
            <a:r>
              <a:rPr lang="es-ES" u="none" dirty="0" err="1"/>
              <a:t>The</a:t>
            </a:r>
            <a:r>
              <a:rPr lang="es-ES" u="none" dirty="0"/>
              <a:t> </a:t>
            </a:r>
            <a:r>
              <a:rPr lang="es-ES" u="none" dirty="0" err="1"/>
              <a:t>community</a:t>
            </a:r>
            <a:r>
              <a:rPr lang="es-ES" u="none" dirty="0"/>
              <a:t> </a:t>
            </a:r>
            <a:r>
              <a:rPr lang="es-ES" u="none" dirty="0" err="1"/>
              <a:t>would</a:t>
            </a:r>
            <a:r>
              <a:rPr lang="es-ES" u="none" dirty="0"/>
              <a:t> </a:t>
            </a:r>
            <a:r>
              <a:rPr lang="es-ES" u="none" dirty="0" err="1"/>
              <a:t>like</a:t>
            </a:r>
            <a:r>
              <a:rPr lang="es-ES" u="none" dirty="0"/>
              <a:t> </a:t>
            </a:r>
            <a:r>
              <a:rPr lang="es-ES" u="none" dirty="0" err="1"/>
              <a:t>to</a:t>
            </a:r>
            <a:r>
              <a:rPr lang="es-ES" u="none" dirty="0"/>
              <a:t> </a:t>
            </a:r>
            <a:r>
              <a:rPr lang="es-ES" u="none" dirty="0" err="1"/>
              <a:t>adopt</a:t>
            </a:r>
            <a:r>
              <a:rPr lang="es-ES" u="none" dirty="0"/>
              <a:t> </a:t>
            </a:r>
            <a:r>
              <a:rPr lang="es-ES" u="none" dirty="0" err="1"/>
              <a:t>the</a:t>
            </a:r>
            <a:r>
              <a:rPr lang="es-ES" u="none" dirty="0"/>
              <a:t> </a:t>
            </a:r>
            <a:r>
              <a:rPr lang="es-ES" u="none" dirty="0" err="1"/>
              <a:t>COMPSs</a:t>
            </a:r>
            <a:r>
              <a:rPr lang="es-ES" u="none" dirty="0"/>
              <a:t> </a:t>
            </a:r>
            <a:r>
              <a:rPr lang="es-ES" u="none" dirty="0" err="1"/>
              <a:t>high-level</a:t>
            </a:r>
            <a:r>
              <a:rPr lang="es-ES" u="none" dirty="0"/>
              <a:t> </a:t>
            </a:r>
            <a:r>
              <a:rPr lang="es-ES" u="none" dirty="0" err="1"/>
              <a:t>tool</a:t>
            </a:r>
            <a:r>
              <a:rPr lang="es-ES" u="none" dirty="0"/>
              <a:t> </a:t>
            </a:r>
            <a:r>
              <a:rPr lang="es-ES" u="none" dirty="0" smtClean="0"/>
              <a:t>(</a:t>
            </a:r>
            <a:r>
              <a:rPr lang="es-ES" u="none" dirty="0" err="1" smtClean="0"/>
              <a:t>PyCOMPSs</a:t>
            </a:r>
            <a:r>
              <a:rPr lang="es-ES" u="none" dirty="0" smtClean="0"/>
              <a:t>) </a:t>
            </a:r>
            <a:r>
              <a:rPr lang="es-ES" u="none" dirty="0" err="1" smtClean="0"/>
              <a:t>to</a:t>
            </a:r>
            <a:r>
              <a:rPr lang="es-ES" u="none" dirty="0" smtClean="0"/>
              <a:t> </a:t>
            </a:r>
            <a:r>
              <a:rPr lang="es-ES" u="none" dirty="0" err="1"/>
              <a:t>port</a:t>
            </a:r>
            <a:r>
              <a:rPr lang="es-ES" u="none" dirty="0"/>
              <a:t> </a:t>
            </a:r>
            <a:r>
              <a:rPr lang="es-ES" u="none" dirty="0" err="1"/>
              <a:t>the</a:t>
            </a:r>
            <a:r>
              <a:rPr lang="es-ES" u="none" dirty="0"/>
              <a:t> </a:t>
            </a:r>
            <a:r>
              <a:rPr lang="es-ES" u="none" dirty="0" err="1"/>
              <a:t>application</a:t>
            </a:r>
            <a:r>
              <a:rPr lang="es-ES" u="none" dirty="0"/>
              <a:t> </a:t>
            </a:r>
            <a:r>
              <a:rPr lang="es-ES" u="none" dirty="0" err="1"/>
              <a:t>on</a:t>
            </a:r>
            <a:r>
              <a:rPr lang="es-ES" u="none" dirty="0"/>
              <a:t> </a:t>
            </a:r>
            <a:r>
              <a:rPr lang="es-ES" u="none" dirty="0" err="1"/>
              <a:t>the</a:t>
            </a:r>
            <a:r>
              <a:rPr lang="es-ES" u="none" dirty="0"/>
              <a:t> EGI </a:t>
            </a:r>
            <a:r>
              <a:rPr lang="es-ES" u="none" dirty="0" err="1"/>
              <a:t>Federated</a:t>
            </a:r>
            <a:r>
              <a:rPr lang="es-ES" u="none" dirty="0"/>
              <a:t> Cloud</a:t>
            </a:r>
            <a:endParaRPr lang="es-ES" u="none" dirty="0" smtClean="0"/>
          </a:p>
          <a:p>
            <a:pPr marL="285750" indent="-285750">
              <a:buFont typeface="Arial"/>
              <a:buChar char="•"/>
            </a:pPr>
            <a:endParaRPr lang="es-ES" u="none" dirty="0" smtClean="0"/>
          </a:p>
          <a:p>
            <a:pPr marL="285750" indent="-285750">
              <a:buFont typeface="Arial"/>
              <a:buChar char="•"/>
            </a:pPr>
            <a:endParaRPr lang="es-ES" u="none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196" y="908720"/>
            <a:ext cx="1892300" cy="647700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283369"/>
              </p:ext>
            </p:extLst>
          </p:nvPr>
        </p:nvGraphicFramePr>
        <p:xfrm>
          <a:off x="1331640" y="3079865"/>
          <a:ext cx="6096000" cy="128523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Storage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Memory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Instances</a:t>
                      </a:r>
                      <a:r>
                        <a:rPr lang="es-ES" dirty="0" smtClean="0"/>
                        <a:t>/</a:t>
                      </a:r>
                      <a:r>
                        <a:rPr lang="es-ES" dirty="0" err="1" smtClean="0"/>
                        <a:t>cores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3TB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for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tests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~64GB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 control + 2 </a:t>
                      </a:r>
                      <a:r>
                        <a:rPr lang="es-ES" dirty="0" err="1" smtClean="0"/>
                        <a:t>working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nodes</a:t>
                      </a:r>
                      <a:r>
                        <a:rPr lang="es-ES" baseline="0" dirty="0" smtClean="0"/>
                        <a:t> (2 </a:t>
                      </a:r>
                      <a:r>
                        <a:rPr lang="es-ES" baseline="0" dirty="0" err="1" smtClean="0"/>
                        <a:t>cores</a:t>
                      </a:r>
                      <a:r>
                        <a:rPr lang="es-ES" baseline="0" dirty="0" smtClean="0"/>
                        <a:t> at </a:t>
                      </a:r>
                      <a:r>
                        <a:rPr lang="es-ES" baseline="0" dirty="0" err="1" smtClean="0"/>
                        <a:t>least</a:t>
                      </a:r>
                      <a:r>
                        <a:rPr lang="es-ES" baseline="0" dirty="0" smtClean="0"/>
                        <a:t>)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755576" y="4627001"/>
            <a:ext cx="7272808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u="none" dirty="0" smtClean="0"/>
              <a:t>Storage </a:t>
            </a:r>
            <a:r>
              <a:rPr lang="es-ES" u="none" dirty="0" err="1" smtClean="0"/>
              <a:t>problem</a:t>
            </a:r>
            <a:r>
              <a:rPr lang="es-ES" u="none" dirty="0" smtClean="0"/>
              <a:t>, </a:t>
            </a:r>
            <a:r>
              <a:rPr lang="es-ES" u="none" dirty="0" err="1" smtClean="0"/>
              <a:t>need</a:t>
            </a:r>
            <a:r>
              <a:rPr lang="es-ES" u="none" dirty="0" smtClean="0"/>
              <a:t> </a:t>
            </a:r>
            <a:r>
              <a:rPr lang="es-ES" u="none" dirty="0" err="1" smtClean="0"/>
              <a:t>to</a:t>
            </a:r>
            <a:r>
              <a:rPr lang="es-ES" u="none" dirty="0" smtClean="0"/>
              <a:t> share </a:t>
            </a:r>
            <a:r>
              <a:rPr lang="es-ES" u="none" dirty="0" err="1" smtClean="0"/>
              <a:t>large</a:t>
            </a:r>
            <a:r>
              <a:rPr lang="es-ES" u="none" dirty="0" smtClean="0"/>
              <a:t> </a:t>
            </a:r>
            <a:r>
              <a:rPr lang="es-ES" u="none" dirty="0" err="1" smtClean="0"/>
              <a:t>volumes</a:t>
            </a:r>
            <a:r>
              <a:rPr lang="es-ES" u="none" dirty="0" smtClean="0"/>
              <a:t> of data</a:t>
            </a:r>
          </a:p>
          <a:p>
            <a:pPr marL="285750" indent="-285750">
              <a:buFont typeface="Arial"/>
              <a:buChar char="•"/>
            </a:pPr>
            <a:r>
              <a:rPr lang="es-ES" u="none" dirty="0" err="1" smtClean="0"/>
              <a:t>The</a:t>
            </a:r>
            <a:r>
              <a:rPr lang="es-ES" u="none" dirty="0" smtClean="0"/>
              <a:t> </a:t>
            </a:r>
            <a:r>
              <a:rPr lang="es-ES" u="none" dirty="0" err="1" smtClean="0"/>
              <a:t>quality</a:t>
            </a:r>
            <a:r>
              <a:rPr lang="es-ES" u="none" dirty="0" smtClean="0"/>
              <a:t> of </a:t>
            </a:r>
            <a:r>
              <a:rPr lang="es-ES" u="none" dirty="0" err="1" smtClean="0"/>
              <a:t>the</a:t>
            </a:r>
            <a:r>
              <a:rPr lang="es-ES" u="none" dirty="0" smtClean="0"/>
              <a:t> final </a:t>
            </a:r>
            <a:r>
              <a:rPr lang="es-ES" u="none" dirty="0" err="1" smtClean="0"/>
              <a:t>image</a:t>
            </a:r>
            <a:r>
              <a:rPr lang="es-ES" u="none" dirty="0" smtClean="0"/>
              <a:t> </a:t>
            </a:r>
            <a:r>
              <a:rPr lang="es-ES" u="none" dirty="0" err="1" smtClean="0"/>
              <a:t>depends</a:t>
            </a:r>
            <a:r>
              <a:rPr lang="es-ES" u="none" dirty="0" smtClean="0"/>
              <a:t> </a:t>
            </a:r>
            <a:r>
              <a:rPr lang="es-ES" u="none" dirty="0" err="1" smtClean="0"/>
              <a:t>on</a:t>
            </a:r>
            <a:r>
              <a:rPr lang="es-ES" u="none" dirty="0" smtClean="0"/>
              <a:t> </a:t>
            </a:r>
            <a:r>
              <a:rPr lang="es-ES" u="none" dirty="0" err="1" smtClean="0"/>
              <a:t>the</a:t>
            </a:r>
            <a:r>
              <a:rPr lang="es-ES" u="none" dirty="0" smtClean="0"/>
              <a:t> </a:t>
            </a:r>
            <a:r>
              <a:rPr lang="es-ES" u="none" dirty="0" err="1" smtClean="0"/>
              <a:t>available</a:t>
            </a:r>
            <a:r>
              <a:rPr lang="es-ES" u="none" dirty="0" smtClean="0"/>
              <a:t> </a:t>
            </a:r>
            <a:r>
              <a:rPr lang="es-ES" u="none" dirty="0" err="1" smtClean="0"/>
              <a:t>memory</a:t>
            </a:r>
            <a:endParaRPr lang="es-ES" u="none" dirty="0" smtClean="0"/>
          </a:p>
          <a:p>
            <a:pPr marL="285750" indent="-285750">
              <a:buFont typeface="Arial"/>
              <a:buChar char="•"/>
            </a:pPr>
            <a:r>
              <a:rPr lang="es-ES" u="none" dirty="0" smtClean="0"/>
              <a:t>Control/</a:t>
            </a:r>
            <a:r>
              <a:rPr lang="es-ES" u="none" dirty="0" err="1" smtClean="0"/>
              <a:t>working</a:t>
            </a:r>
            <a:r>
              <a:rPr lang="es-ES" u="none" dirty="0" smtClean="0"/>
              <a:t> </a:t>
            </a:r>
            <a:r>
              <a:rPr lang="es-ES" u="none" dirty="0" err="1" smtClean="0"/>
              <a:t>nodes</a:t>
            </a:r>
            <a:r>
              <a:rPr lang="es-ES" u="none" dirty="0" smtClean="0"/>
              <a:t> can be </a:t>
            </a:r>
            <a:r>
              <a:rPr lang="es-ES" u="none" dirty="0" err="1" smtClean="0"/>
              <a:t>modelled</a:t>
            </a:r>
            <a:r>
              <a:rPr lang="es-ES" u="none" dirty="0" smtClean="0"/>
              <a:t> in </a:t>
            </a:r>
            <a:r>
              <a:rPr lang="es-ES" u="none" dirty="0" err="1" smtClean="0"/>
              <a:t>COMPSs</a:t>
            </a:r>
            <a:r>
              <a:rPr lang="es-ES" u="none" dirty="0" smtClean="0"/>
              <a:t>, </a:t>
            </a:r>
            <a:r>
              <a:rPr lang="es-ES" u="none" dirty="0" err="1" smtClean="0"/>
              <a:t>thus</a:t>
            </a:r>
            <a:r>
              <a:rPr lang="es-ES" u="none" dirty="0" smtClean="0"/>
              <a:t> </a:t>
            </a:r>
            <a:r>
              <a:rPr lang="es-ES" u="none" dirty="0" err="1" smtClean="0"/>
              <a:t>the</a:t>
            </a:r>
            <a:r>
              <a:rPr lang="es-ES" u="none" dirty="0" smtClean="0"/>
              <a:t> </a:t>
            </a:r>
            <a:r>
              <a:rPr lang="es-ES" u="none" dirty="0" err="1" smtClean="0"/>
              <a:t>number</a:t>
            </a:r>
            <a:r>
              <a:rPr lang="es-ES" u="none" dirty="0" smtClean="0"/>
              <a:t> of </a:t>
            </a:r>
            <a:r>
              <a:rPr lang="es-ES" u="none" dirty="0" err="1" smtClean="0"/>
              <a:t>instances</a:t>
            </a:r>
            <a:r>
              <a:rPr lang="es-ES" u="none" dirty="0" smtClean="0"/>
              <a:t> </a:t>
            </a:r>
            <a:r>
              <a:rPr lang="es-ES" u="none" dirty="0" err="1" smtClean="0"/>
              <a:t>will</a:t>
            </a:r>
            <a:r>
              <a:rPr lang="es-ES" u="none" dirty="0" smtClean="0"/>
              <a:t> </a:t>
            </a:r>
            <a:r>
              <a:rPr lang="es-ES" u="none" dirty="0" err="1" smtClean="0"/>
              <a:t>depend</a:t>
            </a:r>
            <a:r>
              <a:rPr lang="es-ES" u="none" dirty="0" smtClean="0"/>
              <a:t> </a:t>
            </a:r>
            <a:r>
              <a:rPr lang="es-ES" u="none" dirty="0" err="1" smtClean="0"/>
              <a:t>on</a:t>
            </a:r>
            <a:r>
              <a:rPr lang="es-ES" u="none" dirty="0" smtClean="0"/>
              <a:t> </a:t>
            </a:r>
            <a:r>
              <a:rPr lang="es-ES" u="none" dirty="0" err="1" smtClean="0"/>
              <a:t>the</a:t>
            </a:r>
            <a:r>
              <a:rPr lang="es-ES" u="none" dirty="0" smtClean="0"/>
              <a:t> </a:t>
            </a:r>
            <a:r>
              <a:rPr lang="es-ES" u="none" dirty="0" err="1" smtClean="0"/>
              <a:t>level</a:t>
            </a:r>
            <a:r>
              <a:rPr lang="es-ES" u="none" dirty="0" smtClean="0"/>
              <a:t> of </a:t>
            </a:r>
            <a:r>
              <a:rPr lang="es-ES" u="none" dirty="0" err="1" smtClean="0"/>
              <a:t>parallelism</a:t>
            </a:r>
            <a:r>
              <a:rPr lang="es-ES" u="none" dirty="0" smtClean="0"/>
              <a:t> </a:t>
            </a:r>
            <a:r>
              <a:rPr lang="es-ES" u="none" dirty="0" err="1" smtClean="0"/>
              <a:t>that</a:t>
            </a:r>
            <a:r>
              <a:rPr lang="es-ES" u="none" dirty="0" smtClean="0"/>
              <a:t> can be </a:t>
            </a:r>
            <a:r>
              <a:rPr lang="es-ES" u="none" dirty="0" err="1" smtClean="0"/>
              <a:t>managed</a:t>
            </a:r>
            <a:r>
              <a:rPr lang="es-ES" u="none" dirty="0" smtClean="0"/>
              <a:t> </a:t>
            </a:r>
            <a:r>
              <a:rPr lang="es-ES" u="none" dirty="0" err="1" smtClean="0"/>
              <a:t>by</a:t>
            </a:r>
            <a:r>
              <a:rPr lang="es-ES" u="none" dirty="0" smtClean="0"/>
              <a:t> </a:t>
            </a:r>
            <a:r>
              <a:rPr lang="es-ES" u="none" dirty="0" err="1" smtClean="0"/>
              <a:t>COMPSs</a:t>
            </a:r>
            <a:endParaRPr lang="es-ES" u="none" dirty="0" smtClean="0"/>
          </a:p>
          <a:p>
            <a:pPr marL="285750" indent="-285750">
              <a:buFont typeface="Arial"/>
              <a:buChar char="•"/>
            </a:pPr>
            <a:endParaRPr lang="es-ES" u="none" dirty="0" smtClean="0"/>
          </a:p>
        </p:txBody>
      </p:sp>
    </p:spTree>
    <p:extLst>
      <p:ext uri="{BB962C8B-B14F-4D97-AF65-F5344CB8AC3E}">
        <p14:creationId xmlns:p14="http://schemas.microsoft.com/office/powerpoint/2010/main" val="3679531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aptura de pantalla 2014-12-10 a las 11.58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6228184" cy="1404207"/>
          </a:xfrm>
          <a:prstGeom prst="rect">
            <a:avLst/>
          </a:prstGeom>
          <a:noFill/>
        </p:spPr>
      </p:pic>
      <p:sp>
        <p:nvSpPr>
          <p:cNvPr id="81921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490D061-E95E-2B43-97EB-8AE2A922054D}" type="slidenum">
              <a:rPr lang="es-ES" sz="1100" u="none">
                <a:solidFill>
                  <a:srgbClr val="004990"/>
                </a:solidFill>
              </a:rPr>
              <a:pPr eaLnBrk="1" hangingPunct="1"/>
              <a:t>19</a:t>
            </a:fld>
            <a:endParaRPr lang="es-ES" sz="1100" u="none">
              <a:solidFill>
                <a:srgbClr val="004990"/>
              </a:solidFill>
            </a:endParaRPr>
          </a:p>
        </p:txBody>
      </p:sp>
      <p:sp>
        <p:nvSpPr>
          <p:cNvPr id="81922" name="Rectangle 1"/>
          <p:cNvSpPr>
            <a:spLocks noChangeArrowheads="1"/>
          </p:cNvSpPr>
          <p:nvPr/>
        </p:nvSpPr>
        <p:spPr bwMode="auto">
          <a:xfrm>
            <a:off x="34925" y="177800"/>
            <a:ext cx="8167688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lnSpc>
                <a:spcPts val="3000"/>
              </a:lnSpc>
            </a:pPr>
            <a:r>
              <a:rPr lang="es-ES" sz="2700" u="none" dirty="0" err="1" smtClean="0">
                <a:solidFill>
                  <a:schemeClr val="bg1"/>
                </a:solidFill>
              </a:rPr>
              <a:t>Usage</a:t>
            </a:r>
            <a:r>
              <a:rPr lang="es-ES" sz="2700" u="none" dirty="0" smtClean="0">
                <a:solidFill>
                  <a:schemeClr val="bg1"/>
                </a:solidFill>
              </a:rPr>
              <a:t> of </a:t>
            </a:r>
            <a:r>
              <a:rPr lang="es-ES" sz="2700" u="none" dirty="0" err="1" smtClean="0">
                <a:solidFill>
                  <a:schemeClr val="bg1"/>
                </a:solidFill>
              </a:rPr>
              <a:t>COMPSs</a:t>
            </a:r>
            <a:r>
              <a:rPr lang="es-ES" sz="2700" u="none" dirty="0" smtClean="0">
                <a:solidFill>
                  <a:schemeClr val="bg1"/>
                </a:solidFill>
              </a:rPr>
              <a:t> in </a:t>
            </a:r>
            <a:r>
              <a:rPr lang="es-ES" sz="2700" u="none" dirty="0" err="1" smtClean="0">
                <a:solidFill>
                  <a:schemeClr val="bg1"/>
                </a:solidFill>
              </a:rPr>
              <a:t>the</a:t>
            </a:r>
            <a:r>
              <a:rPr lang="es-ES" sz="2700" u="none" dirty="0" smtClean="0">
                <a:solidFill>
                  <a:schemeClr val="bg1"/>
                </a:solidFill>
              </a:rPr>
              <a:t> </a:t>
            </a:r>
            <a:r>
              <a:rPr lang="es-ES" sz="2700" u="none" dirty="0" err="1" smtClean="0">
                <a:solidFill>
                  <a:schemeClr val="bg1"/>
                </a:solidFill>
              </a:rPr>
              <a:t>FedCloud</a:t>
            </a:r>
            <a:r>
              <a:rPr lang="es-ES" sz="2700" u="none" dirty="0" smtClean="0">
                <a:solidFill>
                  <a:schemeClr val="bg1"/>
                </a:solidFill>
              </a:rPr>
              <a:t> </a:t>
            </a:r>
            <a:r>
              <a:rPr lang="es-ES" sz="2700" u="none" dirty="0" err="1" smtClean="0">
                <a:solidFill>
                  <a:schemeClr val="bg1"/>
                </a:solidFill>
              </a:rPr>
              <a:t>sites</a:t>
            </a:r>
            <a:r>
              <a:rPr lang="es-ES" sz="2700" u="none" dirty="0" smtClean="0">
                <a:solidFill>
                  <a:schemeClr val="bg1"/>
                </a:solidFill>
              </a:rPr>
              <a:t>/VO</a:t>
            </a:r>
            <a:endParaRPr lang="es-ES" sz="2600" u="none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23528" y="2420888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1600" u="none" dirty="0" err="1" smtClean="0"/>
              <a:t>Installation</a:t>
            </a:r>
            <a:r>
              <a:rPr lang="es-ES" sz="1600" u="none" dirty="0" smtClean="0"/>
              <a:t> </a:t>
            </a:r>
            <a:r>
              <a:rPr lang="es-ES" sz="1600" u="none" dirty="0" err="1" smtClean="0"/>
              <a:t>packages</a:t>
            </a:r>
            <a:r>
              <a:rPr lang="es-ES" sz="1600" u="none" dirty="0" smtClean="0"/>
              <a:t> </a:t>
            </a:r>
            <a:r>
              <a:rPr lang="es-ES" sz="1600" u="none" dirty="0" err="1" smtClean="0"/>
              <a:t>available</a:t>
            </a:r>
            <a:r>
              <a:rPr lang="es-ES" sz="1600" u="none" dirty="0" smtClean="0"/>
              <a:t> in </a:t>
            </a:r>
            <a:r>
              <a:rPr lang="es-ES" sz="1600" u="none" dirty="0" err="1" smtClean="0"/>
              <a:t>the</a:t>
            </a:r>
            <a:r>
              <a:rPr lang="es-ES" sz="1600" u="none" dirty="0" smtClean="0"/>
              <a:t> Software </a:t>
            </a:r>
            <a:r>
              <a:rPr lang="es-ES" sz="1600" u="none" dirty="0" err="1" smtClean="0"/>
              <a:t>Marketplace</a:t>
            </a:r>
            <a:r>
              <a:rPr lang="es-ES" sz="1600" u="none" dirty="0" smtClean="0"/>
              <a:t> and VA in Cloud </a:t>
            </a:r>
            <a:r>
              <a:rPr lang="es-ES" sz="1600" u="none" dirty="0" err="1" smtClean="0"/>
              <a:t>Marketplace</a:t>
            </a:r>
            <a:endParaRPr lang="es-ES" sz="1600" u="none" dirty="0" smtClean="0"/>
          </a:p>
          <a:p>
            <a:pPr marL="285750" indent="-285750">
              <a:buFont typeface="Arial"/>
              <a:buChar char="•"/>
            </a:pPr>
            <a:r>
              <a:rPr lang="es-ES" sz="1600" u="none" dirty="0" err="1" smtClean="0"/>
              <a:t>One</a:t>
            </a:r>
            <a:r>
              <a:rPr lang="es-ES" sz="1600" u="none" dirty="0" smtClean="0"/>
              <a:t> </a:t>
            </a:r>
            <a:r>
              <a:rPr lang="es-ES" sz="1600" u="none" dirty="0" err="1" smtClean="0"/>
              <a:t>image</a:t>
            </a:r>
            <a:r>
              <a:rPr lang="es-ES" sz="1600" u="none" dirty="0" smtClean="0"/>
              <a:t> </a:t>
            </a:r>
            <a:r>
              <a:rPr lang="es-ES" sz="1600" u="none" dirty="0" err="1" smtClean="0"/>
              <a:t>provides</a:t>
            </a:r>
            <a:r>
              <a:rPr lang="es-ES" sz="1600" u="none" dirty="0" smtClean="0"/>
              <a:t> </a:t>
            </a:r>
            <a:r>
              <a:rPr lang="es-ES" sz="1600" u="none" dirty="0" err="1" smtClean="0"/>
              <a:t>both</a:t>
            </a:r>
            <a:r>
              <a:rPr lang="es-ES" sz="1600" u="none" dirty="0" smtClean="0"/>
              <a:t> </a:t>
            </a:r>
            <a:r>
              <a:rPr lang="es-ES" sz="1600" u="none" dirty="0" err="1" smtClean="0"/>
              <a:t>COMPSs</a:t>
            </a:r>
            <a:r>
              <a:rPr lang="es-ES" sz="1600" u="none" dirty="0" smtClean="0"/>
              <a:t> and PMES (</a:t>
            </a:r>
            <a:r>
              <a:rPr lang="es-ES" sz="1600" u="none" dirty="0" err="1" smtClean="0"/>
              <a:t>to</a:t>
            </a:r>
            <a:r>
              <a:rPr lang="es-ES" sz="1600" u="none" dirty="0" smtClean="0"/>
              <a:t> be </a:t>
            </a:r>
            <a:r>
              <a:rPr lang="es-ES" sz="1600" u="none" dirty="0" err="1" smtClean="0"/>
              <a:t>started</a:t>
            </a:r>
            <a:r>
              <a:rPr lang="es-ES" sz="1600" u="none" dirty="0" smtClean="0"/>
              <a:t> </a:t>
            </a:r>
            <a:r>
              <a:rPr lang="es-ES" sz="1600" u="none" dirty="0" err="1" smtClean="0"/>
              <a:t>manually</a:t>
            </a:r>
            <a:r>
              <a:rPr lang="es-ES" sz="1600" u="none" dirty="0" smtClean="0"/>
              <a:t> </a:t>
            </a:r>
            <a:r>
              <a:rPr lang="es-ES" sz="1600" u="none" dirty="0" err="1" smtClean="0"/>
              <a:t>if</a:t>
            </a:r>
            <a:r>
              <a:rPr lang="es-ES" sz="1600" u="none" dirty="0" smtClean="0"/>
              <a:t> </a:t>
            </a:r>
            <a:r>
              <a:rPr lang="es-ES" sz="1600" u="none" dirty="0" err="1" smtClean="0"/>
              <a:t>needed</a:t>
            </a:r>
            <a:r>
              <a:rPr lang="es-ES" sz="1600" u="none" dirty="0" smtClean="0"/>
              <a:t>) </a:t>
            </a:r>
          </a:p>
          <a:p>
            <a:pPr marL="285750" indent="-285750">
              <a:buFont typeface="Arial"/>
              <a:buChar char="•"/>
            </a:pPr>
            <a:r>
              <a:rPr lang="es-ES" sz="1600" u="none" dirty="0" err="1" smtClean="0"/>
              <a:t>Endorsed</a:t>
            </a:r>
            <a:r>
              <a:rPr lang="es-ES" sz="1600" u="none" dirty="0" smtClean="0"/>
              <a:t> </a:t>
            </a:r>
            <a:r>
              <a:rPr lang="es-ES" sz="1600" u="none" dirty="0" err="1" smtClean="0"/>
              <a:t>by</a:t>
            </a:r>
            <a:r>
              <a:rPr lang="es-ES" sz="1600" u="none" dirty="0" smtClean="0"/>
              <a:t>:</a:t>
            </a:r>
          </a:p>
          <a:p>
            <a:pPr marL="285750" indent="-285750">
              <a:buFont typeface="Arial"/>
              <a:buChar char="•"/>
            </a:pPr>
            <a:endParaRPr lang="es-ES" sz="1600" u="none" dirty="0" smtClean="0"/>
          </a:p>
          <a:p>
            <a:pPr marL="285750" indent="-285750">
              <a:buFont typeface="Arial"/>
              <a:buChar char="•"/>
            </a:pPr>
            <a:endParaRPr lang="es-ES" sz="1600" u="none" dirty="0" smtClean="0"/>
          </a:p>
          <a:p>
            <a:pPr marL="285750" indent="-285750">
              <a:buFont typeface="Arial"/>
              <a:buChar char="•"/>
            </a:pPr>
            <a:endParaRPr lang="es-ES" sz="1600" u="none" dirty="0" smtClean="0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598190"/>
              </p:ext>
            </p:extLst>
          </p:nvPr>
        </p:nvGraphicFramePr>
        <p:xfrm>
          <a:off x="323528" y="3356992"/>
          <a:ext cx="3960440" cy="321055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224136"/>
                <a:gridCol w="2736304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VO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err="1" smtClean="0"/>
                        <a:t>Sites</a:t>
                      </a:r>
                      <a:endParaRPr lang="es-E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dirty="0" err="1" smtClean="0"/>
                        <a:t>biomed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u="none" dirty="0" smtClean="0"/>
                        <a:t>CESNET-METACLOUD(CZ)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dirty="0" err="1" smtClean="0"/>
                        <a:t>fedcloud.egi.eu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u="none" dirty="0" smtClean="0"/>
                        <a:t>FZJ(DE)</a:t>
                      </a:r>
                    </a:p>
                    <a:p>
                      <a:r>
                        <a:rPr lang="es-ES" sz="1200" u="none" dirty="0" smtClean="0"/>
                        <a:t>HG-09-OKEANOS-CLOUD(GR)</a:t>
                      </a:r>
                    </a:p>
                    <a:p>
                      <a:r>
                        <a:rPr lang="es-ES" sz="1200" u="none" dirty="0" smtClean="0"/>
                        <a:t>IFCA-LCG2(ES)</a:t>
                      </a:r>
                    </a:p>
                    <a:p>
                      <a:r>
                        <a:rPr lang="es-ES" sz="1200" u="none" dirty="0" smtClean="0"/>
                        <a:t>CESNET-METACLOUD(CZ)</a:t>
                      </a:r>
                    </a:p>
                    <a:p>
                      <a:r>
                        <a:rPr lang="es-ES" sz="1200" u="none" dirty="0" smtClean="0"/>
                        <a:t>BIFI(ES)</a:t>
                      </a:r>
                    </a:p>
                    <a:p>
                      <a:r>
                        <a:rPr lang="es-ES" sz="1200" u="none" dirty="0" smtClean="0"/>
                        <a:t>IISAS-FEDCLOUD(SK)</a:t>
                      </a:r>
                    </a:p>
                    <a:p>
                      <a:r>
                        <a:rPr lang="es-ES" sz="1200" u="none" dirty="0" smtClean="0"/>
                        <a:t>SZTAKI(HU)</a:t>
                      </a:r>
                    </a:p>
                    <a:p>
                      <a:r>
                        <a:rPr lang="es-ES" sz="1200" u="none" dirty="0" smtClean="0"/>
                        <a:t>MK-04-FINKICLOUD(MK)</a:t>
                      </a:r>
                    </a:p>
                    <a:p>
                      <a:r>
                        <a:rPr lang="es-ES" sz="1200" u="none" dirty="0" smtClean="0"/>
                        <a:t>INFN-PADOVA-STACK(IT)</a:t>
                      </a:r>
                    </a:p>
                    <a:p>
                      <a:r>
                        <a:rPr lang="es-ES" sz="1200" u="none" dirty="0" smtClean="0"/>
                        <a:t>BIFI(ES)</a:t>
                      </a:r>
                    </a:p>
                    <a:p>
                      <a:r>
                        <a:rPr lang="es-ES" sz="1200" u="none" dirty="0" smtClean="0"/>
                        <a:t>CETA-GRID(ES)</a:t>
                      </a:r>
                    </a:p>
                    <a:p>
                      <a:r>
                        <a:rPr lang="es-ES" sz="1200" u="none" dirty="0" smtClean="0"/>
                        <a:t>UPV-GRYCAP(ES)</a:t>
                      </a:r>
                    </a:p>
                    <a:p>
                      <a:r>
                        <a:rPr lang="es-ES" sz="1200" u="none" dirty="0" smtClean="0"/>
                        <a:t>PRISMA-INFN-BARI(IT)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4499992" y="3429000"/>
            <a:ext cx="4536504" cy="2800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1600" u="none" dirty="0" err="1" smtClean="0"/>
              <a:t>Succesfully</a:t>
            </a:r>
            <a:r>
              <a:rPr lang="es-ES" sz="1600" u="none" dirty="0" smtClean="0"/>
              <a:t> </a:t>
            </a:r>
            <a:r>
              <a:rPr lang="es-ES" sz="1600" u="none" dirty="0" err="1" smtClean="0"/>
              <a:t>tested</a:t>
            </a:r>
            <a:r>
              <a:rPr lang="es-ES" sz="1600" u="none" dirty="0" smtClean="0"/>
              <a:t> </a:t>
            </a:r>
            <a:r>
              <a:rPr lang="es-ES" sz="1600" u="none" dirty="0" err="1" smtClean="0"/>
              <a:t>on</a:t>
            </a:r>
            <a:r>
              <a:rPr lang="es-ES" sz="1600" u="none" dirty="0" smtClean="0"/>
              <a:t> CESNET (ONE) and INFN Bari (OS) </a:t>
            </a:r>
            <a:r>
              <a:rPr lang="es-ES" sz="1600" u="none" dirty="0" err="1" smtClean="0"/>
              <a:t>during</a:t>
            </a:r>
            <a:r>
              <a:rPr lang="es-ES" sz="1600" u="none" dirty="0" smtClean="0"/>
              <a:t> London </a:t>
            </a:r>
            <a:r>
              <a:rPr lang="es-ES" sz="1600" u="none" dirty="0" err="1" smtClean="0"/>
              <a:t>interop</a:t>
            </a:r>
            <a:r>
              <a:rPr lang="es-ES" sz="1600" u="none" dirty="0" smtClean="0"/>
              <a:t> demo</a:t>
            </a:r>
          </a:p>
          <a:p>
            <a:pPr marL="285750" indent="-285750">
              <a:buFont typeface="Arial"/>
              <a:buChar char="•"/>
            </a:pPr>
            <a:endParaRPr lang="es-ES" sz="1600" u="none" dirty="0" smtClean="0"/>
          </a:p>
          <a:p>
            <a:pPr marL="285750" indent="-285750">
              <a:buFont typeface="Arial"/>
              <a:buChar char="•"/>
            </a:pPr>
            <a:r>
              <a:rPr lang="es-ES" sz="1600" u="none" dirty="0" smtClean="0"/>
              <a:t>IFCA has </a:t>
            </a:r>
            <a:r>
              <a:rPr lang="es-ES" sz="1600" u="none" dirty="0" err="1" smtClean="0"/>
              <a:t>the</a:t>
            </a:r>
            <a:r>
              <a:rPr lang="es-ES" sz="1600" u="none" dirty="0" smtClean="0"/>
              <a:t> </a:t>
            </a:r>
            <a:r>
              <a:rPr lang="es-ES" sz="1600" u="none" dirty="0" err="1" smtClean="0"/>
              <a:t>image</a:t>
            </a:r>
            <a:r>
              <a:rPr lang="es-ES" sz="1600" u="none" dirty="0" smtClean="0"/>
              <a:t> </a:t>
            </a:r>
            <a:r>
              <a:rPr lang="es-ES" sz="1600" u="none" dirty="0" err="1" smtClean="0"/>
              <a:t>but</a:t>
            </a:r>
            <a:r>
              <a:rPr lang="es-ES" sz="1600" u="none" dirty="0" smtClean="0"/>
              <a:t> </a:t>
            </a:r>
            <a:r>
              <a:rPr lang="es-ES" sz="1600" u="none" dirty="0" err="1" smtClean="0"/>
              <a:t>the</a:t>
            </a:r>
            <a:r>
              <a:rPr lang="es-ES" sz="1600" u="none" dirty="0" smtClean="0"/>
              <a:t> </a:t>
            </a:r>
            <a:r>
              <a:rPr lang="es-ES" sz="1600" u="none" dirty="0" err="1" smtClean="0"/>
              <a:t>format</a:t>
            </a:r>
            <a:r>
              <a:rPr lang="es-ES" sz="1600" u="none" dirty="0" smtClean="0"/>
              <a:t> (OVA) </a:t>
            </a:r>
            <a:r>
              <a:rPr lang="es-ES" sz="1600" u="none" dirty="0" err="1" smtClean="0"/>
              <a:t>is</a:t>
            </a:r>
            <a:r>
              <a:rPr lang="es-ES" sz="1600" u="none" dirty="0" smtClean="0"/>
              <a:t> </a:t>
            </a:r>
            <a:r>
              <a:rPr lang="es-ES" sz="1600" u="none" dirty="0" err="1" smtClean="0"/>
              <a:t>not</a:t>
            </a:r>
            <a:r>
              <a:rPr lang="es-ES" sz="1600" u="none" dirty="0" smtClean="0"/>
              <a:t> compatible </a:t>
            </a:r>
            <a:r>
              <a:rPr lang="es-ES" sz="1600" u="none" dirty="0" err="1" smtClean="0"/>
              <a:t>with</a:t>
            </a:r>
            <a:r>
              <a:rPr lang="es-ES" sz="1600" u="none" dirty="0" smtClean="0"/>
              <a:t> </a:t>
            </a:r>
            <a:r>
              <a:rPr lang="es-ES" sz="1600" u="none" dirty="0" err="1" smtClean="0"/>
              <a:t>their</a:t>
            </a:r>
            <a:r>
              <a:rPr lang="es-ES" sz="1600" u="none" dirty="0" smtClean="0"/>
              <a:t> OS (raw+qcow2)</a:t>
            </a:r>
          </a:p>
          <a:p>
            <a:pPr marL="285750" indent="-285750">
              <a:buFont typeface="Arial"/>
              <a:buChar char="•"/>
            </a:pPr>
            <a:endParaRPr lang="es-ES" sz="1600" u="none" dirty="0" smtClean="0"/>
          </a:p>
          <a:p>
            <a:pPr marL="285750" indent="-285750">
              <a:buFont typeface="Arial"/>
              <a:buChar char="•"/>
            </a:pPr>
            <a:r>
              <a:rPr lang="es-ES" sz="1600" u="none" dirty="0" err="1" smtClean="0"/>
              <a:t>Need</a:t>
            </a:r>
            <a:r>
              <a:rPr lang="es-ES" sz="1600" u="none" dirty="0" smtClean="0"/>
              <a:t> </a:t>
            </a:r>
            <a:r>
              <a:rPr lang="es-ES" sz="1600" u="none" dirty="0" err="1" smtClean="0"/>
              <a:t>for</a:t>
            </a:r>
            <a:r>
              <a:rPr lang="es-ES" sz="1600" u="none" dirty="0" smtClean="0"/>
              <a:t> a </a:t>
            </a:r>
            <a:r>
              <a:rPr lang="es-ES" sz="1600" u="none" dirty="0" err="1" smtClean="0"/>
              <a:t>shared</a:t>
            </a:r>
            <a:r>
              <a:rPr lang="es-ES" sz="1600" u="none" dirty="0" smtClean="0"/>
              <a:t> </a:t>
            </a:r>
            <a:r>
              <a:rPr lang="es-ES" sz="1600" u="none" dirty="0" err="1" smtClean="0"/>
              <a:t>storage</a:t>
            </a:r>
            <a:r>
              <a:rPr lang="es-ES" sz="1600" u="none" dirty="0" smtClean="0"/>
              <a:t>, </a:t>
            </a:r>
            <a:r>
              <a:rPr lang="es-ES" sz="1600" u="none" dirty="0" err="1" smtClean="0"/>
              <a:t>custom</a:t>
            </a:r>
            <a:r>
              <a:rPr lang="es-ES" sz="1600" u="none" dirty="0" smtClean="0"/>
              <a:t> </a:t>
            </a:r>
            <a:r>
              <a:rPr lang="es-ES" sz="1600" u="none" dirty="0" err="1" smtClean="0"/>
              <a:t>solution</a:t>
            </a:r>
            <a:r>
              <a:rPr lang="es-ES" sz="1600" u="none" dirty="0" smtClean="0"/>
              <a:t>: </a:t>
            </a:r>
            <a:r>
              <a:rPr lang="es-ES" sz="1600" u="none" dirty="0" err="1" smtClean="0"/>
              <a:t>the</a:t>
            </a:r>
            <a:r>
              <a:rPr lang="es-ES" sz="1600" u="none" dirty="0" smtClean="0"/>
              <a:t> </a:t>
            </a:r>
            <a:r>
              <a:rPr lang="es-ES" sz="1600" u="none" dirty="0" err="1" smtClean="0"/>
              <a:t>image</a:t>
            </a:r>
            <a:r>
              <a:rPr lang="es-ES" sz="1600" u="none" dirty="0" smtClean="0"/>
              <a:t> can </a:t>
            </a:r>
            <a:r>
              <a:rPr lang="es-ES" sz="1600" u="none" dirty="0" err="1" smtClean="0"/>
              <a:t>mount</a:t>
            </a:r>
            <a:r>
              <a:rPr lang="es-ES" sz="1600" u="none" dirty="0" smtClean="0"/>
              <a:t> (</a:t>
            </a:r>
            <a:r>
              <a:rPr lang="es-ES" sz="1600" u="none" dirty="0" err="1" smtClean="0"/>
              <a:t>cloud-init</a:t>
            </a:r>
            <a:r>
              <a:rPr lang="es-ES" sz="1600" u="none" dirty="0" smtClean="0"/>
              <a:t>) a NFS </a:t>
            </a:r>
            <a:r>
              <a:rPr lang="es-ES" sz="1600" u="none" dirty="0" err="1" smtClean="0"/>
              <a:t>space</a:t>
            </a:r>
            <a:r>
              <a:rPr lang="es-ES" sz="1600" u="none" dirty="0" smtClean="0"/>
              <a:t>, </a:t>
            </a:r>
            <a:r>
              <a:rPr lang="es-ES" sz="1600" u="none" dirty="0" err="1" smtClean="0"/>
              <a:t>that</a:t>
            </a:r>
            <a:r>
              <a:rPr lang="es-ES" sz="1600" u="none" dirty="0" smtClean="0"/>
              <a:t> has </a:t>
            </a:r>
            <a:r>
              <a:rPr lang="es-ES" sz="1600" u="none" dirty="0" err="1" smtClean="0"/>
              <a:t>to</a:t>
            </a:r>
            <a:r>
              <a:rPr lang="es-ES" sz="1600" u="none" dirty="0" smtClean="0"/>
              <a:t> be </a:t>
            </a:r>
            <a:r>
              <a:rPr lang="es-ES" sz="1600" u="none" dirty="0" err="1" smtClean="0"/>
              <a:t>previously</a:t>
            </a:r>
            <a:r>
              <a:rPr lang="es-ES" sz="1600" u="none" dirty="0" smtClean="0"/>
              <a:t> </a:t>
            </a:r>
            <a:r>
              <a:rPr lang="es-ES" sz="1600" u="none" dirty="0" err="1" smtClean="0"/>
              <a:t>created</a:t>
            </a:r>
            <a:endParaRPr lang="es-ES" sz="1600" u="none" dirty="0" smtClean="0"/>
          </a:p>
          <a:p>
            <a:pPr marL="285750" indent="-285750">
              <a:buFont typeface="Arial"/>
              <a:buChar char="•"/>
            </a:pPr>
            <a:endParaRPr lang="es-ES" sz="1600" u="none" dirty="0" smtClean="0"/>
          </a:p>
          <a:p>
            <a:pPr marL="285750" indent="-285750">
              <a:buFont typeface="Arial"/>
              <a:buChar char="•"/>
            </a:pPr>
            <a:endParaRPr lang="es-ES" sz="1600" u="none" dirty="0" smtClean="0"/>
          </a:p>
        </p:txBody>
      </p:sp>
    </p:spTree>
    <p:extLst>
      <p:ext uri="{BB962C8B-B14F-4D97-AF65-F5344CB8AC3E}">
        <p14:creationId xmlns:p14="http://schemas.microsoft.com/office/powerpoint/2010/main" val="845056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mtClean="0">
                <a:ea typeface="ＭＳ Ｐゴシック" pitchFamily="34" charset="-128"/>
              </a:rPr>
              <a:t>Outline</a:t>
            </a:r>
          </a:p>
        </p:txBody>
      </p:sp>
      <p:sp>
        <p:nvSpPr>
          <p:cNvPr id="28675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>
                <a:ea typeface="ＭＳ Ｐゴシック" pitchFamily="34" charset="-128"/>
              </a:rPr>
              <a:t>COMPSs programming model</a:t>
            </a:r>
          </a:p>
          <a:p>
            <a:r>
              <a:rPr lang="en-GB" altLang="en-US" dirty="0" smtClean="0">
                <a:ea typeface="ＭＳ Ｐゴシック" pitchFamily="34" charset="-128"/>
              </a:rPr>
              <a:t>COMPSs tools</a:t>
            </a:r>
          </a:p>
          <a:p>
            <a:r>
              <a:rPr lang="en-GB" altLang="en-US" dirty="0" smtClean="0">
                <a:ea typeface="ＭＳ Ｐゴシック" pitchFamily="34" charset="-128"/>
              </a:rPr>
              <a:t>COMPSs supported use cases</a:t>
            </a:r>
          </a:p>
          <a:p>
            <a:r>
              <a:rPr lang="en-GB" altLang="en-US" dirty="0" smtClean="0">
                <a:ea typeface="ＭＳ Ｐゴシック" pitchFamily="34" charset="-128"/>
              </a:rPr>
              <a:t>Conclusions </a:t>
            </a:r>
          </a:p>
          <a:p>
            <a:pPr lvl="1"/>
            <a:endParaRPr lang="en-GB" altLang="en-US" dirty="0" smtClean="0">
              <a:ea typeface="ＭＳ Ｐゴシック" pitchFamily="34" charset="-128"/>
            </a:endParaRPr>
          </a:p>
        </p:txBody>
      </p:sp>
      <p:sp>
        <p:nvSpPr>
          <p:cNvPr id="28676" name="Marcador de número de diapositiva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12" indent="-285736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942" indent="-228588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118" indent="-228588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295" indent="-228588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471" indent="-2285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648" indent="-2285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825" indent="-2285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001" indent="-2285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8D030B9-7442-456F-B993-5E6B1197E24D}" type="slidenum">
              <a:rPr lang="es-ES" altLang="en-US" sz="110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s-ES" altLang="en-US" sz="110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ítulo 1"/>
          <p:cNvSpPr>
            <a:spLocks noGrp="1"/>
          </p:cNvSpPr>
          <p:nvPr>
            <p:ph type="title"/>
          </p:nvPr>
        </p:nvSpPr>
        <p:spPr>
          <a:xfrm>
            <a:off x="107950" y="44450"/>
            <a:ext cx="8928100" cy="792163"/>
          </a:xfrm>
        </p:spPr>
        <p:txBody>
          <a:bodyPr/>
          <a:lstStyle/>
          <a:p>
            <a:r>
              <a:rPr lang="es-ES" dirty="0" err="1" smtClean="0">
                <a:latin typeface="Arial" charset="0"/>
              </a:rPr>
              <a:t>Previous</a:t>
            </a:r>
            <a:r>
              <a:rPr lang="es-ES" dirty="0" smtClean="0">
                <a:latin typeface="Arial" charset="0"/>
              </a:rPr>
              <a:t> and </a:t>
            </a:r>
            <a:r>
              <a:rPr lang="es-ES" dirty="0" err="1" smtClean="0">
                <a:latin typeface="Arial" charset="0"/>
              </a:rPr>
              <a:t>current</a:t>
            </a:r>
            <a:r>
              <a:rPr lang="es-ES" dirty="0" smtClean="0">
                <a:latin typeface="Arial" charset="0"/>
              </a:rPr>
              <a:t> </a:t>
            </a:r>
            <a:r>
              <a:rPr lang="es-ES" dirty="0" err="1">
                <a:latin typeface="Arial" charset="0"/>
              </a:rPr>
              <a:t>projects</a:t>
            </a:r>
            <a:endParaRPr lang="es-ES" dirty="0">
              <a:latin typeface="Arial" charset="0"/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539552" y="980728"/>
            <a:ext cx="4464868" cy="2807642"/>
            <a:chOff x="611188" y="1341438"/>
            <a:chExt cx="8216900" cy="4221162"/>
          </a:xfrm>
        </p:grpSpPr>
        <p:grpSp>
          <p:nvGrpSpPr>
            <p:cNvPr id="111627" name="Group 41"/>
            <p:cNvGrpSpPr>
              <a:grpSpLocks/>
            </p:cNvGrpSpPr>
            <p:nvPr/>
          </p:nvGrpSpPr>
          <p:grpSpPr bwMode="auto">
            <a:xfrm>
              <a:off x="3563938" y="4292600"/>
              <a:ext cx="2021531" cy="772436"/>
              <a:chOff x="539553" y="267494"/>
              <a:chExt cx="1560857" cy="507177"/>
            </a:xfrm>
          </p:grpSpPr>
          <p:sp>
            <p:nvSpPr>
              <p:cNvPr id="7" name="Freeform 69"/>
              <p:cNvSpPr>
                <a:spLocks noEditPoints="1"/>
              </p:cNvSpPr>
              <p:nvPr/>
            </p:nvSpPr>
            <p:spPr bwMode="auto">
              <a:xfrm>
                <a:off x="707478" y="267494"/>
                <a:ext cx="694992" cy="386710"/>
              </a:xfrm>
              <a:custGeom>
                <a:avLst/>
                <a:gdLst>
                  <a:gd name="T0" fmla="*/ 2146 w 2245"/>
                  <a:gd name="T1" fmla="*/ 790 h 1248"/>
                  <a:gd name="T2" fmla="*/ 2007 w 2245"/>
                  <a:gd name="T3" fmla="*/ 750 h 1248"/>
                  <a:gd name="T4" fmla="*/ 1903 w 2245"/>
                  <a:gd name="T5" fmla="*/ 678 h 1248"/>
                  <a:gd name="T6" fmla="*/ 1885 w 2245"/>
                  <a:gd name="T7" fmla="*/ 557 h 1248"/>
                  <a:gd name="T8" fmla="*/ 1814 w 2245"/>
                  <a:gd name="T9" fmla="*/ 453 h 1248"/>
                  <a:gd name="T10" fmla="*/ 1737 w 2245"/>
                  <a:gd name="T11" fmla="*/ 404 h 1248"/>
                  <a:gd name="T12" fmla="*/ 1580 w 2245"/>
                  <a:gd name="T13" fmla="*/ 382 h 1248"/>
                  <a:gd name="T14" fmla="*/ 1405 w 2245"/>
                  <a:gd name="T15" fmla="*/ 278 h 1248"/>
                  <a:gd name="T16" fmla="*/ 1275 w 2245"/>
                  <a:gd name="T17" fmla="*/ 121 h 1248"/>
                  <a:gd name="T18" fmla="*/ 1104 w 2245"/>
                  <a:gd name="T19" fmla="*/ 27 h 1248"/>
                  <a:gd name="T20" fmla="*/ 934 w 2245"/>
                  <a:gd name="T21" fmla="*/ 0 h 1248"/>
                  <a:gd name="T22" fmla="*/ 705 w 2245"/>
                  <a:gd name="T23" fmla="*/ 49 h 1248"/>
                  <a:gd name="T24" fmla="*/ 539 w 2245"/>
                  <a:gd name="T25" fmla="*/ 166 h 1248"/>
                  <a:gd name="T26" fmla="*/ 436 w 2245"/>
                  <a:gd name="T27" fmla="*/ 323 h 1248"/>
                  <a:gd name="T28" fmla="*/ 395 w 2245"/>
                  <a:gd name="T29" fmla="*/ 476 h 1248"/>
                  <a:gd name="T30" fmla="*/ 198 w 2245"/>
                  <a:gd name="T31" fmla="*/ 525 h 1248"/>
                  <a:gd name="T32" fmla="*/ 108 w 2245"/>
                  <a:gd name="T33" fmla="*/ 588 h 1248"/>
                  <a:gd name="T34" fmla="*/ 23 w 2245"/>
                  <a:gd name="T35" fmla="*/ 714 h 1248"/>
                  <a:gd name="T36" fmla="*/ 0 w 2245"/>
                  <a:gd name="T37" fmla="*/ 839 h 1248"/>
                  <a:gd name="T38" fmla="*/ 27 w 2245"/>
                  <a:gd name="T39" fmla="*/ 1005 h 1248"/>
                  <a:gd name="T40" fmla="*/ 99 w 2245"/>
                  <a:gd name="T41" fmla="*/ 1136 h 1248"/>
                  <a:gd name="T42" fmla="*/ 198 w 2245"/>
                  <a:gd name="T43" fmla="*/ 1216 h 1248"/>
                  <a:gd name="T44" fmla="*/ 319 w 2245"/>
                  <a:gd name="T45" fmla="*/ 1248 h 1248"/>
                  <a:gd name="T46" fmla="*/ 1131 w 2245"/>
                  <a:gd name="T47" fmla="*/ 1248 h 1248"/>
                  <a:gd name="T48" fmla="*/ 2074 w 2245"/>
                  <a:gd name="T49" fmla="*/ 1248 h 1248"/>
                  <a:gd name="T50" fmla="*/ 2164 w 2245"/>
                  <a:gd name="T51" fmla="*/ 1203 h 1248"/>
                  <a:gd name="T52" fmla="*/ 2222 w 2245"/>
                  <a:gd name="T53" fmla="*/ 1104 h 1248"/>
                  <a:gd name="T54" fmla="*/ 2245 w 2245"/>
                  <a:gd name="T55" fmla="*/ 996 h 1248"/>
                  <a:gd name="T56" fmla="*/ 2236 w 2245"/>
                  <a:gd name="T57" fmla="*/ 898 h 1248"/>
                  <a:gd name="T58" fmla="*/ 2191 w 2245"/>
                  <a:gd name="T59" fmla="*/ 821 h 1248"/>
                  <a:gd name="T60" fmla="*/ 2209 w 2245"/>
                  <a:gd name="T61" fmla="*/ 1023 h 1248"/>
                  <a:gd name="T62" fmla="*/ 2173 w 2245"/>
                  <a:gd name="T63" fmla="*/ 1131 h 1248"/>
                  <a:gd name="T64" fmla="*/ 2087 w 2245"/>
                  <a:gd name="T65" fmla="*/ 1207 h 1248"/>
                  <a:gd name="T66" fmla="*/ 319 w 2245"/>
                  <a:gd name="T67" fmla="*/ 1212 h 1248"/>
                  <a:gd name="T68" fmla="*/ 243 w 2245"/>
                  <a:gd name="T69" fmla="*/ 1198 h 1248"/>
                  <a:gd name="T70" fmla="*/ 144 w 2245"/>
                  <a:gd name="T71" fmla="*/ 1136 h 1248"/>
                  <a:gd name="T72" fmla="*/ 72 w 2245"/>
                  <a:gd name="T73" fmla="*/ 1028 h 1248"/>
                  <a:gd name="T74" fmla="*/ 36 w 2245"/>
                  <a:gd name="T75" fmla="*/ 884 h 1248"/>
                  <a:gd name="T76" fmla="*/ 45 w 2245"/>
                  <a:gd name="T77" fmla="*/ 763 h 1248"/>
                  <a:gd name="T78" fmla="*/ 108 w 2245"/>
                  <a:gd name="T79" fmla="*/ 637 h 1248"/>
                  <a:gd name="T80" fmla="*/ 189 w 2245"/>
                  <a:gd name="T81" fmla="*/ 575 h 1248"/>
                  <a:gd name="T82" fmla="*/ 346 w 2245"/>
                  <a:gd name="T83" fmla="*/ 516 h 1248"/>
                  <a:gd name="T84" fmla="*/ 431 w 2245"/>
                  <a:gd name="T85" fmla="*/ 494 h 1248"/>
                  <a:gd name="T86" fmla="*/ 463 w 2245"/>
                  <a:gd name="T87" fmla="*/ 350 h 1248"/>
                  <a:gd name="T88" fmla="*/ 557 w 2245"/>
                  <a:gd name="T89" fmla="*/ 202 h 1248"/>
                  <a:gd name="T90" fmla="*/ 669 w 2245"/>
                  <a:gd name="T91" fmla="*/ 108 h 1248"/>
                  <a:gd name="T92" fmla="*/ 871 w 2245"/>
                  <a:gd name="T93" fmla="*/ 36 h 1248"/>
                  <a:gd name="T94" fmla="*/ 1046 w 2245"/>
                  <a:gd name="T95" fmla="*/ 45 h 1248"/>
                  <a:gd name="T96" fmla="*/ 1226 w 2245"/>
                  <a:gd name="T97" fmla="*/ 126 h 1248"/>
                  <a:gd name="T98" fmla="*/ 1342 w 2245"/>
                  <a:gd name="T99" fmla="*/ 247 h 1248"/>
                  <a:gd name="T100" fmla="*/ 1437 w 2245"/>
                  <a:gd name="T101" fmla="*/ 422 h 1248"/>
                  <a:gd name="T102" fmla="*/ 1580 w 2245"/>
                  <a:gd name="T103" fmla="*/ 417 h 1248"/>
                  <a:gd name="T104" fmla="*/ 1724 w 2245"/>
                  <a:gd name="T105" fmla="*/ 440 h 1248"/>
                  <a:gd name="T106" fmla="*/ 1787 w 2245"/>
                  <a:gd name="T107" fmla="*/ 476 h 1248"/>
                  <a:gd name="T108" fmla="*/ 1859 w 2245"/>
                  <a:gd name="T109" fmla="*/ 592 h 1248"/>
                  <a:gd name="T110" fmla="*/ 1863 w 2245"/>
                  <a:gd name="T111" fmla="*/ 759 h 1248"/>
                  <a:gd name="T112" fmla="*/ 1939 w 2245"/>
                  <a:gd name="T113" fmla="*/ 781 h 1248"/>
                  <a:gd name="T114" fmla="*/ 2101 w 2245"/>
                  <a:gd name="T115" fmla="*/ 808 h 1248"/>
                  <a:gd name="T116" fmla="*/ 2164 w 2245"/>
                  <a:gd name="T117" fmla="*/ 848 h 1248"/>
                  <a:gd name="T118" fmla="*/ 2209 w 2245"/>
                  <a:gd name="T119" fmla="*/ 938 h 1248"/>
                  <a:gd name="T120" fmla="*/ 2209 w 2245"/>
                  <a:gd name="T121" fmla="*/ 996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245" h="1248">
                    <a:moveTo>
                      <a:pt x="2191" y="821"/>
                    </a:moveTo>
                    <a:lnTo>
                      <a:pt x="2191" y="821"/>
                    </a:lnTo>
                    <a:lnTo>
                      <a:pt x="2168" y="808"/>
                    </a:lnTo>
                    <a:lnTo>
                      <a:pt x="2146" y="790"/>
                    </a:lnTo>
                    <a:lnTo>
                      <a:pt x="2119" y="776"/>
                    </a:lnTo>
                    <a:lnTo>
                      <a:pt x="2083" y="768"/>
                    </a:lnTo>
                    <a:lnTo>
                      <a:pt x="2047" y="754"/>
                    </a:lnTo>
                    <a:lnTo>
                      <a:pt x="2007" y="750"/>
                    </a:lnTo>
                    <a:lnTo>
                      <a:pt x="1957" y="745"/>
                    </a:lnTo>
                    <a:lnTo>
                      <a:pt x="1903" y="741"/>
                    </a:lnTo>
                    <a:lnTo>
                      <a:pt x="1903" y="741"/>
                    </a:lnTo>
                    <a:lnTo>
                      <a:pt x="1903" y="678"/>
                    </a:lnTo>
                    <a:lnTo>
                      <a:pt x="1903" y="678"/>
                    </a:lnTo>
                    <a:lnTo>
                      <a:pt x="1899" y="610"/>
                    </a:lnTo>
                    <a:lnTo>
                      <a:pt x="1894" y="583"/>
                    </a:lnTo>
                    <a:lnTo>
                      <a:pt x="1885" y="557"/>
                    </a:lnTo>
                    <a:lnTo>
                      <a:pt x="1877" y="530"/>
                    </a:lnTo>
                    <a:lnTo>
                      <a:pt x="1859" y="503"/>
                    </a:lnTo>
                    <a:lnTo>
                      <a:pt x="1841" y="480"/>
                    </a:lnTo>
                    <a:lnTo>
                      <a:pt x="1814" y="453"/>
                    </a:lnTo>
                    <a:lnTo>
                      <a:pt x="1814" y="453"/>
                    </a:lnTo>
                    <a:lnTo>
                      <a:pt x="1791" y="431"/>
                    </a:lnTo>
                    <a:lnTo>
                      <a:pt x="1764" y="417"/>
                    </a:lnTo>
                    <a:lnTo>
                      <a:pt x="1737" y="404"/>
                    </a:lnTo>
                    <a:lnTo>
                      <a:pt x="1706" y="395"/>
                    </a:lnTo>
                    <a:lnTo>
                      <a:pt x="1643" y="386"/>
                    </a:lnTo>
                    <a:lnTo>
                      <a:pt x="1580" y="382"/>
                    </a:lnTo>
                    <a:lnTo>
                      <a:pt x="1580" y="382"/>
                    </a:lnTo>
                    <a:lnTo>
                      <a:pt x="1459" y="386"/>
                    </a:lnTo>
                    <a:lnTo>
                      <a:pt x="1459" y="386"/>
                    </a:lnTo>
                    <a:lnTo>
                      <a:pt x="1441" y="337"/>
                    </a:lnTo>
                    <a:lnTo>
                      <a:pt x="1405" y="278"/>
                    </a:lnTo>
                    <a:lnTo>
                      <a:pt x="1365" y="211"/>
                    </a:lnTo>
                    <a:lnTo>
                      <a:pt x="1338" y="180"/>
                    </a:lnTo>
                    <a:lnTo>
                      <a:pt x="1306" y="148"/>
                    </a:lnTo>
                    <a:lnTo>
                      <a:pt x="1275" y="121"/>
                    </a:lnTo>
                    <a:lnTo>
                      <a:pt x="1239" y="90"/>
                    </a:lnTo>
                    <a:lnTo>
                      <a:pt x="1199" y="67"/>
                    </a:lnTo>
                    <a:lnTo>
                      <a:pt x="1154" y="45"/>
                    </a:lnTo>
                    <a:lnTo>
                      <a:pt x="1104" y="27"/>
                    </a:lnTo>
                    <a:lnTo>
                      <a:pt x="1051" y="9"/>
                    </a:lnTo>
                    <a:lnTo>
                      <a:pt x="992" y="0"/>
                    </a:lnTo>
                    <a:lnTo>
                      <a:pt x="934" y="0"/>
                    </a:lnTo>
                    <a:lnTo>
                      <a:pt x="934" y="0"/>
                    </a:lnTo>
                    <a:lnTo>
                      <a:pt x="871" y="4"/>
                    </a:lnTo>
                    <a:lnTo>
                      <a:pt x="813" y="13"/>
                    </a:lnTo>
                    <a:lnTo>
                      <a:pt x="754" y="27"/>
                    </a:lnTo>
                    <a:lnTo>
                      <a:pt x="705" y="49"/>
                    </a:lnTo>
                    <a:lnTo>
                      <a:pt x="656" y="72"/>
                    </a:lnTo>
                    <a:lnTo>
                      <a:pt x="615" y="103"/>
                    </a:lnTo>
                    <a:lnTo>
                      <a:pt x="575" y="135"/>
                    </a:lnTo>
                    <a:lnTo>
                      <a:pt x="539" y="166"/>
                    </a:lnTo>
                    <a:lnTo>
                      <a:pt x="507" y="206"/>
                    </a:lnTo>
                    <a:lnTo>
                      <a:pt x="480" y="242"/>
                    </a:lnTo>
                    <a:lnTo>
                      <a:pt x="454" y="283"/>
                    </a:lnTo>
                    <a:lnTo>
                      <a:pt x="436" y="323"/>
                    </a:lnTo>
                    <a:lnTo>
                      <a:pt x="418" y="364"/>
                    </a:lnTo>
                    <a:lnTo>
                      <a:pt x="404" y="399"/>
                    </a:lnTo>
                    <a:lnTo>
                      <a:pt x="400" y="440"/>
                    </a:lnTo>
                    <a:lnTo>
                      <a:pt x="395" y="476"/>
                    </a:lnTo>
                    <a:lnTo>
                      <a:pt x="395" y="476"/>
                    </a:lnTo>
                    <a:lnTo>
                      <a:pt x="328" y="480"/>
                    </a:lnTo>
                    <a:lnTo>
                      <a:pt x="265" y="498"/>
                    </a:lnTo>
                    <a:lnTo>
                      <a:pt x="198" y="525"/>
                    </a:lnTo>
                    <a:lnTo>
                      <a:pt x="166" y="543"/>
                    </a:lnTo>
                    <a:lnTo>
                      <a:pt x="139" y="566"/>
                    </a:lnTo>
                    <a:lnTo>
                      <a:pt x="139" y="566"/>
                    </a:lnTo>
                    <a:lnTo>
                      <a:pt x="108" y="588"/>
                    </a:lnTo>
                    <a:lnTo>
                      <a:pt x="81" y="615"/>
                    </a:lnTo>
                    <a:lnTo>
                      <a:pt x="59" y="646"/>
                    </a:lnTo>
                    <a:lnTo>
                      <a:pt x="41" y="678"/>
                    </a:lnTo>
                    <a:lnTo>
                      <a:pt x="23" y="714"/>
                    </a:lnTo>
                    <a:lnTo>
                      <a:pt x="9" y="754"/>
                    </a:lnTo>
                    <a:lnTo>
                      <a:pt x="0" y="794"/>
                    </a:lnTo>
                    <a:lnTo>
                      <a:pt x="0" y="839"/>
                    </a:lnTo>
                    <a:lnTo>
                      <a:pt x="0" y="839"/>
                    </a:lnTo>
                    <a:lnTo>
                      <a:pt x="0" y="884"/>
                    </a:lnTo>
                    <a:lnTo>
                      <a:pt x="5" y="929"/>
                    </a:lnTo>
                    <a:lnTo>
                      <a:pt x="14" y="970"/>
                    </a:lnTo>
                    <a:lnTo>
                      <a:pt x="27" y="1005"/>
                    </a:lnTo>
                    <a:lnTo>
                      <a:pt x="41" y="1041"/>
                    </a:lnTo>
                    <a:lnTo>
                      <a:pt x="59" y="1077"/>
                    </a:lnTo>
                    <a:lnTo>
                      <a:pt x="76" y="1109"/>
                    </a:lnTo>
                    <a:lnTo>
                      <a:pt x="99" y="1136"/>
                    </a:lnTo>
                    <a:lnTo>
                      <a:pt x="121" y="1163"/>
                    </a:lnTo>
                    <a:lnTo>
                      <a:pt x="144" y="1185"/>
                    </a:lnTo>
                    <a:lnTo>
                      <a:pt x="171" y="1203"/>
                    </a:lnTo>
                    <a:lnTo>
                      <a:pt x="198" y="1216"/>
                    </a:lnTo>
                    <a:lnTo>
                      <a:pt x="229" y="1230"/>
                    </a:lnTo>
                    <a:lnTo>
                      <a:pt x="261" y="1239"/>
                    </a:lnTo>
                    <a:lnTo>
                      <a:pt x="287" y="1248"/>
                    </a:lnTo>
                    <a:lnTo>
                      <a:pt x="319" y="1248"/>
                    </a:lnTo>
                    <a:lnTo>
                      <a:pt x="319" y="1248"/>
                    </a:lnTo>
                    <a:lnTo>
                      <a:pt x="319" y="1248"/>
                    </a:lnTo>
                    <a:lnTo>
                      <a:pt x="1131" y="1248"/>
                    </a:lnTo>
                    <a:lnTo>
                      <a:pt x="1131" y="1248"/>
                    </a:lnTo>
                    <a:lnTo>
                      <a:pt x="2047" y="1248"/>
                    </a:lnTo>
                    <a:lnTo>
                      <a:pt x="2047" y="1248"/>
                    </a:lnTo>
                    <a:lnTo>
                      <a:pt x="2047" y="1248"/>
                    </a:lnTo>
                    <a:lnTo>
                      <a:pt x="2074" y="1248"/>
                    </a:lnTo>
                    <a:lnTo>
                      <a:pt x="2101" y="1239"/>
                    </a:lnTo>
                    <a:lnTo>
                      <a:pt x="2123" y="1230"/>
                    </a:lnTo>
                    <a:lnTo>
                      <a:pt x="2146" y="1216"/>
                    </a:lnTo>
                    <a:lnTo>
                      <a:pt x="2164" y="1203"/>
                    </a:lnTo>
                    <a:lnTo>
                      <a:pt x="2177" y="1185"/>
                    </a:lnTo>
                    <a:lnTo>
                      <a:pt x="2204" y="1145"/>
                    </a:lnTo>
                    <a:lnTo>
                      <a:pt x="2204" y="1145"/>
                    </a:lnTo>
                    <a:lnTo>
                      <a:pt x="2222" y="1104"/>
                    </a:lnTo>
                    <a:lnTo>
                      <a:pt x="2236" y="1064"/>
                    </a:lnTo>
                    <a:lnTo>
                      <a:pt x="2245" y="1028"/>
                    </a:lnTo>
                    <a:lnTo>
                      <a:pt x="2245" y="996"/>
                    </a:lnTo>
                    <a:lnTo>
                      <a:pt x="2245" y="996"/>
                    </a:lnTo>
                    <a:lnTo>
                      <a:pt x="2245" y="970"/>
                    </a:lnTo>
                    <a:lnTo>
                      <a:pt x="2245" y="970"/>
                    </a:lnTo>
                    <a:lnTo>
                      <a:pt x="2245" y="938"/>
                    </a:lnTo>
                    <a:lnTo>
                      <a:pt x="2236" y="898"/>
                    </a:lnTo>
                    <a:lnTo>
                      <a:pt x="2231" y="880"/>
                    </a:lnTo>
                    <a:lnTo>
                      <a:pt x="2222" y="862"/>
                    </a:lnTo>
                    <a:lnTo>
                      <a:pt x="2209" y="839"/>
                    </a:lnTo>
                    <a:lnTo>
                      <a:pt x="2191" y="821"/>
                    </a:lnTo>
                    <a:lnTo>
                      <a:pt x="2191" y="821"/>
                    </a:lnTo>
                    <a:close/>
                    <a:moveTo>
                      <a:pt x="2209" y="996"/>
                    </a:moveTo>
                    <a:lnTo>
                      <a:pt x="2209" y="996"/>
                    </a:lnTo>
                    <a:lnTo>
                      <a:pt x="2209" y="1023"/>
                    </a:lnTo>
                    <a:lnTo>
                      <a:pt x="2200" y="1055"/>
                    </a:lnTo>
                    <a:lnTo>
                      <a:pt x="2191" y="1091"/>
                    </a:lnTo>
                    <a:lnTo>
                      <a:pt x="2173" y="1131"/>
                    </a:lnTo>
                    <a:lnTo>
                      <a:pt x="2173" y="1131"/>
                    </a:lnTo>
                    <a:lnTo>
                      <a:pt x="2150" y="1163"/>
                    </a:lnTo>
                    <a:lnTo>
                      <a:pt x="2123" y="1189"/>
                    </a:lnTo>
                    <a:lnTo>
                      <a:pt x="2105" y="1198"/>
                    </a:lnTo>
                    <a:lnTo>
                      <a:pt x="2087" y="1207"/>
                    </a:lnTo>
                    <a:lnTo>
                      <a:pt x="2070" y="1212"/>
                    </a:lnTo>
                    <a:lnTo>
                      <a:pt x="2047" y="1212"/>
                    </a:lnTo>
                    <a:lnTo>
                      <a:pt x="2047" y="1212"/>
                    </a:lnTo>
                    <a:lnTo>
                      <a:pt x="319" y="1212"/>
                    </a:lnTo>
                    <a:lnTo>
                      <a:pt x="319" y="1212"/>
                    </a:lnTo>
                    <a:lnTo>
                      <a:pt x="292" y="1212"/>
                    </a:lnTo>
                    <a:lnTo>
                      <a:pt x="269" y="1207"/>
                    </a:lnTo>
                    <a:lnTo>
                      <a:pt x="243" y="1198"/>
                    </a:lnTo>
                    <a:lnTo>
                      <a:pt x="216" y="1185"/>
                    </a:lnTo>
                    <a:lnTo>
                      <a:pt x="193" y="1171"/>
                    </a:lnTo>
                    <a:lnTo>
                      <a:pt x="166" y="1154"/>
                    </a:lnTo>
                    <a:lnTo>
                      <a:pt x="144" y="1136"/>
                    </a:lnTo>
                    <a:lnTo>
                      <a:pt x="126" y="1113"/>
                    </a:lnTo>
                    <a:lnTo>
                      <a:pt x="103" y="1086"/>
                    </a:lnTo>
                    <a:lnTo>
                      <a:pt x="90" y="1059"/>
                    </a:lnTo>
                    <a:lnTo>
                      <a:pt x="72" y="1028"/>
                    </a:lnTo>
                    <a:lnTo>
                      <a:pt x="59" y="996"/>
                    </a:lnTo>
                    <a:lnTo>
                      <a:pt x="50" y="961"/>
                    </a:lnTo>
                    <a:lnTo>
                      <a:pt x="41" y="920"/>
                    </a:lnTo>
                    <a:lnTo>
                      <a:pt x="36" y="884"/>
                    </a:lnTo>
                    <a:lnTo>
                      <a:pt x="36" y="839"/>
                    </a:lnTo>
                    <a:lnTo>
                      <a:pt x="36" y="839"/>
                    </a:lnTo>
                    <a:lnTo>
                      <a:pt x="36" y="799"/>
                    </a:lnTo>
                    <a:lnTo>
                      <a:pt x="45" y="763"/>
                    </a:lnTo>
                    <a:lnTo>
                      <a:pt x="54" y="727"/>
                    </a:lnTo>
                    <a:lnTo>
                      <a:pt x="72" y="696"/>
                    </a:lnTo>
                    <a:lnTo>
                      <a:pt x="90" y="664"/>
                    </a:lnTo>
                    <a:lnTo>
                      <a:pt x="108" y="637"/>
                    </a:lnTo>
                    <a:lnTo>
                      <a:pt x="135" y="615"/>
                    </a:lnTo>
                    <a:lnTo>
                      <a:pt x="162" y="592"/>
                    </a:lnTo>
                    <a:lnTo>
                      <a:pt x="162" y="592"/>
                    </a:lnTo>
                    <a:lnTo>
                      <a:pt x="189" y="575"/>
                    </a:lnTo>
                    <a:lnTo>
                      <a:pt x="220" y="557"/>
                    </a:lnTo>
                    <a:lnTo>
                      <a:pt x="252" y="543"/>
                    </a:lnTo>
                    <a:lnTo>
                      <a:pt x="283" y="530"/>
                    </a:lnTo>
                    <a:lnTo>
                      <a:pt x="346" y="516"/>
                    </a:lnTo>
                    <a:lnTo>
                      <a:pt x="413" y="512"/>
                    </a:lnTo>
                    <a:lnTo>
                      <a:pt x="431" y="512"/>
                    </a:lnTo>
                    <a:lnTo>
                      <a:pt x="431" y="494"/>
                    </a:lnTo>
                    <a:lnTo>
                      <a:pt x="431" y="494"/>
                    </a:lnTo>
                    <a:lnTo>
                      <a:pt x="431" y="462"/>
                    </a:lnTo>
                    <a:lnTo>
                      <a:pt x="436" y="426"/>
                    </a:lnTo>
                    <a:lnTo>
                      <a:pt x="449" y="390"/>
                    </a:lnTo>
                    <a:lnTo>
                      <a:pt x="463" y="350"/>
                    </a:lnTo>
                    <a:lnTo>
                      <a:pt x="480" y="314"/>
                    </a:lnTo>
                    <a:lnTo>
                      <a:pt x="498" y="274"/>
                    </a:lnTo>
                    <a:lnTo>
                      <a:pt x="525" y="238"/>
                    </a:lnTo>
                    <a:lnTo>
                      <a:pt x="557" y="202"/>
                    </a:lnTo>
                    <a:lnTo>
                      <a:pt x="557" y="202"/>
                    </a:lnTo>
                    <a:lnTo>
                      <a:pt x="588" y="166"/>
                    </a:lnTo>
                    <a:lnTo>
                      <a:pt x="629" y="135"/>
                    </a:lnTo>
                    <a:lnTo>
                      <a:pt x="669" y="108"/>
                    </a:lnTo>
                    <a:lnTo>
                      <a:pt x="714" y="81"/>
                    </a:lnTo>
                    <a:lnTo>
                      <a:pt x="763" y="63"/>
                    </a:lnTo>
                    <a:lnTo>
                      <a:pt x="817" y="49"/>
                    </a:lnTo>
                    <a:lnTo>
                      <a:pt x="871" y="36"/>
                    </a:lnTo>
                    <a:lnTo>
                      <a:pt x="934" y="36"/>
                    </a:lnTo>
                    <a:lnTo>
                      <a:pt x="934" y="36"/>
                    </a:lnTo>
                    <a:lnTo>
                      <a:pt x="992" y="36"/>
                    </a:lnTo>
                    <a:lnTo>
                      <a:pt x="1046" y="45"/>
                    </a:lnTo>
                    <a:lnTo>
                      <a:pt x="1100" y="58"/>
                    </a:lnTo>
                    <a:lnTo>
                      <a:pt x="1145" y="81"/>
                    </a:lnTo>
                    <a:lnTo>
                      <a:pt x="1185" y="99"/>
                    </a:lnTo>
                    <a:lnTo>
                      <a:pt x="1226" y="126"/>
                    </a:lnTo>
                    <a:lnTo>
                      <a:pt x="1262" y="153"/>
                    </a:lnTo>
                    <a:lnTo>
                      <a:pt x="1293" y="184"/>
                    </a:lnTo>
                    <a:lnTo>
                      <a:pt x="1320" y="215"/>
                    </a:lnTo>
                    <a:lnTo>
                      <a:pt x="1342" y="247"/>
                    </a:lnTo>
                    <a:lnTo>
                      <a:pt x="1383" y="310"/>
                    </a:lnTo>
                    <a:lnTo>
                      <a:pt x="1414" y="364"/>
                    </a:lnTo>
                    <a:lnTo>
                      <a:pt x="1432" y="413"/>
                    </a:lnTo>
                    <a:lnTo>
                      <a:pt x="1437" y="422"/>
                    </a:lnTo>
                    <a:lnTo>
                      <a:pt x="1450" y="422"/>
                    </a:lnTo>
                    <a:lnTo>
                      <a:pt x="1450" y="422"/>
                    </a:lnTo>
                    <a:lnTo>
                      <a:pt x="1508" y="422"/>
                    </a:lnTo>
                    <a:lnTo>
                      <a:pt x="1580" y="417"/>
                    </a:lnTo>
                    <a:lnTo>
                      <a:pt x="1580" y="417"/>
                    </a:lnTo>
                    <a:lnTo>
                      <a:pt x="1639" y="422"/>
                    </a:lnTo>
                    <a:lnTo>
                      <a:pt x="1697" y="431"/>
                    </a:lnTo>
                    <a:lnTo>
                      <a:pt x="1724" y="440"/>
                    </a:lnTo>
                    <a:lnTo>
                      <a:pt x="1746" y="449"/>
                    </a:lnTo>
                    <a:lnTo>
                      <a:pt x="1769" y="462"/>
                    </a:lnTo>
                    <a:lnTo>
                      <a:pt x="1787" y="476"/>
                    </a:lnTo>
                    <a:lnTo>
                      <a:pt x="1787" y="476"/>
                    </a:lnTo>
                    <a:lnTo>
                      <a:pt x="1832" y="525"/>
                    </a:lnTo>
                    <a:lnTo>
                      <a:pt x="1845" y="548"/>
                    </a:lnTo>
                    <a:lnTo>
                      <a:pt x="1854" y="570"/>
                    </a:lnTo>
                    <a:lnTo>
                      <a:pt x="1859" y="592"/>
                    </a:lnTo>
                    <a:lnTo>
                      <a:pt x="1863" y="615"/>
                    </a:lnTo>
                    <a:lnTo>
                      <a:pt x="1868" y="678"/>
                    </a:lnTo>
                    <a:lnTo>
                      <a:pt x="1868" y="678"/>
                    </a:lnTo>
                    <a:lnTo>
                      <a:pt x="1863" y="759"/>
                    </a:lnTo>
                    <a:lnTo>
                      <a:pt x="1863" y="776"/>
                    </a:lnTo>
                    <a:lnTo>
                      <a:pt x="1881" y="776"/>
                    </a:lnTo>
                    <a:lnTo>
                      <a:pt x="1881" y="776"/>
                    </a:lnTo>
                    <a:lnTo>
                      <a:pt x="1939" y="781"/>
                    </a:lnTo>
                    <a:lnTo>
                      <a:pt x="1989" y="781"/>
                    </a:lnTo>
                    <a:lnTo>
                      <a:pt x="2034" y="790"/>
                    </a:lnTo>
                    <a:lnTo>
                      <a:pt x="2070" y="799"/>
                    </a:lnTo>
                    <a:lnTo>
                      <a:pt x="2101" y="808"/>
                    </a:lnTo>
                    <a:lnTo>
                      <a:pt x="2128" y="821"/>
                    </a:lnTo>
                    <a:lnTo>
                      <a:pt x="2150" y="835"/>
                    </a:lnTo>
                    <a:lnTo>
                      <a:pt x="2164" y="848"/>
                    </a:lnTo>
                    <a:lnTo>
                      <a:pt x="2164" y="848"/>
                    </a:lnTo>
                    <a:lnTo>
                      <a:pt x="2177" y="862"/>
                    </a:lnTo>
                    <a:lnTo>
                      <a:pt x="2191" y="880"/>
                    </a:lnTo>
                    <a:lnTo>
                      <a:pt x="2204" y="911"/>
                    </a:lnTo>
                    <a:lnTo>
                      <a:pt x="2209" y="938"/>
                    </a:lnTo>
                    <a:lnTo>
                      <a:pt x="2209" y="970"/>
                    </a:lnTo>
                    <a:lnTo>
                      <a:pt x="2209" y="970"/>
                    </a:lnTo>
                    <a:lnTo>
                      <a:pt x="2209" y="996"/>
                    </a:lnTo>
                    <a:lnTo>
                      <a:pt x="2209" y="996"/>
                    </a:lnTo>
                    <a:close/>
                  </a:path>
                </a:pathLst>
              </a:custGeom>
              <a:solidFill>
                <a:srgbClr val="756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" name="Freeform 70"/>
              <p:cNvSpPr>
                <a:spLocks/>
              </p:cNvSpPr>
              <p:nvPr/>
            </p:nvSpPr>
            <p:spPr bwMode="auto">
              <a:xfrm>
                <a:off x="718510" y="278960"/>
                <a:ext cx="672928" cy="363777"/>
              </a:xfrm>
              <a:custGeom>
                <a:avLst/>
                <a:gdLst>
                  <a:gd name="T0" fmla="*/ 2137 w 2173"/>
                  <a:gd name="T1" fmla="*/ 1095 h 1176"/>
                  <a:gd name="T2" fmla="*/ 2164 w 2173"/>
                  <a:gd name="T3" fmla="*/ 1019 h 1176"/>
                  <a:gd name="T4" fmla="*/ 2173 w 2173"/>
                  <a:gd name="T5" fmla="*/ 960 h 1176"/>
                  <a:gd name="T6" fmla="*/ 2173 w 2173"/>
                  <a:gd name="T7" fmla="*/ 934 h 1176"/>
                  <a:gd name="T8" fmla="*/ 2173 w 2173"/>
                  <a:gd name="T9" fmla="*/ 902 h 1176"/>
                  <a:gd name="T10" fmla="*/ 2155 w 2173"/>
                  <a:gd name="T11" fmla="*/ 844 h 1176"/>
                  <a:gd name="T12" fmla="*/ 2128 w 2173"/>
                  <a:gd name="T13" fmla="*/ 812 h 1176"/>
                  <a:gd name="T14" fmla="*/ 2114 w 2173"/>
                  <a:gd name="T15" fmla="*/ 799 h 1176"/>
                  <a:gd name="T16" fmla="*/ 2065 w 2173"/>
                  <a:gd name="T17" fmla="*/ 772 h 1176"/>
                  <a:gd name="T18" fmla="*/ 1998 w 2173"/>
                  <a:gd name="T19" fmla="*/ 754 h 1176"/>
                  <a:gd name="T20" fmla="*/ 1903 w 2173"/>
                  <a:gd name="T21" fmla="*/ 745 h 1176"/>
                  <a:gd name="T22" fmla="*/ 1827 w 2173"/>
                  <a:gd name="T23" fmla="*/ 740 h 1176"/>
                  <a:gd name="T24" fmla="*/ 1827 w 2173"/>
                  <a:gd name="T25" fmla="*/ 723 h 1176"/>
                  <a:gd name="T26" fmla="*/ 1832 w 2173"/>
                  <a:gd name="T27" fmla="*/ 642 h 1176"/>
                  <a:gd name="T28" fmla="*/ 1823 w 2173"/>
                  <a:gd name="T29" fmla="*/ 556 h 1176"/>
                  <a:gd name="T30" fmla="*/ 1809 w 2173"/>
                  <a:gd name="T31" fmla="*/ 512 h 1176"/>
                  <a:gd name="T32" fmla="*/ 1751 w 2173"/>
                  <a:gd name="T33" fmla="*/ 440 h 1176"/>
                  <a:gd name="T34" fmla="*/ 1733 w 2173"/>
                  <a:gd name="T35" fmla="*/ 426 h 1176"/>
                  <a:gd name="T36" fmla="*/ 1688 w 2173"/>
                  <a:gd name="T37" fmla="*/ 404 h 1176"/>
                  <a:gd name="T38" fmla="*/ 1603 w 2173"/>
                  <a:gd name="T39" fmla="*/ 386 h 1176"/>
                  <a:gd name="T40" fmla="*/ 1544 w 2173"/>
                  <a:gd name="T41" fmla="*/ 381 h 1176"/>
                  <a:gd name="T42" fmla="*/ 1414 w 2173"/>
                  <a:gd name="T43" fmla="*/ 386 h 1176"/>
                  <a:gd name="T44" fmla="*/ 1396 w 2173"/>
                  <a:gd name="T45" fmla="*/ 377 h 1176"/>
                  <a:gd name="T46" fmla="*/ 1378 w 2173"/>
                  <a:gd name="T47" fmla="*/ 328 h 1176"/>
                  <a:gd name="T48" fmla="*/ 1306 w 2173"/>
                  <a:gd name="T49" fmla="*/ 211 h 1176"/>
                  <a:gd name="T50" fmla="*/ 1257 w 2173"/>
                  <a:gd name="T51" fmla="*/ 148 h 1176"/>
                  <a:gd name="T52" fmla="*/ 1190 w 2173"/>
                  <a:gd name="T53" fmla="*/ 90 h 1176"/>
                  <a:gd name="T54" fmla="*/ 1109 w 2173"/>
                  <a:gd name="T55" fmla="*/ 45 h 1176"/>
                  <a:gd name="T56" fmla="*/ 1010 w 2173"/>
                  <a:gd name="T57" fmla="*/ 9 h 1176"/>
                  <a:gd name="T58" fmla="*/ 898 w 2173"/>
                  <a:gd name="T59" fmla="*/ 0 h 1176"/>
                  <a:gd name="T60" fmla="*/ 835 w 2173"/>
                  <a:gd name="T61" fmla="*/ 0 h 1176"/>
                  <a:gd name="T62" fmla="*/ 727 w 2173"/>
                  <a:gd name="T63" fmla="*/ 27 h 1176"/>
                  <a:gd name="T64" fmla="*/ 633 w 2173"/>
                  <a:gd name="T65" fmla="*/ 72 h 1176"/>
                  <a:gd name="T66" fmla="*/ 552 w 2173"/>
                  <a:gd name="T67" fmla="*/ 130 h 1176"/>
                  <a:gd name="T68" fmla="*/ 521 w 2173"/>
                  <a:gd name="T69" fmla="*/ 166 h 1176"/>
                  <a:gd name="T70" fmla="*/ 462 w 2173"/>
                  <a:gd name="T71" fmla="*/ 238 h 1176"/>
                  <a:gd name="T72" fmla="*/ 427 w 2173"/>
                  <a:gd name="T73" fmla="*/ 314 h 1176"/>
                  <a:gd name="T74" fmla="*/ 400 w 2173"/>
                  <a:gd name="T75" fmla="*/ 390 h 1176"/>
                  <a:gd name="T76" fmla="*/ 395 w 2173"/>
                  <a:gd name="T77" fmla="*/ 458 h 1176"/>
                  <a:gd name="T78" fmla="*/ 377 w 2173"/>
                  <a:gd name="T79" fmla="*/ 476 h 1176"/>
                  <a:gd name="T80" fmla="*/ 310 w 2173"/>
                  <a:gd name="T81" fmla="*/ 480 h 1176"/>
                  <a:gd name="T82" fmla="*/ 216 w 2173"/>
                  <a:gd name="T83" fmla="*/ 507 h 1176"/>
                  <a:gd name="T84" fmla="*/ 153 w 2173"/>
                  <a:gd name="T85" fmla="*/ 539 h 1176"/>
                  <a:gd name="T86" fmla="*/ 126 w 2173"/>
                  <a:gd name="T87" fmla="*/ 556 h 1176"/>
                  <a:gd name="T88" fmla="*/ 72 w 2173"/>
                  <a:gd name="T89" fmla="*/ 601 h 1176"/>
                  <a:gd name="T90" fmla="*/ 36 w 2173"/>
                  <a:gd name="T91" fmla="*/ 660 h 1176"/>
                  <a:gd name="T92" fmla="*/ 9 w 2173"/>
                  <a:gd name="T93" fmla="*/ 727 h 1176"/>
                  <a:gd name="T94" fmla="*/ 0 w 2173"/>
                  <a:gd name="T95" fmla="*/ 803 h 1176"/>
                  <a:gd name="T96" fmla="*/ 0 w 2173"/>
                  <a:gd name="T97" fmla="*/ 848 h 1176"/>
                  <a:gd name="T98" fmla="*/ 14 w 2173"/>
                  <a:gd name="T99" fmla="*/ 925 h 1176"/>
                  <a:gd name="T100" fmla="*/ 36 w 2173"/>
                  <a:gd name="T101" fmla="*/ 992 h 1176"/>
                  <a:gd name="T102" fmla="*/ 67 w 2173"/>
                  <a:gd name="T103" fmla="*/ 1050 h 1176"/>
                  <a:gd name="T104" fmla="*/ 108 w 2173"/>
                  <a:gd name="T105" fmla="*/ 1100 h 1176"/>
                  <a:gd name="T106" fmla="*/ 157 w 2173"/>
                  <a:gd name="T107" fmla="*/ 1135 h 1176"/>
                  <a:gd name="T108" fmla="*/ 207 w 2173"/>
                  <a:gd name="T109" fmla="*/ 1162 h 1176"/>
                  <a:gd name="T110" fmla="*/ 256 w 2173"/>
                  <a:gd name="T111" fmla="*/ 1176 h 1176"/>
                  <a:gd name="T112" fmla="*/ 283 w 2173"/>
                  <a:gd name="T113" fmla="*/ 1176 h 1176"/>
                  <a:gd name="T114" fmla="*/ 2011 w 2173"/>
                  <a:gd name="T115" fmla="*/ 1176 h 1176"/>
                  <a:gd name="T116" fmla="*/ 2051 w 2173"/>
                  <a:gd name="T117" fmla="*/ 1171 h 1176"/>
                  <a:gd name="T118" fmla="*/ 2087 w 2173"/>
                  <a:gd name="T119" fmla="*/ 1153 h 1176"/>
                  <a:gd name="T120" fmla="*/ 2137 w 2173"/>
                  <a:gd name="T121" fmla="*/ 1095 h 1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73" h="1176">
                    <a:moveTo>
                      <a:pt x="2137" y="1095"/>
                    </a:moveTo>
                    <a:lnTo>
                      <a:pt x="2137" y="1095"/>
                    </a:lnTo>
                    <a:lnTo>
                      <a:pt x="2155" y="1055"/>
                    </a:lnTo>
                    <a:lnTo>
                      <a:pt x="2164" y="1019"/>
                    </a:lnTo>
                    <a:lnTo>
                      <a:pt x="2173" y="987"/>
                    </a:lnTo>
                    <a:lnTo>
                      <a:pt x="2173" y="960"/>
                    </a:lnTo>
                    <a:lnTo>
                      <a:pt x="2173" y="960"/>
                    </a:lnTo>
                    <a:lnTo>
                      <a:pt x="2173" y="934"/>
                    </a:lnTo>
                    <a:lnTo>
                      <a:pt x="2173" y="934"/>
                    </a:lnTo>
                    <a:lnTo>
                      <a:pt x="2173" y="902"/>
                    </a:lnTo>
                    <a:lnTo>
                      <a:pt x="2168" y="875"/>
                    </a:lnTo>
                    <a:lnTo>
                      <a:pt x="2155" y="844"/>
                    </a:lnTo>
                    <a:lnTo>
                      <a:pt x="2141" y="826"/>
                    </a:lnTo>
                    <a:lnTo>
                      <a:pt x="2128" y="812"/>
                    </a:lnTo>
                    <a:lnTo>
                      <a:pt x="2128" y="812"/>
                    </a:lnTo>
                    <a:lnTo>
                      <a:pt x="2114" y="799"/>
                    </a:lnTo>
                    <a:lnTo>
                      <a:pt x="2092" y="785"/>
                    </a:lnTo>
                    <a:lnTo>
                      <a:pt x="2065" y="772"/>
                    </a:lnTo>
                    <a:lnTo>
                      <a:pt x="2034" y="763"/>
                    </a:lnTo>
                    <a:lnTo>
                      <a:pt x="1998" y="754"/>
                    </a:lnTo>
                    <a:lnTo>
                      <a:pt x="1953" y="745"/>
                    </a:lnTo>
                    <a:lnTo>
                      <a:pt x="1903" y="745"/>
                    </a:lnTo>
                    <a:lnTo>
                      <a:pt x="1845" y="740"/>
                    </a:lnTo>
                    <a:lnTo>
                      <a:pt x="1827" y="740"/>
                    </a:lnTo>
                    <a:lnTo>
                      <a:pt x="1827" y="723"/>
                    </a:lnTo>
                    <a:lnTo>
                      <a:pt x="1827" y="723"/>
                    </a:lnTo>
                    <a:lnTo>
                      <a:pt x="1832" y="642"/>
                    </a:lnTo>
                    <a:lnTo>
                      <a:pt x="1832" y="642"/>
                    </a:lnTo>
                    <a:lnTo>
                      <a:pt x="1827" y="579"/>
                    </a:lnTo>
                    <a:lnTo>
                      <a:pt x="1823" y="556"/>
                    </a:lnTo>
                    <a:lnTo>
                      <a:pt x="1818" y="534"/>
                    </a:lnTo>
                    <a:lnTo>
                      <a:pt x="1809" y="512"/>
                    </a:lnTo>
                    <a:lnTo>
                      <a:pt x="1796" y="489"/>
                    </a:lnTo>
                    <a:lnTo>
                      <a:pt x="1751" y="440"/>
                    </a:lnTo>
                    <a:lnTo>
                      <a:pt x="1751" y="440"/>
                    </a:lnTo>
                    <a:lnTo>
                      <a:pt x="1733" y="426"/>
                    </a:lnTo>
                    <a:lnTo>
                      <a:pt x="1710" y="413"/>
                    </a:lnTo>
                    <a:lnTo>
                      <a:pt x="1688" y="404"/>
                    </a:lnTo>
                    <a:lnTo>
                      <a:pt x="1661" y="395"/>
                    </a:lnTo>
                    <a:lnTo>
                      <a:pt x="1603" y="386"/>
                    </a:lnTo>
                    <a:lnTo>
                      <a:pt x="1544" y="381"/>
                    </a:lnTo>
                    <a:lnTo>
                      <a:pt x="1544" y="381"/>
                    </a:lnTo>
                    <a:lnTo>
                      <a:pt x="1472" y="386"/>
                    </a:lnTo>
                    <a:lnTo>
                      <a:pt x="1414" y="386"/>
                    </a:lnTo>
                    <a:lnTo>
                      <a:pt x="1401" y="386"/>
                    </a:lnTo>
                    <a:lnTo>
                      <a:pt x="1396" y="377"/>
                    </a:lnTo>
                    <a:lnTo>
                      <a:pt x="1396" y="377"/>
                    </a:lnTo>
                    <a:lnTo>
                      <a:pt x="1378" y="328"/>
                    </a:lnTo>
                    <a:lnTo>
                      <a:pt x="1347" y="274"/>
                    </a:lnTo>
                    <a:lnTo>
                      <a:pt x="1306" y="211"/>
                    </a:lnTo>
                    <a:lnTo>
                      <a:pt x="1284" y="179"/>
                    </a:lnTo>
                    <a:lnTo>
                      <a:pt x="1257" y="148"/>
                    </a:lnTo>
                    <a:lnTo>
                      <a:pt x="1226" y="117"/>
                    </a:lnTo>
                    <a:lnTo>
                      <a:pt x="1190" y="90"/>
                    </a:lnTo>
                    <a:lnTo>
                      <a:pt x="1149" y="63"/>
                    </a:lnTo>
                    <a:lnTo>
                      <a:pt x="1109" y="45"/>
                    </a:lnTo>
                    <a:lnTo>
                      <a:pt x="1064" y="22"/>
                    </a:lnTo>
                    <a:lnTo>
                      <a:pt x="1010" y="9"/>
                    </a:lnTo>
                    <a:lnTo>
                      <a:pt x="956" y="0"/>
                    </a:lnTo>
                    <a:lnTo>
                      <a:pt x="898" y="0"/>
                    </a:lnTo>
                    <a:lnTo>
                      <a:pt x="898" y="0"/>
                    </a:lnTo>
                    <a:lnTo>
                      <a:pt x="835" y="0"/>
                    </a:lnTo>
                    <a:lnTo>
                      <a:pt x="781" y="13"/>
                    </a:lnTo>
                    <a:lnTo>
                      <a:pt x="727" y="27"/>
                    </a:lnTo>
                    <a:lnTo>
                      <a:pt x="678" y="45"/>
                    </a:lnTo>
                    <a:lnTo>
                      <a:pt x="633" y="72"/>
                    </a:lnTo>
                    <a:lnTo>
                      <a:pt x="593" y="99"/>
                    </a:lnTo>
                    <a:lnTo>
                      <a:pt x="552" y="130"/>
                    </a:lnTo>
                    <a:lnTo>
                      <a:pt x="521" y="166"/>
                    </a:lnTo>
                    <a:lnTo>
                      <a:pt x="521" y="166"/>
                    </a:lnTo>
                    <a:lnTo>
                      <a:pt x="489" y="202"/>
                    </a:lnTo>
                    <a:lnTo>
                      <a:pt x="462" y="238"/>
                    </a:lnTo>
                    <a:lnTo>
                      <a:pt x="444" y="278"/>
                    </a:lnTo>
                    <a:lnTo>
                      <a:pt x="427" y="314"/>
                    </a:lnTo>
                    <a:lnTo>
                      <a:pt x="413" y="354"/>
                    </a:lnTo>
                    <a:lnTo>
                      <a:pt x="400" y="390"/>
                    </a:lnTo>
                    <a:lnTo>
                      <a:pt x="395" y="426"/>
                    </a:lnTo>
                    <a:lnTo>
                      <a:pt x="395" y="458"/>
                    </a:lnTo>
                    <a:lnTo>
                      <a:pt x="395" y="476"/>
                    </a:lnTo>
                    <a:lnTo>
                      <a:pt x="377" y="476"/>
                    </a:lnTo>
                    <a:lnTo>
                      <a:pt x="377" y="476"/>
                    </a:lnTo>
                    <a:lnTo>
                      <a:pt x="310" y="480"/>
                    </a:lnTo>
                    <a:lnTo>
                      <a:pt x="247" y="494"/>
                    </a:lnTo>
                    <a:lnTo>
                      <a:pt x="216" y="507"/>
                    </a:lnTo>
                    <a:lnTo>
                      <a:pt x="184" y="521"/>
                    </a:lnTo>
                    <a:lnTo>
                      <a:pt x="153" y="539"/>
                    </a:lnTo>
                    <a:lnTo>
                      <a:pt x="126" y="556"/>
                    </a:lnTo>
                    <a:lnTo>
                      <a:pt x="126" y="556"/>
                    </a:lnTo>
                    <a:lnTo>
                      <a:pt x="99" y="579"/>
                    </a:lnTo>
                    <a:lnTo>
                      <a:pt x="72" y="601"/>
                    </a:lnTo>
                    <a:lnTo>
                      <a:pt x="54" y="628"/>
                    </a:lnTo>
                    <a:lnTo>
                      <a:pt x="36" y="660"/>
                    </a:lnTo>
                    <a:lnTo>
                      <a:pt x="18" y="691"/>
                    </a:lnTo>
                    <a:lnTo>
                      <a:pt x="9" y="727"/>
                    </a:lnTo>
                    <a:lnTo>
                      <a:pt x="0" y="763"/>
                    </a:lnTo>
                    <a:lnTo>
                      <a:pt x="0" y="803"/>
                    </a:lnTo>
                    <a:lnTo>
                      <a:pt x="0" y="803"/>
                    </a:lnTo>
                    <a:lnTo>
                      <a:pt x="0" y="848"/>
                    </a:lnTo>
                    <a:lnTo>
                      <a:pt x="5" y="884"/>
                    </a:lnTo>
                    <a:lnTo>
                      <a:pt x="14" y="925"/>
                    </a:lnTo>
                    <a:lnTo>
                      <a:pt x="23" y="960"/>
                    </a:lnTo>
                    <a:lnTo>
                      <a:pt x="36" y="992"/>
                    </a:lnTo>
                    <a:lnTo>
                      <a:pt x="54" y="1023"/>
                    </a:lnTo>
                    <a:lnTo>
                      <a:pt x="67" y="1050"/>
                    </a:lnTo>
                    <a:lnTo>
                      <a:pt x="90" y="1077"/>
                    </a:lnTo>
                    <a:lnTo>
                      <a:pt x="108" y="1100"/>
                    </a:lnTo>
                    <a:lnTo>
                      <a:pt x="130" y="1118"/>
                    </a:lnTo>
                    <a:lnTo>
                      <a:pt x="157" y="1135"/>
                    </a:lnTo>
                    <a:lnTo>
                      <a:pt x="180" y="1149"/>
                    </a:lnTo>
                    <a:lnTo>
                      <a:pt x="207" y="1162"/>
                    </a:lnTo>
                    <a:lnTo>
                      <a:pt x="233" y="1171"/>
                    </a:lnTo>
                    <a:lnTo>
                      <a:pt x="256" y="1176"/>
                    </a:lnTo>
                    <a:lnTo>
                      <a:pt x="283" y="1176"/>
                    </a:lnTo>
                    <a:lnTo>
                      <a:pt x="283" y="1176"/>
                    </a:lnTo>
                    <a:lnTo>
                      <a:pt x="2011" y="1176"/>
                    </a:lnTo>
                    <a:lnTo>
                      <a:pt x="2011" y="1176"/>
                    </a:lnTo>
                    <a:lnTo>
                      <a:pt x="2034" y="1176"/>
                    </a:lnTo>
                    <a:lnTo>
                      <a:pt x="2051" y="1171"/>
                    </a:lnTo>
                    <a:lnTo>
                      <a:pt x="2069" y="1162"/>
                    </a:lnTo>
                    <a:lnTo>
                      <a:pt x="2087" y="1153"/>
                    </a:lnTo>
                    <a:lnTo>
                      <a:pt x="2114" y="1127"/>
                    </a:lnTo>
                    <a:lnTo>
                      <a:pt x="2137" y="1095"/>
                    </a:lnTo>
                    <a:lnTo>
                      <a:pt x="2137" y="10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" name="Freeform 71"/>
              <p:cNvSpPr>
                <a:spLocks/>
              </p:cNvSpPr>
              <p:nvPr/>
            </p:nvSpPr>
            <p:spPr bwMode="auto">
              <a:xfrm>
                <a:off x="550584" y="399872"/>
                <a:ext cx="674154" cy="363777"/>
              </a:xfrm>
              <a:custGeom>
                <a:avLst/>
                <a:gdLst>
                  <a:gd name="T0" fmla="*/ 2141 w 2177"/>
                  <a:gd name="T1" fmla="*/ 1096 h 1176"/>
                  <a:gd name="T2" fmla="*/ 2168 w 2177"/>
                  <a:gd name="T3" fmla="*/ 1019 h 1176"/>
                  <a:gd name="T4" fmla="*/ 2177 w 2177"/>
                  <a:gd name="T5" fmla="*/ 961 h 1176"/>
                  <a:gd name="T6" fmla="*/ 2177 w 2177"/>
                  <a:gd name="T7" fmla="*/ 934 h 1176"/>
                  <a:gd name="T8" fmla="*/ 2173 w 2177"/>
                  <a:gd name="T9" fmla="*/ 903 h 1176"/>
                  <a:gd name="T10" fmla="*/ 2155 w 2177"/>
                  <a:gd name="T11" fmla="*/ 844 h 1176"/>
                  <a:gd name="T12" fmla="*/ 2132 w 2177"/>
                  <a:gd name="T13" fmla="*/ 813 h 1176"/>
                  <a:gd name="T14" fmla="*/ 2114 w 2177"/>
                  <a:gd name="T15" fmla="*/ 799 h 1176"/>
                  <a:gd name="T16" fmla="*/ 2069 w 2177"/>
                  <a:gd name="T17" fmla="*/ 772 h 1176"/>
                  <a:gd name="T18" fmla="*/ 1997 w 2177"/>
                  <a:gd name="T19" fmla="*/ 754 h 1176"/>
                  <a:gd name="T20" fmla="*/ 1908 w 2177"/>
                  <a:gd name="T21" fmla="*/ 745 h 1176"/>
                  <a:gd name="T22" fmla="*/ 1831 w 2177"/>
                  <a:gd name="T23" fmla="*/ 741 h 1176"/>
                  <a:gd name="T24" fmla="*/ 1831 w 2177"/>
                  <a:gd name="T25" fmla="*/ 723 h 1176"/>
                  <a:gd name="T26" fmla="*/ 1831 w 2177"/>
                  <a:gd name="T27" fmla="*/ 642 h 1176"/>
                  <a:gd name="T28" fmla="*/ 1827 w 2177"/>
                  <a:gd name="T29" fmla="*/ 557 h 1176"/>
                  <a:gd name="T30" fmla="*/ 1809 w 2177"/>
                  <a:gd name="T31" fmla="*/ 512 h 1176"/>
                  <a:gd name="T32" fmla="*/ 1755 w 2177"/>
                  <a:gd name="T33" fmla="*/ 445 h 1176"/>
                  <a:gd name="T34" fmla="*/ 1737 w 2177"/>
                  <a:gd name="T35" fmla="*/ 427 h 1176"/>
                  <a:gd name="T36" fmla="*/ 1688 w 2177"/>
                  <a:gd name="T37" fmla="*/ 404 h 1176"/>
                  <a:gd name="T38" fmla="*/ 1607 w 2177"/>
                  <a:gd name="T39" fmla="*/ 386 h 1176"/>
                  <a:gd name="T40" fmla="*/ 1549 w 2177"/>
                  <a:gd name="T41" fmla="*/ 386 h 1176"/>
                  <a:gd name="T42" fmla="*/ 1414 w 2177"/>
                  <a:gd name="T43" fmla="*/ 391 h 1176"/>
                  <a:gd name="T44" fmla="*/ 1396 w 2177"/>
                  <a:gd name="T45" fmla="*/ 377 h 1176"/>
                  <a:gd name="T46" fmla="*/ 1378 w 2177"/>
                  <a:gd name="T47" fmla="*/ 333 h 1176"/>
                  <a:gd name="T48" fmla="*/ 1311 w 2177"/>
                  <a:gd name="T49" fmla="*/ 211 h 1176"/>
                  <a:gd name="T50" fmla="*/ 1257 w 2177"/>
                  <a:gd name="T51" fmla="*/ 149 h 1176"/>
                  <a:gd name="T52" fmla="*/ 1194 w 2177"/>
                  <a:gd name="T53" fmla="*/ 90 h 1176"/>
                  <a:gd name="T54" fmla="*/ 1113 w 2177"/>
                  <a:gd name="T55" fmla="*/ 45 h 1176"/>
                  <a:gd name="T56" fmla="*/ 1014 w 2177"/>
                  <a:gd name="T57" fmla="*/ 9 h 1176"/>
                  <a:gd name="T58" fmla="*/ 898 w 2177"/>
                  <a:gd name="T59" fmla="*/ 0 h 1176"/>
                  <a:gd name="T60" fmla="*/ 839 w 2177"/>
                  <a:gd name="T61" fmla="*/ 5 h 1176"/>
                  <a:gd name="T62" fmla="*/ 727 w 2177"/>
                  <a:gd name="T63" fmla="*/ 27 h 1176"/>
                  <a:gd name="T64" fmla="*/ 633 w 2177"/>
                  <a:gd name="T65" fmla="*/ 72 h 1176"/>
                  <a:gd name="T66" fmla="*/ 557 w 2177"/>
                  <a:gd name="T67" fmla="*/ 131 h 1176"/>
                  <a:gd name="T68" fmla="*/ 521 w 2177"/>
                  <a:gd name="T69" fmla="*/ 166 h 1176"/>
                  <a:gd name="T70" fmla="*/ 467 w 2177"/>
                  <a:gd name="T71" fmla="*/ 238 h 1176"/>
                  <a:gd name="T72" fmla="*/ 426 w 2177"/>
                  <a:gd name="T73" fmla="*/ 319 h 1176"/>
                  <a:gd name="T74" fmla="*/ 404 w 2177"/>
                  <a:gd name="T75" fmla="*/ 391 h 1176"/>
                  <a:gd name="T76" fmla="*/ 395 w 2177"/>
                  <a:gd name="T77" fmla="*/ 458 h 1176"/>
                  <a:gd name="T78" fmla="*/ 377 w 2177"/>
                  <a:gd name="T79" fmla="*/ 476 h 1176"/>
                  <a:gd name="T80" fmla="*/ 314 w 2177"/>
                  <a:gd name="T81" fmla="*/ 481 h 1176"/>
                  <a:gd name="T82" fmla="*/ 215 w 2177"/>
                  <a:gd name="T83" fmla="*/ 508 h 1176"/>
                  <a:gd name="T84" fmla="*/ 157 w 2177"/>
                  <a:gd name="T85" fmla="*/ 539 h 1176"/>
                  <a:gd name="T86" fmla="*/ 126 w 2177"/>
                  <a:gd name="T87" fmla="*/ 557 h 1176"/>
                  <a:gd name="T88" fmla="*/ 76 w 2177"/>
                  <a:gd name="T89" fmla="*/ 602 h 1176"/>
                  <a:gd name="T90" fmla="*/ 36 w 2177"/>
                  <a:gd name="T91" fmla="*/ 660 h 1176"/>
                  <a:gd name="T92" fmla="*/ 9 w 2177"/>
                  <a:gd name="T93" fmla="*/ 728 h 1176"/>
                  <a:gd name="T94" fmla="*/ 0 w 2177"/>
                  <a:gd name="T95" fmla="*/ 804 h 1176"/>
                  <a:gd name="T96" fmla="*/ 4 w 2177"/>
                  <a:gd name="T97" fmla="*/ 849 h 1176"/>
                  <a:gd name="T98" fmla="*/ 18 w 2177"/>
                  <a:gd name="T99" fmla="*/ 925 h 1176"/>
                  <a:gd name="T100" fmla="*/ 40 w 2177"/>
                  <a:gd name="T101" fmla="*/ 992 h 1176"/>
                  <a:gd name="T102" fmla="*/ 72 w 2177"/>
                  <a:gd name="T103" fmla="*/ 1051 h 1176"/>
                  <a:gd name="T104" fmla="*/ 112 w 2177"/>
                  <a:gd name="T105" fmla="*/ 1100 h 1176"/>
                  <a:gd name="T106" fmla="*/ 157 w 2177"/>
                  <a:gd name="T107" fmla="*/ 1136 h 1176"/>
                  <a:gd name="T108" fmla="*/ 206 w 2177"/>
                  <a:gd name="T109" fmla="*/ 1163 h 1176"/>
                  <a:gd name="T110" fmla="*/ 260 w 2177"/>
                  <a:gd name="T111" fmla="*/ 1176 h 1176"/>
                  <a:gd name="T112" fmla="*/ 287 w 2177"/>
                  <a:gd name="T113" fmla="*/ 1176 h 1176"/>
                  <a:gd name="T114" fmla="*/ 2011 w 2177"/>
                  <a:gd name="T115" fmla="*/ 1176 h 1176"/>
                  <a:gd name="T116" fmla="*/ 2056 w 2177"/>
                  <a:gd name="T117" fmla="*/ 1172 h 1176"/>
                  <a:gd name="T118" fmla="*/ 2092 w 2177"/>
                  <a:gd name="T119" fmla="*/ 1154 h 1176"/>
                  <a:gd name="T120" fmla="*/ 2141 w 2177"/>
                  <a:gd name="T121" fmla="*/ 1096 h 1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77" h="1176">
                    <a:moveTo>
                      <a:pt x="2141" y="1096"/>
                    </a:moveTo>
                    <a:lnTo>
                      <a:pt x="2141" y="1096"/>
                    </a:lnTo>
                    <a:lnTo>
                      <a:pt x="2155" y="1060"/>
                    </a:lnTo>
                    <a:lnTo>
                      <a:pt x="2168" y="1019"/>
                    </a:lnTo>
                    <a:lnTo>
                      <a:pt x="2173" y="988"/>
                    </a:lnTo>
                    <a:lnTo>
                      <a:pt x="2177" y="961"/>
                    </a:lnTo>
                    <a:lnTo>
                      <a:pt x="2177" y="961"/>
                    </a:lnTo>
                    <a:lnTo>
                      <a:pt x="2177" y="934"/>
                    </a:lnTo>
                    <a:lnTo>
                      <a:pt x="2177" y="934"/>
                    </a:lnTo>
                    <a:lnTo>
                      <a:pt x="2173" y="903"/>
                    </a:lnTo>
                    <a:lnTo>
                      <a:pt x="2168" y="876"/>
                    </a:lnTo>
                    <a:lnTo>
                      <a:pt x="2155" y="844"/>
                    </a:lnTo>
                    <a:lnTo>
                      <a:pt x="2146" y="826"/>
                    </a:lnTo>
                    <a:lnTo>
                      <a:pt x="2132" y="813"/>
                    </a:lnTo>
                    <a:lnTo>
                      <a:pt x="2132" y="813"/>
                    </a:lnTo>
                    <a:lnTo>
                      <a:pt x="2114" y="799"/>
                    </a:lnTo>
                    <a:lnTo>
                      <a:pt x="2092" y="786"/>
                    </a:lnTo>
                    <a:lnTo>
                      <a:pt x="2069" y="772"/>
                    </a:lnTo>
                    <a:lnTo>
                      <a:pt x="2038" y="763"/>
                    </a:lnTo>
                    <a:lnTo>
                      <a:pt x="1997" y="754"/>
                    </a:lnTo>
                    <a:lnTo>
                      <a:pt x="1957" y="750"/>
                    </a:lnTo>
                    <a:lnTo>
                      <a:pt x="1908" y="745"/>
                    </a:lnTo>
                    <a:lnTo>
                      <a:pt x="1849" y="741"/>
                    </a:lnTo>
                    <a:lnTo>
                      <a:pt x="1831" y="741"/>
                    </a:lnTo>
                    <a:lnTo>
                      <a:pt x="1831" y="723"/>
                    </a:lnTo>
                    <a:lnTo>
                      <a:pt x="1831" y="723"/>
                    </a:lnTo>
                    <a:lnTo>
                      <a:pt x="1831" y="642"/>
                    </a:lnTo>
                    <a:lnTo>
                      <a:pt x="1831" y="642"/>
                    </a:lnTo>
                    <a:lnTo>
                      <a:pt x="1831" y="579"/>
                    </a:lnTo>
                    <a:lnTo>
                      <a:pt x="1827" y="557"/>
                    </a:lnTo>
                    <a:lnTo>
                      <a:pt x="1818" y="535"/>
                    </a:lnTo>
                    <a:lnTo>
                      <a:pt x="1809" y="512"/>
                    </a:lnTo>
                    <a:lnTo>
                      <a:pt x="1795" y="490"/>
                    </a:lnTo>
                    <a:lnTo>
                      <a:pt x="1755" y="445"/>
                    </a:lnTo>
                    <a:lnTo>
                      <a:pt x="1755" y="445"/>
                    </a:lnTo>
                    <a:lnTo>
                      <a:pt x="1737" y="427"/>
                    </a:lnTo>
                    <a:lnTo>
                      <a:pt x="1715" y="413"/>
                    </a:lnTo>
                    <a:lnTo>
                      <a:pt x="1688" y="404"/>
                    </a:lnTo>
                    <a:lnTo>
                      <a:pt x="1661" y="395"/>
                    </a:lnTo>
                    <a:lnTo>
                      <a:pt x="1607" y="386"/>
                    </a:lnTo>
                    <a:lnTo>
                      <a:pt x="1549" y="386"/>
                    </a:lnTo>
                    <a:lnTo>
                      <a:pt x="1549" y="386"/>
                    </a:lnTo>
                    <a:lnTo>
                      <a:pt x="1472" y="386"/>
                    </a:lnTo>
                    <a:lnTo>
                      <a:pt x="1414" y="391"/>
                    </a:lnTo>
                    <a:lnTo>
                      <a:pt x="1400" y="391"/>
                    </a:lnTo>
                    <a:lnTo>
                      <a:pt x="1396" y="377"/>
                    </a:lnTo>
                    <a:lnTo>
                      <a:pt x="1396" y="377"/>
                    </a:lnTo>
                    <a:lnTo>
                      <a:pt x="1378" y="333"/>
                    </a:lnTo>
                    <a:lnTo>
                      <a:pt x="1351" y="274"/>
                    </a:lnTo>
                    <a:lnTo>
                      <a:pt x="1311" y="211"/>
                    </a:lnTo>
                    <a:lnTo>
                      <a:pt x="1284" y="180"/>
                    </a:lnTo>
                    <a:lnTo>
                      <a:pt x="1257" y="149"/>
                    </a:lnTo>
                    <a:lnTo>
                      <a:pt x="1225" y="117"/>
                    </a:lnTo>
                    <a:lnTo>
                      <a:pt x="1194" y="90"/>
                    </a:lnTo>
                    <a:lnTo>
                      <a:pt x="1154" y="68"/>
                    </a:lnTo>
                    <a:lnTo>
                      <a:pt x="1113" y="45"/>
                    </a:lnTo>
                    <a:lnTo>
                      <a:pt x="1064" y="27"/>
                    </a:lnTo>
                    <a:lnTo>
                      <a:pt x="1014" y="9"/>
                    </a:lnTo>
                    <a:lnTo>
                      <a:pt x="961" y="0"/>
                    </a:lnTo>
                    <a:lnTo>
                      <a:pt x="898" y="0"/>
                    </a:lnTo>
                    <a:lnTo>
                      <a:pt x="898" y="0"/>
                    </a:lnTo>
                    <a:lnTo>
                      <a:pt x="839" y="5"/>
                    </a:lnTo>
                    <a:lnTo>
                      <a:pt x="781" y="14"/>
                    </a:lnTo>
                    <a:lnTo>
                      <a:pt x="727" y="27"/>
                    </a:lnTo>
                    <a:lnTo>
                      <a:pt x="678" y="50"/>
                    </a:lnTo>
                    <a:lnTo>
                      <a:pt x="633" y="72"/>
                    </a:lnTo>
                    <a:lnTo>
                      <a:pt x="592" y="99"/>
                    </a:lnTo>
                    <a:lnTo>
                      <a:pt x="557" y="131"/>
                    </a:lnTo>
                    <a:lnTo>
                      <a:pt x="521" y="166"/>
                    </a:lnTo>
                    <a:lnTo>
                      <a:pt x="521" y="166"/>
                    </a:lnTo>
                    <a:lnTo>
                      <a:pt x="494" y="202"/>
                    </a:lnTo>
                    <a:lnTo>
                      <a:pt x="467" y="238"/>
                    </a:lnTo>
                    <a:lnTo>
                      <a:pt x="444" y="279"/>
                    </a:lnTo>
                    <a:lnTo>
                      <a:pt x="426" y="319"/>
                    </a:lnTo>
                    <a:lnTo>
                      <a:pt x="413" y="355"/>
                    </a:lnTo>
                    <a:lnTo>
                      <a:pt x="404" y="391"/>
                    </a:lnTo>
                    <a:lnTo>
                      <a:pt x="399" y="427"/>
                    </a:lnTo>
                    <a:lnTo>
                      <a:pt x="395" y="458"/>
                    </a:lnTo>
                    <a:lnTo>
                      <a:pt x="395" y="476"/>
                    </a:lnTo>
                    <a:lnTo>
                      <a:pt x="377" y="476"/>
                    </a:lnTo>
                    <a:lnTo>
                      <a:pt x="377" y="476"/>
                    </a:lnTo>
                    <a:lnTo>
                      <a:pt x="314" y="481"/>
                    </a:lnTo>
                    <a:lnTo>
                      <a:pt x="247" y="494"/>
                    </a:lnTo>
                    <a:lnTo>
                      <a:pt x="215" y="508"/>
                    </a:lnTo>
                    <a:lnTo>
                      <a:pt x="184" y="521"/>
                    </a:lnTo>
                    <a:lnTo>
                      <a:pt x="157" y="539"/>
                    </a:lnTo>
                    <a:lnTo>
                      <a:pt x="126" y="557"/>
                    </a:lnTo>
                    <a:lnTo>
                      <a:pt x="126" y="557"/>
                    </a:lnTo>
                    <a:lnTo>
                      <a:pt x="99" y="579"/>
                    </a:lnTo>
                    <a:lnTo>
                      <a:pt x="76" y="602"/>
                    </a:lnTo>
                    <a:lnTo>
                      <a:pt x="54" y="629"/>
                    </a:lnTo>
                    <a:lnTo>
                      <a:pt x="36" y="660"/>
                    </a:lnTo>
                    <a:lnTo>
                      <a:pt x="22" y="692"/>
                    </a:lnTo>
                    <a:lnTo>
                      <a:pt x="9" y="728"/>
                    </a:lnTo>
                    <a:lnTo>
                      <a:pt x="4" y="763"/>
                    </a:lnTo>
                    <a:lnTo>
                      <a:pt x="0" y="804"/>
                    </a:lnTo>
                    <a:lnTo>
                      <a:pt x="0" y="804"/>
                    </a:lnTo>
                    <a:lnTo>
                      <a:pt x="4" y="849"/>
                    </a:lnTo>
                    <a:lnTo>
                      <a:pt x="9" y="889"/>
                    </a:lnTo>
                    <a:lnTo>
                      <a:pt x="18" y="925"/>
                    </a:lnTo>
                    <a:lnTo>
                      <a:pt x="27" y="961"/>
                    </a:lnTo>
                    <a:lnTo>
                      <a:pt x="40" y="992"/>
                    </a:lnTo>
                    <a:lnTo>
                      <a:pt x="54" y="1024"/>
                    </a:lnTo>
                    <a:lnTo>
                      <a:pt x="72" y="1051"/>
                    </a:lnTo>
                    <a:lnTo>
                      <a:pt x="90" y="1078"/>
                    </a:lnTo>
                    <a:lnTo>
                      <a:pt x="112" y="1100"/>
                    </a:lnTo>
                    <a:lnTo>
                      <a:pt x="135" y="1118"/>
                    </a:lnTo>
                    <a:lnTo>
                      <a:pt x="157" y="1136"/>
                    </a:lnTo>
                    <a:lnTo>
                      <a:pt x="184" y="1149"/>
                    </a:lnTo>
                    <a:lnTo>
                      <a:pt x="206" y="1163"/>
                    </a:lnTo>
                    <a:lnTo>
                      <a:pt x="233" y="1172"/>
                    </a:lnTo>
                    <a:lnTo>
                      <a:pt x="260" y="1176"/>
                    </a:lnTo>
                    <a:lnTo>
                      <a:pt x="287" y="1176"/>
                    </a:lnTo>
                    <a:lnTo>
                      <a:pt x="287" y="1176"/>
                    </a:lnTo>
                    <a:lnTo>
                      <a:pt x="2011" y="1176"/>
                    </a:lnTo>
                    <a:lnTo>
                      <a:pt x="2011" y="1176"/>
                    </a:lnTo>
                    <a:lnTo>
                      <a:pt x="2033" y="1176"/>
                    </a:lnTo>
                    <a:lnTo>
                      <a:pt x="2056" y="1172"/>
                    </a:lnTo>
                    <a:lnTo>
                      <a:pt x="2074" y="1163"/>
                    </a:lnTo>
                    <a:lnTo>
                      <a:pt x="2092" y="1154"/>
                    </a:lnTo>
                    <a:lnTo>
                      <a:pt x="2119" y="1127"/>
                    </a:lnTo>
                    <a:lnTo>
                      <a:pt x="2141" y="1096"/>
                    </a:lnTo>
                    <a:lnTo>
                      <a:pt x="2141" y="1096"/>
                    </a:lnTo>
                    <a:close/>
                  </a:path>
                </a:pathLst>
              </a:custGeom>
              <a:solidFill>
                <a:srgbClr val="756597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" name="Freeform 72"/>
              <p:cNvSpPr>
                <a:spLocks noEditPoints="1"/>
              </p:cNvSpPr>
              <p:nvPr/>
            </p:nvSpPr>
            <p:spPr bwMode="auto">
              <a:xfrm>
                <a:off x="539553" y="388406"/>
                <a:ext cx="696217" cy="386710"/>
              </a:xfrm>
              <a:custGeom>
                <a:avLst/>
                <a:gdLst>
                  <a:gd name="T0" fmla="*/ 2150 w 2249"/>
                  <a:gd name="T1" fmla="*/ 790 h 1248"/>
                  <a:gd name="T2" fmla="*/ 2007 w 2249"/>
                  <a:gd name="T3" fmla="*/ 750 h 1248"/>
                  <a:gd name="T4" fmla="*/ 1903 w 2249"/>
                  <a:gd name="T5" fmla="*/ 678 h 1248"/>
                  <a:gd name="T6" fmla="*/ 1890 w 2249"/>
                  <a:gd name="T7" fmla="*/ 557 h 1248"/>
                  <a:gd name="T8" fmla="*/ 1818 w 2249"/>
                  <a:gd name="T9" fmla="*/ 454 h 1248"/>
                  <a:gd name="T10" fmla="*/ 1737 w 2249"/>
                  <a:gd name="T11" fmla="*/ 404 h 1248"/>
                  <a:gd name="T12" fmla="*/ 1585 w 2249"/>
                  <a:gd name="T13" fmla="*/ 386 h 1248"/>
                  <a:gd name="T14" fmla="*/ 1410 w 2249"/>
                  <a:gd name="T15" fmla="*/ 279 h 1248"/>
                  <a:gd name="T16" fmla="*/ 1279 w 2249"/>
                  <a:gd name="T17" fmla="*/ 122 h 1248"/>
                  <a:gd name="T18" fmla="*/ 1109 w 2249"/>
                  <a:gd name="T19" fmla="*/ 27 h 1248"/>
                  <a:gd name="T20" fmla="*/ 934 w 2249"/>
                  <a:gd name="T21" fmla="*/ 0 h 1248"/>
                  <a:gd name="T22" fmla="*/ 705 w 2249"/>
                  <a:gd name="T23" fmla="*/ 50 h 1248"/>
                  <a:gd name="T24" fmla="*/ 539 w 2249"/>
                  <a:gd name="T25" fmla="*/ 171 h 1248"/>
                  <a:gd name="T26" fmla="*/ 435 w 2249"/>
                  <a:gd name="T27" fmla="*/ 324 h 1248"/>
                  <a:gd name="T28" fmla="*/ 395 w 2249"/>
                  <a:gd name="T29" fmla="*/ 476 h 1248"/>
                  <a:gd name="T30" fmla="*/ 202 w 2249"/>
                  <a:gd name="T31" fmla="*/ 526 h 1248"/>
                  <a:gd name="T32" fmla="*/ 112 w 2249"/>
                  <a:gd name="T33" fmla="*/ 588 h 1248"/>
                  <a:gd name="T34" fmla="*/ 22 w 2249"/>
                  <a:gd name="T35" fmla="*/ 714 h 1248"/>
                  <a:gd name="T36" fmla="*/ 0 w 2249"/>
                  <a:gd name="T37" fmla="*/ 840 h 1248"/>
                  <a:gd name="T38" fmla="*/ 27 w 2249"/>
                  <a:gd name="T39" fmla="*/ 1006 h 1248"/>
                  <a:gd name="T40" fmla="*/ 99 w 2249"/>
                  <a:gd name="T41" fmla="*/ 1136 h 1248"/>
                  <a:gd name="T42" fmla="*/ 202 w 2249"/>
                  <a:gd name="T43" fmla="*/ 1221 h 1248"/>
                  <a:gd name="T44" fmla="*/ 323 w 2249"/>
                  <a:gd name="T45" fmla="*/ 1248 h 1248"/>
                  <a:gd name="T46" fmla="*/ 1131 w 2249"/>
                  <a:gd name="T47" fmla="*/ 1248 h 1248"/>
                  <a:gd name="T48" fmla="*/ 2078 w 2249"/>
                  <a:gd name="T49" fmla="*/ 1248 h 1248"/>
                  <a:gd name="T50" fmla="*/ 2164 w 2249"/>
                  <a:gd name="T51" fmla="*/ 1203 h 1248"/>
                  <a:gd name="T52" fmla="*/ 2226 w 2249"/>
                  <a:gd name="T53" fmla="*/ 1105 h 1248"/>
                  <a:gd name="T54" fmla="*/ 2249 w 2249"/>
                  <a:gd name="T55" fmla="*/ 997 h 1248"/>
                  <a:gd name="T56" fmla="*/ 2240 w 2249"/>
                  <a:gd name="T57" fmla="*/ 898 h 1248"/>
                  <a:gd name="T58" fmla="*/ 2191 w 2249"/>
                  <a:gd name="T59" fmla="*/ 822 h 1248"/>
                  <a:gd name="T60" fmla="*/ 2209 w 2249"/>
                  <a:gd name="T61" fmla="*/ 1024 h 1248"/>
                  <a:gd name="T62" fmla="*/ 2177 w 2249"/>
                  <a:gd name="T63" fmla="*/ 1132 h 1248"/>
                  <a:gd name="T64" fmla="*/ 2092 w 2249"/>
                  <a:gd name="T65" fmla="*/ 1208 h 1248"/>
                  <a:gd name="T66" fmla="*/ 323 w 2249"/>
                  <a:gd name="T67" fmla="*/ 1212 h 1248"/>
                  <a:gd name="T68" fmla="*/ 242 w 2249"/>
                  <a:gd name="T69" fmla="*/ 1199 h 1248"/>
                  <a:gd name="T70" fmla="*/ 148 w 2249"/>
                  <a:gd name="T71" fmla="*/ 1136 h 1248"/>
                  <a:gd name="T72" fmla="*/ 76 w 2249"/>
                  <a:gd name="T73" fmla="*/ 1028 h 1248"/>
                  <a:gd name="T74" fmla="*/ 40 w 2249"/>
                  <a:gd name="T75" fmla="*/ 885 h 1248"/>
                  <a:gd name="T76" fmla="*/ 45 w 2249"/>
                  <a:gd name="T77" fmla="*/ 764 h 1248"/>
                  <a:gd name="T78" fmla="*/ 112 w 2249"/>
                  <a:gd name="T79" fmla="*/ 638 h 1248"/>
                  <a:gd name="T80" fmla="*/ 193 w 2249"/>
                  <a:gd name="T81" fmla="*/ 575 h 1248"/>
                  <a:gd name="T82" fmla="*/ 350 w 2249"/>
                  <a:gd name="T83" fmla="*/ 517 h 1248"/>
                  <a:gd name="T84" fmla="*/ 431 w 2249"/>
                  <a:gd name="T85" fmla="*/ 494 h 1248"/>
                  <a:gd name="T86" fmla="*/ 462 w 2249"/>
                  <a:gd name="T87" fmla="*/ 355 h 1248"/>
                  <a:gd name="T88" fmla="*/ 557 w 2249"/>
                  <a:gd name="T89" fmla="*/ 202 h 1248"/>
                  <a:gd name="T90" fmla="*/ 669 w 2249"/>
                  <a:gd name="T91" fmla="*/ 108 h 1248"/>
                  <a:gd name="T92" fmla="*/ 875 w 2249"/>
                  <a:gd name="T93" fmla="*/ 41 h 1248"/>
                  <a:gd name="T94" fmla="*/ 1050 w 2249"/>
                  <a:gd name="T95" fmla="*/ 45 h 1248"/>
                  <a:gd name="T96" fmla="*/ 1230 w 2249"/>
                  <a:gd name="T97" fmla="*/ 126 h 1248"/>
                  <a:gd name="T98" fmla="*/ 1347 w 2249"/>
                  <a:gd name="T99" fmla="*/ 247 h 1248"/>
                  <a:gd name="T100" fmla="*/ 1436 w 2249"/>
                  <a:gd name="T101" fmla="*/ 427 h 1248"/>
                  <a:gd name="T102" fmla="*/ 1585 w 2249"/>
                  <a:gd name="T103" fmla="*/ 422 h 1248"/>
                  <a:gd name="T104" fmla="*/ 1724 w 2249"/>
                  <a:gd name="T105" fmla="*/ 440 h 1248"/>
                  <a:gd name="T106" fmla="*/ 1791 w 2249"/>
                  <a:gd name="T107" fmla="*/ 481 h 1248"/>
                  <a:gd name="T108" fmla="*/ 1863 w 2249"/>
                  <a:gd name="T109" fmla="*/ 593 h 1248"/>
                  <a:gd name="T110" fmla="*/ 1867 w 2249"/>
                  <a:gd name="T111" fmla="*/ 759 h 1248"/>
                  <a:gd name="T112" fmla="*/ 1944 w 2249"/>
                  <a:gd name="T113" fmla="*/ 781 h 1248"/>
                  <a:gd name="T114" fmla="*/ 2105 w 2249"/>
                  <a:gd name="T115" fmla="*/ 808 h 1248"/>
                  <a:gd name="T116" fmla="*/ 2168 w 2249"/>
                  <a:gd name="T117" fmla="*/ 849 h 1248"/>
                  <a:gd name="T118" fmla="*/ 2209 w 2249"/>
                  <a:gd name="T119" fmla="*/ 939 h 1248"/>
                  <a:gd name="T120" fmla="*/ 2213 w 2249"/>
                  <a:gd name="T121" fmla="*/ 997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249" h="1248">
                    <a:moveTo>
                      <a:pt x="2191" y="822"/>
                    </a:moveTo>
                    <a:lnTo>
                      <a:pt x="2191" y="822"/>
                    </a:lnTo>
                    <a:lnTo>
                      <a:pt x="2173" y="808"/>
                    </a:lnTo>
                    <a:lnTo>
                      <a:pt x="2150" y="790"/>
                    </a:lnTo>
                    <a:lnTo>
                      <a:pt x="2119" y="777"/>
                    </a:lnTo>
                    <a:lnTo>
                      <a:pt x="2087" y="768"/>
                    </a:lnTo>
                    <a:lnTo>
                      <a:pt x="2051" y="759"/>
                    </a:lnTo>
                    <a:lnTo>
                      <a:pt x="2007" y="750"/>
                    </a:lnTo>
                    <a:lnTo>
                      <a:pt x="1957" y="746"/>
                    </a:lnTo>
                    <a:lnTo>
                      <a:pt x="1903" y="741"/>
                    </a:lnTo>
                    <a:lnTo>
                      <a:pt x="1903" y="741"/>
                    </a:lnTo>
                    <a:lnTo>
                      <a:pt x="1903" y="678"/>
                    </a:lnTo>
                    <a:lnTo>
                      <a:pt x="1903" y="678"/>
                    </a:lnTo>
                    <a:lnTo>
                      <a:pt x="1903" y="611"/>
                    </a:lnTo>
                    <a:lnTo>
                      <a:pt x="1899" y="584"/>
                    </a:lnTo>
                    <a:lnTo>
                      <a:pt x="1890" y="557"/>
                    </a:lnTo>
                    <a:lnTo>
                      <a:pt x="1876" y="530"/>
                    </a:lnTo>
                    <a:lnTo>
                      <a:pt x="1863" y="503"/>
                    </a:lnTo>
                    <a:lnTo>
                      <a:pt x="1840" y="481"/>
                    </a:lnTo>
                    <a:lnTo>
                      <a:pt x="1818" y="454"/>
                    </a:lnTo>
                    <a:lnTo>
                      <a:pt x="1818" y="454"/>
                    </a:lnTo>
                    <a:lnTo>
                      <a:pt x="1791" y="431"/>
                    </a:lnTo>
                    <a:lnTo>
                      <a:pt x="1764" y="418"/>
                    </a:lnTo>
                    <a:lnTo>
                      <a:pt x="1737" y="404"/>
                    </a:lnTo>
                    <a:lnTo>
                      <a:pt x="1706" y="395"/>
                    </a:lnTo>
                    <a:lnTo>
                      <a:pt x="1643" y="386"/>
                    </a:lnTo>
                    <a:lnTo>
                      <a:pt x="1585" y="386"/>
                    </a:lnTo>
                    <a:lnTo>
                      <a:pt x="1585" y="386"/>
                    </a:lnTo>
                    <a:lnTo>
                      <a:pt x="1463" y="391"/>
                    </a:lnTo>
                    <a:lnTo>
                      <a:pt x="1463" y="391"/>
                    </a:lnTo>
                    <a:lnTo>
                      <a:pt x="1441" y="337"/>
                    </a:lnTo>
                    <a:lnTo>
                      <a:pt x="1410" y="279"/>
                    </a:lnTo>
                    <a:lnTo>
                      <a:pt x="1365" y="216"/>
                    </a:lnTo>
                    <a:lnTo>
                      <a:pt x="1342" y="180"/>
                    </a:lnTo>
                    <a:lnTo>
                      <a:pt x="1311" y="149"/>
                    </a:lnTo>
                    <a:lnTo>
                      <a:pt x="1279" y="122"/>
                    </a:lnTo>
                    <a:lnTo>
                      <a:pt x="1239" y="90"/>
                    </a:lnTo>
                    <a:lnTo>
                      <a:pt x="1199" y="68"/>
                    </a:lnTo>
                    <a:lnTo>
                      <a:pt x="1154" y="45"/>
                    </a:lnTo>
                    <a:lnTo>
                      <a:pt x="1109" y="27"/>
                    </a:lnTo>
                    <a:lnTo>
                      <a:pt x="1055" y="9"/>
                    </a:lnTo>
                    <a:lnTo>
                      <a:pt x="997" y="5"/>
                    </a:lnTo>
                    <a:lnTo>
                      <a:pt x="934" y="0"/>
                    </a:lnTo>
                    <a:lnTo>
                      <a:pt x="934" y="0"/>
                    </a:lnTo>
                    <a:lnTo>
                      <a:pt x="871" y="5"/>
                    </a:lnTo>
                    <a:lnTo>
                      <a:pt x="812" y="14"/>
                    </a:lnTo>
                    <a:lnTo>
                      <a:pt x="759" y="27"/>
                    </a:lnTo>
                    <a:lnTo>
                      <a:pt x="705" y="50"/>
                    </a:lnTo>
                    <a:lnTo>
                      <a:pt x="660" y="72"/>
                    </a:lnTo>
                    <a:lnTo>
                      <a:pt x="615" y="104"/>
                    </a:lnTo>
                    <a:lnTo>
                      <a:pt x="575" y="135"/>
                    </a:lnTo>
                    <a:lnTo>
                      <a:pt x="539" y="171"/>
                    </a:lnTo>
                    <a:lnTo>
                      <a:pt x="507" y="207"/>
                    </a:lnTo>
                    <a:lnTo>
                      <a:pt x="480" y="243"/>
                    </a:lnTo>
                    <a:lnTo>
                      <a:pt x="458" y="283"/>
                    </a:lnTo>
                    <a:lnTo>
                      <a:pt x="435" y="324"/>
                    </a:lnTo>
                    <a:lnTo>
                      <a:pt x="422" y="364"/>
                    </a:lnTo>
                    <a:lnTo>
                      <a:pt x="408" y="404"/>
                    </a:lnTo>
                    <a:lnTo>
                      <a:pt x="400" y="440"/>
                    </a:lnTo>
                    <a:lnTo>
                      <a:pt x="395" y="476"/>
                    </a:lnTo>
                    <a:lnTo>
                      <a:pt x="395" y="476"/>
                    </a:lnTo>
                    <a:lnTo>
                      <a:pt x="332" y="481"/>
                    </a:lnTo>
                    <a:lnTo>
                      <a:pt x="265" y="499"/>
                    </a:lnTo>
                    <a:lnTo>
                      <a:pt x="202" y="526"/>
                    </a:lnTo>
                    <a:lnTo>
                      <a:pt x="171" y="544"/>
                    </a:lnTo>
                    <a:lnTo>
                      <a:pt x="144" y="566"/>
                    </a:lnTo>
                    <a:lnTo>
                      <a:pt x="144" y="566"/>
                    </a:lnTo>
                    <a:lnTo>
                      <a:pt x="112" y="588"/>
                    </a:lnTo>
                    <a:lnTo>
                      <a:pt x="85" y="615"/>
                    </a:lnTo>
                    <a:lnTo>
                      <a:pt x="63" y="647"/>
                    </a:lnTo>
                    <a:lnTo>
                      <a:pt x="40" y="678"/>
                    </a:lnTo>
                    <a:lnTo>
                      <a:pt x="22" y="714"/>
                    </a:lnTo>
                    <a:lnTo>
                      <a:pt x="13" y="755"/>
                    </a:lnTo>
                    <a:lnTo>
                      <a:pt x="4" y="795"/>
                    </a:lnTo>
                    <a:lnTo>
                      <a:pt x="0" y="840"/>
                    </a:lnTo>
                    <a:lnTo>
                      <a:pt x="0" y="840"/>
                    </a:lnTo>
                    <a:lnTo>
                      <a:pt x="4" y="885"/>
                    </a:lnTo>
                    <a:lnTo>
                      <a:pt x="9" y="930"/>
                    </a:lnTo>
                    <a:lnTo>
                      <a:pt x="18" y="970"/>
                    </a:lnTo>
                    <a:lnTo>
                      <a:pt x="27" y="1006"/>
                    </a:lnTo>
                    <a:lnTo>
                      <a:pt x="40" y="1042"/>
                    </a:lnTo>
                    <a:lnTo>
                      <a:pt x="58" y="1078"/>
                    </a:lnTo>
                    <a:lnTo>
                      <a:pt x="76" y="1109"/>
                    </a:lnTo>
                    <a:lnTo>
                      <a:pt x="99" y="1136"/>
                    </a:lnTo>
                    <a:lnTo>
                      <a:pt x="121" y="1163"/>
                    </a:lnTo>
                    <a:lnTo>
                      <a:pt x="148" y="1185"/>
                    </a:lnTo>
                    <a:lnTo>
                      <a:pt x="175" y="1203"/>
                    </a:lnTo>
                    <a:lnTo>
                      <a:pt x="202" y="1221"/>
                    </a:lnTo>
                    <a:lnTo>
                      <a:pt x="229" y="1230"/>
                    </a:lnTo>
                    <a:lnTo>
                      <a:pt x="260" y="1239"/>
                    </a:lnTo>
                    <a:lnTo>
                      <a:pt x="292" y="1248"/>
                    </a:lnTo>
                    <a:lnTo>
                      <a:pt x="323" y="1248"/>
                    </a:lnTo>
                    <a:lnTo>
                      <a:pt x="323" y="1248"/>
                    </a:lnTo>
                    <a:lnTo>
                      <a:pt x="323" y="1248"/>
                    </a:lnTo>
                    <a:lnTo>
                      <a:pt x="1131" y="1248"/>
                    </a:lnTo>
                    <a:lnTo>
                      <a:pt x="1131" y="1248"/>
                    </a:lnTo>
                    <a:lnTo>
                      <a:pt x="2047" y="1248"/>
                    </a:lnTo>
                    <a:lnTo>
                      <a:pt x="2047" y="1248"/>
                    </a:lnTo>
                    <a:lnTo>
                      <a:pt x="2047" y="1248"/>
                    </a:lnTo>
                    <a:lnTo>
                      <a:pt x="2078" y="1248"/>
                    </a:lnTo>
                    <a:lnTo>
                      <a:pt x="2101" y="1239"/>
                    </a:lnTo>
                    <a:lnTo>
                      <a:pt x="2128" y="1230"/>
                    </a:lnTo>
                    <a:lnTo>
                      <a:pt x="2146" y="1217"/>
                    </a:lnTo>
                    <a:lnTo>
                      <a:pt x="2164" y="1203"/>
                    </a:lnTo>
                    <a:lnTo>
                      <a:pt x="2182" y="1185"/>
                    </a:lnTo>
                    <a:lnTo>
                      <a:pt x="2209" y="1150"/>
                    </a:lnTo>
                    <a:lnTo>
                      <a:pt x="2209" y="1150"/>
                    </a:lnTo>
                    <a:lnTo>
                      <a:pt x="2226" y="1105"/>
                    </a:lnTo>
                    <a:lnTo>
                      <a:pt x="2240" y="1064"/>
                    </a:lnTo>
                    <a:lnTo>
                      <a:pt x="2244" y="1028"/>
                    </a:lnTo>
                    <a:lnTo>
                      <a:pt x="2249" y="997"/>
                    </a:lnTo>
                    <a:lnTo>
                      <a:pt x="2249" y="997"/>
                    </a:lnTo>
                    <a:lnTo>
                      <a:pt x="2249" y="970"/>
                    </a:lnTo>
                    <a:lnTo>
                      <a:pt x="2249" y="970"/>
                    </a:lnTo>
                    <a:lnTo>
                      <a:pt x="2244" y="939"/>
                    </a:lnTo>
                    <a:lnTo>
                      <a:pt x="2240" y="898"/>
                    </a:lnTo>
                    <a:lnTo>
                      <a:pt x="2231" y="880"/>
                    </a:lnTo>
                    <a:lnTo>
                      <a:pt x="2222" y="862"/>
                    </a:lnTo>
                    <a:lnTo>
                      <a:pt x="2209" y="840"/>
                    </a:lnTo>
                    <a:lnTo>
                      <a:pt x="2191" y="822"/>
                    </a:lnTo>
                    <a:lnTo>
                      <a:pt x="2191" y="822"/>
                    </a:lnTo>
                    <a:close/>
                    <a:moveTo>
                      <a:pt x="2213" y="997"/>
                    </a:moveTo>
                    <a:lnTo>
                      <a:pt x="2213" y="997"/>
                    </a:lnTo>
                    <a:lnTo>
                      <a:pt x="2209" y="1024"/>
                    </a:lnTo>
                    <a:lnTo>
                      <a:pt x="2204" y="1055"/>
                    </a:lnTo>
                    <a:lnTo>
                      <a:pt x="2191" y="1096"/>
                    </a:lnTo>
                    <a:lnTo>
                      <a:pt x="2177" y="1132"/>
                    </a:lnTo>
                    <a:lnTo>
                      <a:pt x="2177" y="1132"/>
                    </a:lnTo>
                    <a:lnTo>
                      <a:pt x="2155" y="1163"/>
                    </a:lnTo>
                    <a:lnTo>
                      <a:pt x="2128" y="1190"/>
                    </a:lnTo>
                    <a:lnTo>
                      <a:pt x="2110" y="1199"/>
                    </a:lnTo>
                    <a:lnTo>
                      <a:pt x="2092" y="1208"/>
                    </a:lnTo>
                    <a:lnTo>
                      <a:pt x="2069" y="1212"/>
                    </a:lnTo>
                    <a:lnTo>
                      <a:pt x="2047" y="1212"/>
                    </a:lnTo>
                    <a:lnTo>
                      <a:pt x="2047" y="1212"/>
                    </a:lnTo>
                    <a:lnTo>
                      <a:pt x="323" y="1212"/>
                    </a:lnTo>
                    <a:lnTo>
                      <a:pt x="323" y="1212"/>
                    </a:lnTo>
                    <a:lnTo>
                      <a:pt x="296" y="1212"/>
                    </a:lnTo>
                    <a:lnTo>
                      <a:pt x="269" y="1208"/>
                    </a:lnTo>
                    <a:lnTo>
                      <a:pt x="242" y="1199"/>
                    </a:lnTo>
                    <a:lnTo>
                      <a:pt x="220" y="1185"/>
                    </a:lnTo>
                    <a:lnTo>
                      <a:pt x="193" y="1172"/>
                    </a:lnTo>
                    <a:lnTo>
                      <a:pt x="171" y="1154"/>
                    </a:lnTo>
                    <a:lnTo>
                      <a:pt x="148" y="1136"/>
                    </a:lnTo>
                    <a:lnTo>
                      <a:pt x="126" y="1114"/>
                    </a:lnTo>
                    <a:lnTo>
                      <a:pt x="108" y="1087"/>
                    </a:lnTo>
                    <a:lnTo>
                      <a:pt x="90" y="1060"/>
                    </a:lnTo>
                    <a:lnTo>
                      <a:pt x="76" y="1028"/>
                    </a:lnTo>
                    <a:lnTo>
                      <a:pt x="63" y="997"/>
                    </a:lnTo>
                    <a:lnTo>
                      <a:pt x="54" y="961"/>
                    </a:lnTo>
                    <a:lnTo>
                      <a:pt x="45" y="925"/>
                    </a:lnTo>
                    <a:lnTo>
                      <a:pt x="40" y="885"/>
                    </a:lnTo>
                    <a:lnTo>
                      <a:pt x="36" y="840"/>
                    </a:lnTo>
                    <a:lnTo>
                      <a:pt x="36" y="840"/>
                    </a:lnTo>
                    <a:lnTo>
                      <a:pt x="40" y="799"/>
                    </a:lnTo>
                    <a:lnTo>
                      <a:pt x="45" y="764"/>
                    </a:lnTo>
                    <a:lnTo>
                      <a:pt x="58" y="728"/>
                    </a:lnTo>
                    <a:lnTo>
                      <a:pt x="72" y="696"/>
                    </a:lnTo>
                    <a:lnTo>
                      <a:pt x="90" y="665"/>
                    </a:lnTo>
                    <a:lnTo>
                      <a:pt x="112" y="638"/>
                    </a:lnTo>
                    <a:lnTo>
                      <a:pt x="135" y="615"/>
                    </a:lnTo>
                    <a:lnTo>
                      <a:pt x="162" y="593"/>
                    </a:lnTo>
                    <a:lnTo>
                      <a:pt x="162" y="593"/>
                    </a:lnTo>
                    <a:lnTo>
                      <a:pt x="193" y="575"/>
                    </a:lnTo>
                    <a:lnTo>
                      <a:pt x="220" y="557"/>
                    </a:lnTo>
                    <a:lnTo>
                      <a:pt x="251" y="544"/>
                    </a:lnTo>
                    <a:lnTo>
                      <a:pt x="283" y="530"/>
                    </a:lnTo>
                    <a:lnTo>
                      <a:pt x="350" y="517"/>
                    </a:lnTo>
                    <a:lnTo>
                      <a:pt x="413" y="512"/>
                    </a:lnTo>
                    <a:lnTo>
                      <a:pt x="431" y="512"/>
                    </a:lnTo>
                    <a:lnTo>
                      <a:pt x="431" y="494"/>
                    </a:lnTo>
                    <a:lnTo>
                      <a:pt x="431" y="494"/>
                    </a:lnTo>
                    <a:lnTo>
                      <a:pt x="435" y="463"/>
                    </a:lnTo>
                    <a:lnTo>
                      <a:pt x="440" y="427"/>
                    </a:lnTo>
                    <a:lnTo>
                      <a:pt x="449" y="391"/>
                    </a:lnTo>
                    <a:lnTo>
                      <a:pt x="462" y="355"/>
                    </a:lnTo>
                    <a:lnTo>
                      <a:pt x="480" y="315"/>
                    </a:lnTo>
                    <a:lnTo>
                      <a:pt x="503" y="274"/>
                    </a:lnTo>
                    <a:lnTo>
                      <a:pt x="530" y="238"/>
                    </a:lnTo>
                    <a:lnTo>
                      <a:pt x="557" y="202"/>
                    </a:lnTo>
                    <a:lnTo>
                      <a:pt x="557" y="202"/>
                    </a:lnTo>
                    <a:lnTo>
                      <a:pt x="593" y="167"/>
                    </a:lnTo>
                    <a:lnTo>
                      <a:pt x="628" y="135"/>
                    </a:lnTo>
                    <a:lnTo>
                      <a:pt x="669" y="108"/>
                    </a:lnTo>
                    <a:lnTo>
                      <a:pt x="714" y="86"/>
                    </a:lnTo>
                    <a:lnTo>
                      <a:pt x="763" y="63"/>
                    </a:lnTo>
                    <a:lnTo>
                      <a:pt x="817" y="50"/>
                    </a:lnTo>
                    <a:lnTo>
                      <a:pt x="875" y="41"/>
                    </a:lnTo>
                    <a:lnTo>
                      <a:pt x="934" y="36"/>
                    </a:lnTo>
                    <a:lnTo>
                      <a:pt x="934" y="36"/>
                    </a:lnTo>
                    <a:lnTo>
                      <a:pt x="997" y="36"/>
                    </a:lnTo>
                    <a:lnTo>
                      <a:pt x="1050" y="45"/>
                    </a:lnTo>
                    <a:lnTo>
                      <a:pt x="1100" y="63"/>
                    </a:lnTo>
                    <a:lnTo>
                      <a:pt x="1149" y="81"/>
                    </a:lnTo>
                    <a:lnTo>
                      <a:pt x="1190" y="104"/>
                    </a:lnTo>
                    <a:lnTo>
                      <a:pt x="1230" y="126"/>
                    </a:lnTo>
                    <a:lnTo>
                      <a:pt x="1261" y="153"/>
                    </a:lnTo>
                    <a:lnTo>
                      <a:pt x="1293" y="185"/>
                    </a:lnTo>
                    <a:lnTo>
                      <a:pt x="1320" y="216"/>
                    </a:lnTo>
                    <a:lnTo>
                      <a:pt x="1347" y="247"/>
                    </a:lnTo>
                    <a:lnTo>
                      <a:pt x="1387" y="310"/>
                    </a:lnTo>
                    <a:lnTo>
                      <a:pt x="1414" y="369"/>
                    </a:lnTo>
                    <a:lnTo>
                      <a:pt x="1432" y="413"/>
                    </a:lnTo>
                    <a:lnTo>
                      <a:pt x="1436" y="427"/>
                    </a:lnTo>
                    <a:lnTo>
                      <a:pt x="1450" y="427"/>
                    </a:lnTo>
                    <a:lnTo>
                      <a:pt x="1450" y="427"/>
                    </a:lnTo>
                    <a:lnTo>
                      <a:pt x="1508" y="422"/>
                    </a:lnTo>
                    <a:lnTo>
                      <a:pt x="1585" y="422"/>
                    </a:lnTo>
                    <a:lnTo>
                      <a:pt x="1585" y="422"/>
                    </a:lnTo>
                    <a:lnTo>
                      <a:pt x="1643" y="422"/>
                    </a:lnTo>
                    <a:lnTo>
                      <a:pt x="1697" y="431"/>
                    </a:lnTo>
                    <a:lnTo>
                      <a:pt x="1724" y="440"/>
                    </a:lnTo>
                    <a:lnTo>
                      <a:pt x="1751" y="449"/>
                    </a:lnTo>
                    <a:lnTo>
                      <a:pt x="1773" y="463"/>
                    </a:lnTo>
                    <a:lnTo>
                      <a:pt x="1791" y="481"/>
                    </a:lnTo>
                    <a:lnTo>
                      <a:pt x="1791" y="481"/>
                    </a:lnTo>
                    <a:lnTo>
                      <a:pt x="1831" y="526"/>
                    </a:lnTo>
                    <a:lnTo>
                      <a:pt x="1845" y="548"/>
                    </a:lnTo>
                    <a:lnTo>
                      <a:pt x="1854" y="571"/>
                    </a:lnTo>
                    <a:lnTo>
                      <a:pt x="1863" y="593"/>
                    </a:lnTo>
                    <a:lnTo>
                      <a:pt x="1867" y="615"/>
                    </a:lnTo>
                    <a:lnTo>
                      <a:pt x="1867" y="678"/>
                    </a:lnTo>
                    <a:lnTo>
                      <a:pt x="1867" y="678"/>
                    </a:lnTo>
                    <a:lnTo>
                      <a:pt x="1867" y="759"/>
                    </a:lnTo>
                    <a:lnTo>
                      <a:pt x="1867" y="777"/>
                    </a:lnTo>
                    <a:lnTo>
                      <a:pt x="1885" y="777"/>
                    </a:lnTo>
                    <a:lnTo>
                      <a:pt x="1885" y="777"/>
                    </a:lnTo>
                    <a:lnTo>
                      <a:pt x="1944" y="781"/>
                    </a:lnTo>
                    <a:lnTo>
                      <a:pt x="1993" y="786"/>
                    </a:lnTo>
                    <a:lnTo>
                      <a:pt x="2033" y="790"/>
                    </a:lnTo>
                    <a:lnTo>
                      <a:pt x="2074" y="799"/>
                    </a:lnTo>
                    <a:lnTo>
                      <a:pt x="2105" y="808"/>
                    </a:lnTo>
                    <a:lnTo>
                      <a:pt x="2128" y="822"/>
                    </a:lnTo>
                    <a:lnTo>
                      <a:pt x="2150" y="835"/>
                    </a:lnTo>
                    <a:lnTo>
                      <a:pt x="2168" y="849"/>
                    </a:lnTo>
                    <a:lnTo>
                      <a:pt x="2168" y="849"/>
                    </a:lnTo>
                    <a:lnTo>
                      <a:pt x="2182" y="862"/>
                    </a:lnTo>
                    <a:lnTo>
                      <a:pt x="2191" y="880"/>
                    </a:lnTo>
                    <a:lnTo>
                      <a:pt x="2204" y="912"/>
                    </a:lnTo>
                    <a:lnTo>
                      <a:pt x="2209" y="939"/>
                    </a:lnTo>
                    <a:lnTo>
                      <a:pt x="2213" y="970"/>
                    </a:lnTo>
                    <a:lnTo>
                      <a:pt x="2213" y="970"/>
                    </a:lnTo>
                    <a:lnTo>
                      <a:pt x="2213" y="997"/>
                    </a:lnTo>
                    <a:lnTo>
                      <a:pt x="2213" y="9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" name="Freeform 73"/>
              <p:cNvSpPr>
                <a:spLocks/>
              </p:cNvSpPr>
              <p:nvPr/>
            </p:nvSpPr>
            <p:spPr bwMode="auto">
              <a:xfrm>
                <a:off x="1234544" y="466582"/>
                <a:ext cx="137282" cy="267882"/>
              </a:xfrm>
              <a:custGeom>
                <a:avLst/>
                <a:gdLst>
                  <a:gd name="T0" fmla="*/ 225 w 445"/>
                  <a:gd name="T1" fmla="*/ 709 h 866"/>
                  <a:gd name="T2" fmla="*/ 229 w 445"/>
                  <a:gd name="T3" fmla="*/ 709 h 866"/>
                  <a:gd name="T4" fmla="*/ 292 w 445"/>
                  <a:gd name="T5" fmla="*/ 0 h 866"/>
                  <a:gd name="T6" fmla="*/ 445 w 445"/>
                  <a:gd name="T7" fmla="*/ 0 h 866"/>
                  <a:gd name="T8" fmla="*/ 333 w 445"/>
                  <a:gd name="T9" fmla="*/ 866 h 866"/>
                  <a:gd name="T10" fmla="*/ 104 w 445"/>
                  <a:gd name="T11" fmla="*/ 866 h 866"/>
                  <a:gd name="T12" fmla="*/ 0 w 445"/>
                  <a:gd name="T13" fmla="*/ 0 h 866"/>
                  <a:gd name="T14" fmla="*/ 180 w 445"/>
                  <a:gd name="T15" fmla="*/ 0 h 866"/>
                  <a:gd name="T16" fmla="*/ 225 w 445"/>
                  <a:gd name="T17" fmla="*/ 709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5" h="866">
                    <a:moveTo>
                      <a:pt x="225" y="709"/>
                    </a:moveTo>
                    <a:lnTo>
                      <a:pt x="229" y="709"/>
                    </a:lnTo>
                    <a:lnTo>
                      <a:pt x="292" y="0"/>
                    </a:lnTo>
                    <a:lnTo>
                      <a:pt x="445" y="0"/>
                    </a:lnTo>
                    <a:lnTo>
                      <a:pt x="333" y="866"/>
                    </a:lnTo>
                    <a:lnTo>
                      <a:pt x="104" y="866"/>
                    </a:lnTo>
                    <a:lnTo>
                      <a:pt x="0" y="0"/>
                    </a:lnTo>
                    <a:lnTo>
                      <a:pt x="180" y="0"/>
                    </a:lnTo>
                    <a:lnTo>
                      <a:pt x="225" y="709"/>
                    </a:lnTo>
                    <a:close/>
                  </a:path>
                </a:pathLst>
              </a:custGeom>
              <a:solidFill>
                <a:srgbClr val="756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" name="Freeform 74"/>
              <p:cNvSpPr>
                <a:spLocks noEditPoints="1"/>
              </p:cNvSpPr>
              <p:nvPr/>
            </p:nvSpPr>
            <p:spPr bwMode="auto">
              <a:xfrm>
                <a:off x="1230867" y="463455"/>
                <a:ext cx="144637" cy="274137"/>
              </a:xfrm>
              <a:custGeom>
                <a:avLst/>
                <a:gdLst>
                  <a:gd name="T0" fmla="*/ 104 w 467"/>
                  <a:gd name="T1" fmla="*/ 884 h 884"/>
                  <a:gd name="T2" fmla="*/ 0 w 467"/>
                  <a:gd name="T3" fmla="*/ 0 h 884"/>
                  <a:gd name="T4" fmla="*/ 193 w 467"/>
                  <a:gd name="T5" fmla="*/ 0 h 884"/>
                  <a:gd name="T6" fmla="*/ 238 w 467"/>
                  <a:gd name="T7" fmla="*/ 619 h 884"/>
                  <a:gd name="T8" fmla="*/ 292 w 467"/>
                  <a:gd name="T9" fmla="*/ 0 h 884"/>
                  <a:gd name="T10" fmla="*/ 467 w 467"/>
                  <a:gd name="T11" fmla="*/ 0 h 884"/>
                  <a:gd name="T12" fmla="*/ 346 w 467"/>
                  <a:gd name="T13" fmla="*/ 884 h 884"/>
                  <a:gd name="T14" fmla="*/ 104 w 467"/>
                  <a:gd name="T15" fmla="*/ 884 h 884"/>
                  <a:gd name="T16" fmla="*/ 104 w 467"/>
                  <a:gd name="T17" fmla="*/ 884 h 884"/>
                  <a:gd name="T18" fmla="*/ 122 w 467"/>
                  <a:gd name="T19" fmla="*/ 866 h 884"/>
                  <a:gd name="T20" fmla="*/ 333 w 467"/>
                  <a:gd name="T21" fmla="*/ 866 h 884"/>
                  <a:gd name="T22" fmla="*/ 445 w 467"/>
                  <a:gd name="T23" fmla="*/ 18 h 884"/>
                  <a:gd name="T24" fmla="*/ 310 w 467"/>
                  <a:gd name="T25" fmla="*/ 18 h 884"/>
                  <a:gd name="T26" fmla="*/ 247 w 467"/>
                  <a:gd name="T27" fmla="*/ 727 h 884"/>
                  <a:gd name="T28" fmla="*/ 238 w 467"/>
                  <a:gd name="T29" fmla="*/ 727 h 884"/>
                  <a:gd name="T30" fmla="*/ 234 w 467"/>
                  <a:gd name="T31" fmla="*/ 727 h 884"/>
                  <a:gd name="T32" fmla="*/ 234 w 467"/>
                  <a:gd name="T33" fmla="*/ 718 h 884"/>
                  <a:gd name="T34" fmla="*/ 238 w 467"/>
                  <a:gd name="T35" fmla="*/ 718 h 884"/>
                  <a:gd name="T36" fmla="*/ 234 w 467"/>
                  <a:gd name="T37" fmla="*/ 718 h 884"/>
                  <a:gd name="T38" fmla="*/ 234 w 467"/>
                  <a:gd name="T39" fmla="*/ 727 h 884"/>
                  <a:gd name="T40" fmla="*/ 225 w 467"/>
                  <a:gd name="T41" fmla="*/ 727 h 884"/>
                  <a:gd name="T42" fmla="*/ 180 w 467"/>
                  <a:gd name="T43" fmla="*/ 18 h 884"/>
                  <a:gd name="T44" fmla="*/ 18 w 467"/>
                  <a:gd name="T45" fmla="*/ 18 h 884"/>
                  <a:gd name="T46" fmla="*/ 122 w 467"/>
                  <a:gd name="T47" fmla="*/ 866 h 884"/>
                  <a:gd name="T48" fmla="*/ 122 w 467"/>
                  <a:gd name="T49" fmla="*/ 866 h 884"/>
                  <a:gd name="T50" fmla="*/ 238 w 467"/>
                  <a:gd name="T51" fmla="*/ 718 h 884"/>
                  <a:gd name="T52" fmla="*/ 243 w 467"/>
                  <a:gd name="T53" fmla="*/ 718 h 884"/>
                  <a:gd name="T54" fmla="*/ 238 w 467"/>
                  <a:gd name="T55" fmla="*/ 718 h 884"/>
                  <a:gd name="T56" fmla="*/ 238 w 467"/>
                  <a:gd name="T57" fmla="*/ 718 h 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67" h="884">
                    <a:moveTo>
                      <a:pt x="104" y="884"/>
                    </a:moveTo>
                    <a:lnTo>
                      <a:pt x="0" y="0"/>
                    </a:lnTo>
                    <a:lnTo>
                      <a:pt x="193" y="0"/>
                    </a:lnTo>
                    <a:lnTo>
                      <a:pt x="238" y="619"/>
                    </a:lnTo>
                    <a:lnTo>
                      <a:pt x="292" y="0"/>
                    </a:lnTo>
                    <a:lnTo>
                      <a:pt x="467" y="0"/>
                    </a:lnTo>
                    <a:lnTo>
                      <a:pt x="346" y="884"/>
                    </a:lnTo>
                    <a:lnTo>
                      <a:pt x="104" y="884"/>
                    </a:lnTo>
                    <a:lnTo>
                      <a:pt x="104" y="884"/>
                    </a:lnTo>
                    <a:close/>
                    <a:moveTo>
                      <a:pt x="122" y="866"/>
                    </a:moveTo>
                    <a:lnTo>
                      <a:pt x="333" y="866"/>
                    </a:lnTo>
                    <a:lnTo>
                      <a:pt x="445" y="18"/>
                    </a:lnTo>
                    <a:lnTo>
                      <a:pt x="310" y="18"/>
                    </a:lnTo>
                    <a:lnTo>
                      <a:pt x="247" y="727"/>
                    </a:lnTo>
                    <a:lnTo>
                      <a:pt x="238" y="727"/>
                    </a:lnTo>
                    <a:lnTo>
                      <a:pt x="234" y="727"/>
                    </a:lnTo>
                    <a:lnTo>
                      <a:pt x="234" y="718"/>
                    </a:lnTo>
                    <a:lnTo>
                      <a:pt x="238" y="718"/>
                    </a:lnTo>
                    <a:lnTo>
                      <a:pt x="234" y="718"/>
                    </a:lnTo>
                    <a:lnTo>
                      <a:pt x="234" y="727"/>
                    </a:lnTo>
                    <a:lnTo>
                      <a:pt x="225" y="727"/>
                    </a:lnTo>
                    <a:lnTo>
                      <a:pt x="180" y="18"/>
                    </a:lnTo>
                    <a:lnTo>
                      <a:pt x="18" y="18"/>
                    </a:lnTo>
                    <a:lnTo>
                      <a:pt x="122" y="866"/>
                    </a:lnTo>
                    <a:lnTo>
                      <a:pt x="122" y="866"/>
                    </a:lnTo>
                    <a:close/>
                    <a:moveTo>
                      <a:pt x="238" y="718"/>
                    </a:moveTo>
                    <a:lnTo>
                      <a:pt x="243" y="718"/>
                    </a:lnTo>
                    <a:lnTo>
                      <a:pt x="238" y="718"/>
                    </a:lnTo>
                    <a:lnTo>
                      <a:pt x="238" y="7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" name="Freeform 75"/>
              <p:cNvSpPr>
                <a:spLocks noEditPoints="1"/>
              </p:cNvSpPr>
              <p:nvPr/>
            </p:nvSpPr>
            <p:spPr bwMode="auto">
              <a:xfrm>
                <a:off x="1373053" y="516614"/>
                <a:ext cx="112768" cy="220977"/>
              </a:xfrm>
              <a:custGeom>
                <a:avLst/>
                <a:gdLst>
                  <a:gd name="T0" fmla="*/ 0 w 364"/>
                  <a:gd name="T1" fmla="*/ 158 h 714"/>
                  <a:gd name="T2" fmla="*/ 14 w 364"/>
                  <a:gd name="T3" fmla="*/ 90 h 714"/>
                  <a:gd name="T4" fmla="*/ 54 w 364"/>
                  <a:gd name="T5" fmla="*/ 41 h 714"/>
                  <a:gd name="T6" fmla="*/ 108 w 364"/>
                  <a:gd name="T7" fmla="*/ 9 h 714"/>
                  <a:gd name="T8" fmla="*/ 180 w 364"/>
                  <a:gd name="T9" fmla="*/ 0 h 714"/>
                  <a:gd name="T10" fmla="*/ 216 w 364"/>
                  <a:gd name="T11" fmla="*/ 5 h 714"/>
                  <a:gd name="T12" fmla="*/ 279 w 364"/>
                  <a:gd name="T13" fmla="*/ 23 h 714"/>
                  <a:gd name="T14" fmla="*/ 328 w 364"/>
                  <a:gd name="T15" fmla="*/ 63 h 714"/>
                  <a:gd name="T16" fmla="*/ 359 w 364"/>
                  <a:gd name="T17" fmla="*/ 122 h 714"/>
                  <a:gd name="T18" fmla="*/ 364 w 364"/>
                  <a:gd name="T19" fmla="*/ 382 h 714"/>
                  <a:gd name="T20" fmla="*/ 153 w 364"/>
                  <a:gd name="T21" fmla="*/ 561 h 714"/>
                  <a:gd name="T22" fmla="*/ 153 w 364"/>
                  <a:gd name="T23" fmla="*/ 575 h 714"/>
                  <a:gd name="T24" fmla="*/ 166 w 364"/>
                  <a:gd name="T25" fmla="*/ 597 h 714"/>
                  <a:gd name="T26" fmla="*/ 180 w 364"/>
                  <a:gd name="T27" fmla="*/ 602 h 714"/>
                  <a:gd name="T28" fmla="*/ 202 w 364"/>
                  <a:gd name="T29" fmla="*/ 588 h 714"/>
                  <a:gd name="T30" fmla="*/ 207 w 364"/>
                  <a:gd name="T31" fmla="*/ 561 h 714"/>
                  <a:gd name="T32" fmla="*/ 364 w 364"/>
                  <a:gd name="T33" fmla="*/ 431 h 714"/>
                  <a:gd name="T34" fmla="*/ 364 w 364"/>
                  <a:gd name="T35" fmla="*/ 557 h 714"/>
                  <a:gd name="T36" fmla="*/ 346 w 364"/>
                  <a:gd name="T37" fmla="*/ 624 h 714"/>
                  <a:gd name="T38" fmla="*/ 306 w 364"/>
                  <a:gd name="T39" fmla="*/ 674 h 714"/>
                  <a:gd name="T40" fmla="*/ 247 w 364"/>
                  <a:gd name="T41" fmla="*/ 705 h 714"/>
                  <a:gd name="T42" fmla="*/ 180 w 364"/>
                  <a:gd name="T43" fmla="*/ 714 h 714"/>
                  <a:gd name="T44" fmla="*/ 144 w 364"/>
                  <a:gd name="T45" fmla="*/ 710 h 714"/>
                  <a:gd name="T46" fmla="*/ 81 w 364"/>
                  <a:gd name="T47" fmla="*/ 692 h 714"/>
                  <a:gd name="T48" fmla="*/ 32 w 364"/>
                  <a:gd name="T49" fmla="*/ 651 h 714"/>
                  <a:gd name="T50" fmla="*/ 0 w 364"/>
                  <a:gd name="T51" fmla="*/ 593 h 714"/>
                  <a:gd name="T52" fmla="*/ 0 w 364"/>
                  <a:gd name="T53" fmla="*/ 158 h 714"/>
                  <a:gd name="T54" fmla="*/ 207 w 364"/>
                  <a:gd name="T55" fmla="*/ 153 h 714"/>
                  <a:gd name="T56" fmla="*/ 207 w 364"/>
                  <a:gd name="T57" fmla="*/ 140 h 714"/>
                  <a:gd name="T58" fmla="*/ 193 w 364"/>
                  <a:gd name="T59" fmla="*/ 117 h 714"/>
                  <a:gd name="T60" fmla="*/ 180 w 364"/>
                  <a:gd name="T61" fmla="*/ 117 h 714"/>
                  <a:gd name="T62" fmla="*/ 157 w 364"/>
                  <a:gd name="T63" fmla="*/ 126 h 714"/>
                  <a:gd name="T64" fmla="*/ 153 w 364"/>
                  <a:gd name="T65" fmla="*/ 153 h 714"/>
                  <a:gd name="T66" fmla="*/ 207 w 364"/>
                  <a:gd name="T67" fmla="*/ 279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64" h="714">
                    <a:moveTo>
                      <a:pt x="0" y="158"/>
                    </a:moveTo>
                    <a:lnTo>
                      <a:pt x="0" y="158"/>
                    </a:lnTo>
                    <a:lnTo>
                      <a:pt x="0" y="122"/>
                    </a:lnTo>
                    <a:lnTo>
                      <a:pt x="14" y="90"/>
                    </a:lnTo>
                    <a:lnTo>
                      <a:pt x="32" y="63"/>
                    </a:lnTo>
                    <a:lnTo>
                      <a:pt x="54" y="41"/>
                    </a:lnTo>
                    <a:lnTo>
                      <a:pt x="81" y="23"/>
                    </a:lnTo>
                    <a:lnTo>
                      <a:pt x="108" y="9"/>
                    </a:lnTo>
                    <a:lnTo>
                      <a:pt x="144" y="5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216" y="5"/>
                    </a:lnTo>
                    <a:lnTo>
                      <a:pt x="247" y="9"/>
                    </a:lnTo>
                    <a:lnTo>
                      <a:pt x="279" y="23"/>
                    </a:lnTo>
                    <a:lnTo>
                      <a:pt x="306" y="41"/>
                    </a:lnTo>
                    <a:lnTo>
                      <a:pt x="328" y="63"/>
                    </a:lnTo>
                    <a:lnTo>
                      <a:pt x="346" y="90"/>
                    </a:lnTo>
                    <a:lnTo>
                      <a:pt x="359" y="122"/>
                    </a:lnTo>
                    <a:lnTo>
                      <a:pt x="364" y="158"/>
                    </a:lnTo>
                    <a:lnTo>
                      <a:pt x="364" y="382"/>
                    </a:lnTo>
                    <a:lnTo>
                      <a:pt x="153" y="382"/>
                    </a:lnTo>
                    <a:lnTo>
                      <a:pt x="153" y="561"/>
                    </a:lnTo>
                    <a:lnTo>
                      <a:pt x="153" y="561"/>
                    </a:lnTo>
                    <a:lnTo>
                      <a:pt x="153" y="575"/>
                    </a:lnTo>
                    <a:lnTo>
                      <a:pt x="157" y="588"/>
                    </a:lnTo>
                    <a:lnTo>
                      <a:pt x="166" y="597"/>
                    </a:lnTo>
                    <a:lnTo>
                      <a:pt x="180" y="602"/>
                    </a:lnTo>
                    <a:lnTo>
                      <a:pt x="180" y="602"/>
                    </a:lnTo>
                    <a:lnTo>
                      <a:pt x="193" y="597"/>
                    </a:lnTo>
                    <a:lnTo>
                      <a:pt x="202" y="588"/>
                    </a:lnTo>
                    <a:lnTo>
                      <a:pt x="207" y="575"/>
                    </a:lnTo>
                    <a:lnTo>
                      <a:pt x="207" y="561"/>
                    </a:lnTo>
                    <a:lnTo>
                      <a:pt x="207" y="431"/>
                    </a:lnTo>
                    <a:lnTo>
                      <a:pt x="364" y="431"/>
                    </a:lnTo>
                    <a:lnTo>
                      <a:pt x="364" y="557"/>
                    </a:lnTo>
                    <a:lnTo>
                      <a:pt x="364" y="557"/>
                    </a:lnTo>
                    <a:lnTo>
                      <a:pt x="359" y="593"/>
                    </a:lnTo>
                    <a:lnTo>
                      <a:pt x="346" y="624"/>
                    </a:lnTo>
                    <a:lnTo>
                      <a:pt x="328" y="651"/>
                    </a:lnTo>
                    <a:lnTo>
                      <a:pt x="306" y="674"/>
                    </a:lnTo>
                    <a:lnTo>
                      <a:pt x="279" y="692"/>
                    </a:lnTo>
                    <a:lnTo>
                      <a:pt x="247" y="705"/>
                    </a:lnTo>
                    <a:lnTo>
                      <a:pt x="216" y="710"/>
                    </a:lnTo>
                    <a:lnTo>
                      <a:pt x="180" y="714"/>
                    </a:lnTo>
                    <a:lnTo>
                      <a:pt x="180" y="714"/>
                    </a:lnTo>
                    <a:lnTo>
                      <a:pt x="144" y="710"/>
                    </a:lnTo>
                    <a:lnTo>
                      <a:pt x="108" y="705"/>
                    </a:lnTo>
                    <a:lnTo>
                      <a:pt x="81" y="692"/>
                    </a:lnTo>
                    <a:lnTo>
                      <a:pt x="54" y="674"/>
                    </a:lnTo>
                    <a:lnTo>
                      <a:pt x="32" y="651"/>
                    </a:lnTo>
                    <a:lnTo>
                      <a:pt x="14" y="624"/>
                    </a:lnTo>
                    <a:lnTo>
                      <a:pt x="0" y="593"/>
                    </a:lnTo>
                    <a:lnTo>
                      <a:pt x="0" y="557"/>
                    </a:lnTo>
                    <a:lnTo>
                      <a:pt x="0" y="158"/>
                    </a:lnTo>
                    <a:close/>
                    <a:moveTo>
                      <a:pt x="207" y="279"/>
                    </a:moveTo>
                    <a:lnTo>
                      <a:pt x="207" y="153"/>
                    </a:lnTo>
                    <a:lnTo>
                      <a:pt x="207" y="153"/>
                    </a:lnTo>
                    <a:lnTo>
                      <a:pt x="207" y="140"/>
                    </a:lnTo>
                    <a:lnTo>
                      <a:pt x="202" y="126"/>
                    </a:lnTo>
                    <a:lnTo>
                      <a:pt x="193" y="117"/>
                    </a:lnTo>
                    <a:lnTo>
                      <a:pt x="180" y="117"/>
                    </a:lnTo>
                    <a:lnTo>
                      <a:pt x="180" y="117"/>
                    </a:lnTo>
                    <a:lnTo>
                      <a:pt x="166" y="117"/>
                    </a:lnTo>
                    <a:lnTo>
                      <a:pt x="157" y="126"/>
                    </a:lnTo>
                    <a:lnTo>
                      <a:pt x="153" y="140"/>
                    </a:lnTo>
                    <a:lnTo>
                      <a:pt x="153" y="153"/>
                    </a:lnTo>
                    <a:lnTo>
                      <a:pt x="153" y="279"/>
                    </a:lnTo>
                    <a:lnTo>
                      <a:pt x="207" y="279"/>
                    </a:lnTo>
                    <a:close/>
                  </a:path>
                </a:pathLst>
              </a:custGeom>
              <a:solidFill>
                <a:srgbClr val="756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" name="Freeform 76"/>
              <p:cNvSpPr>
                <a:spLocks noEditPoints="1"/>
              </p:cNvSpPr>
              <p:nvPr/>
            </p:nvSpPr>
            <p:spPr bwMode="auto">
              <a:xfrm>
                <a:off x="1370601" y="513487"/>
                <a:ext cx="117671" cy="227231"/>
              </a:xfrm>
              <a:custGeom>
                <a:avLst/>
                <a:gdLst>
                  <a:gd name="T0" fmla="*/ 32 w 382"/>
                  <a:gd name="T1" fmla="*/ 669 h 732"/>
                  <a:gd name="T2" fmla="*/ 0 w 382"/>
                  <a:gd name="T3" fmla="*/ 566 h 732"/>
                  <a:gd name="T4" fmla="*/ 0 w 382"/>
                  <a:gd name="T5" fmla="*/ 167 h 732"/>
                  <a:gd name="T6" fmla="*/ 32 w 382"/>
                  <a:gd name="T7" fmla="*/ 68 h 732"/>
                  <a:gd name="T8" fmla="*/ 54 w 382"/>
                  <a:gd name="T9" fmla="*/ 41 h 732"/>
                  <a:gd name="T10" fmla="*/ 153 w 382"/>
                  <a:gd name="T11" fmla="*/ 5 h 732"/>
                  <a:gd name="T12" fmla="*/ 189 w 382"/>
                  <a:gd name="T13" fmla="*/ 0 h 732"/>
                  <a:gd name="T14" fmla="*/ 292 w 382"/>
                  <a:gd name="T15" fmla="*/ 23 h 732"/>
                  <a:gd name="T16" fmla="*/ 324 w 382"/>
                  <a:gd name="T17" fmla="*/ 41 h 732"/>
                  <a:gd name="T18" fmla="*/ 377 w 382"/>
                  <a:gd name="T19" fmla="*/ 131 h 732"/>
                  <a:gd name="T20" fmla="*/ 382 w 382"/>
                  <a:gd name="T21" fmla="*/ 400 h 732"/>
                  <a:gd name="T22" fmla="*/ 171 w 382"/>
                  <a:gd name="T23" fmla="*/ 570 h 732"/>
                  <a:gd name="T24" fmla="*/ 175 w 382"/>
                  <a:gd name="T25" fmla="*/ 593 h 732"/>
                  <a:gd name="T26" fmla="*/ 189 w 382"/>
                  <a:gd name="T27" fmla="*/ 602 h 732"/>
                  <a:gd name="T28" fmla="*/ 198 w 382"/>
                  <a:gd name="T29" fmla="*/ 597 h 732"/>
                  <a:gd name="T30" fmla="*/ 207 w 382"/>
                  <a:gd name="T31" fmla="*/ 570 h 732"/>
                  <a:gd name="T32" fmla="*/ 382 w 382"/>
                  <a:gd name="T33" fmla="*/ 566 h 732"/>
                  <a:gd name="T34" fmla="*/ 364 w 382"/>
                  <a:gd name="T35" fmla="*/ 638 h 732"/>
                  <a:gd name="T36" fmla="*/ 324 w 382"/>
                  <a:gd name="T37" fmla="*/ 692 h 732"/>
                  <a:gd name="T38" fmla="*/ 261 w 382"/>
                  <a:gd name="T39" fmla="*/ 723 h 732"/>
                  <a:gd name="T40" fmla="*/ 189 w 382"/>
                  <a:gd name="T41" fmla="*/ 732 h 732"/>
                  <a:gd name="T42" fmla="*/ 117 w 382"/>
                  <a:gd name="T43" fmla="*/ 723 h 732"/>
                  <a:gd name="T44" fmla="*/ 54 w 382"/>
                  <a:gd name="T45" fmla="*/ 692 h 732"/>
                  <a:gd name="T46" fmla="*/ 18 w 382"/>
                  <a:gd name="T47" fmla="*/ 602 h 732"/>
                  <a:gd name="T48" fmla="*/ 68 w 382"/>
                  <a:gd name="T49" fmla="*/ 678 h 732"/>
                  <a:gd name="T50" fmla="*/ 153 w 382"/>
                  <a:gd name="T51" fmla="*/ 710 h 732"/>
                  <a:gd name="T52" fmla="*/ 189 w 382"/>
                  <a:gd name="T53" fmla="*/ 714 h 732"/>
                  <a:gd name="T54" fmla="*/ 283 w 382"/>
                  <a:gd name="T55" fmla="*/ 692 h 732"/>
                  <a:gd name="T56" fmla="*/ 346 w 382"/>
                  <a:gd name="T57" fmla="*/ 629 h 732"/>
                  <a:gd name="T58" fmla="*/ 364 w 382"/>
                  <a:gd name="T59" fmla="*/ 566 h 732"/>
                  <a:gd name="T60" fmla="*/ 225 w 382"/>
                  <a:gd name="T61" fmla="*/ 570 h 732"/>
                  <a:gd name="T62" fmla="*/ 216 w 382"/>
                  <a:gd name="T63" fmla="*/ 602 h 732"/>
                  <a:gd name="T64" fmla="*/ 207 w 382"/>
                  <a:gd name="T65" fmla="*/ 615 h 732"/>
                  <a:gd name="T66" fmla="*/ 189 w 382"/>
                  <a:gd name="T67" fmla="*/ 620 h 732"/>
                  <a:gd name="T68" fmla="*/ 162 w 382"/>
                  <a:gd name="T69" fmla="*/ 602 h 732"/>
                  <a:gd name="T70" fmla="*/ 153 w 382"/>
                  <a:gd name="T71" fmla="*/ 588 h 732"/>
                  <a:gd name="T72" fmla="*/ 153 w 382"/>
                  <a:gd name="T73" fmla="*/ 382 h 732"/>
                  <a:gd name="T74" fmla="*/ 364 w 382"/>
                  <a:gd name="T75" fmla="*/ 167 h 732"/>
                  <a:gd name="T76" fmla="*/ 333 w 382"/>
                  <a:gd name="T77" fmla="*/ 77 h 732"/>
                  <a:gd name="T78" fmla="*/ 256 w 382"/>
                  <a:gd name="T79" fmla="*/ 27 h 732"/>
                  <a:gd name="T80" fmla="*/ 189 w 382"/>
                  <a:gd name="T81" fmla="*/ 18 h 732"/>
                  <a:gd name="T82" fmla="*/ 122 w 382"/>
                  <a:gd name="T83" fmla="*/ 27 h 732"/>
                  <a:gd name="T84" fmla="*/ 45 w 382"/>
                  <a:gd name="T85" fmla="*/ 77 h 732"/>
                  <a:gd name="T86" fmla="*/ 18 w 382"/>
                  <a:gd name="T87" fmla="*/ 167 h 732"/>
                  <a:gd name="T88" fmla="*/ 18 w 382"/>
                  <a:gd name="T89" fmla="*/ 566 h 732"/>
                  <a:gd name="T90" fmla="*/ 153 w 382"/>
                  <a:gd name="T91" fmla="*/ 162 h 732"/>
                  <a:gd name="T92" fmla="*/ 162 w 382"/>
                  <a:gd name="T93" fmla="*/ 131 h 732"/>
                  <a:gd name="T94" fmla="*/ 180 w 382"/>
                  <a:gd name="T95" fmla="*/ 117 h 732"/>
                  <a:gd name="T96" fmla="*/ 189 w 382"/>
                  <a:gd name="T97" fmla="*/ 117 h 732"/>
                  <a:gd name="T98" fmla="*/ 216 w 382"/>
                  <a:gd name="T99" fmla="*/ 131 h 732"/>
                  <a:gd name="T100" fmla="*/ 225 w 382"/>
                  <a:gd name="T101" fmla="*/ 162 h 732"/>
                  <a:gd name="T102" fmla="*/ 225 w 382"/>
                  <a:gd name="T103" fmla="*/ 297 h 732"/>
                  <a:gd name="T104" fmla="*/ 216 w 382"/>
                  <a:gd name="T105" fmla="*/ 288 h 732"/>
                  <a:gd name="T106" fmla="*/ 216 w 382"/>
                  <a:gd name="T107" fmla="*/ 288 h 732"/>
                  <a:gd name="T108" fmla="*/ 171 w 382"/>
                  <a:gd name="T109" fmla="*/ 149 h 732"/>
                  <a:gd name="T110" fmla="*/ 171 w 382"/>
                  <a:gd name="T111" fmla="*/ 279 h 732"/>
                  <a:gd name="T112" fmla="*/ 207 w 382"/>
                  <a:gd name="T113" fmla="*/ 162 h 732"/>
                  <a:gd name="T114" fmla="*/ 189 w 382"/>
                  <a:gd name="T115" fmla="*/ 135 h 732"/>
                  <a:gd name="T116" fmla="*/ 180 w 382"/>
                  <a:gd name="T117" fmla="*/ 135 h 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82" h="732">
                    <a:moveTo>
                      <a:pt x="54" y="692"/>
                    </a:moveTo>
                    <a:lnTo>
                      <a:pt x="54" y="692"/>
                    </a:lnTo>
                    <a:lnTo>
                      <a:pt x="32" y="669"/>
                    </a:lnTo>
                    <a:lnTo>
                      <a:pt x="14" y="638"/>
                    </a:lnTo>
                    <a:lnTo>
                      <a:pt x="0" y="606"/>
                    </a:lnTo>
                    <a:lnTo>
                      <a:pt x="0" y="566"/>
                    </a:lnTo>
                    <a:lnTo>
                      <a:pt x="0" y="566"/>
                    </a:lnTo>
                    <a:lnTo>
                      <a:pt x="0" y="167"/>
                    </a:lnTo>
                    <a:lnTo>
                      <a:pt x="0" y="167"/>
                    </a:lnTo>
                    <a:lnTo>
                      <a:pt x="0" y="131"/>
                    </a:lnTo>
                    <a:lnTo>
                      <a:pt x="14" y="95"/>
                    </a:lnTo>
                    <a:lnTo>
                      <a:pt x="32" y="68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86" y="23"/>
                    </a:lnTo>
                    <a:lnTo>
                      <a:pt x="117" y="14"/>
                    </a:lnTo>
                    <a:lnTo>
                      <a:pt x="153" y="5"/>
                    </a:lnTo>
                    <a:lnTo>
                      <a:pt x="189" y="0"/>
                    </a:lnTo>
                    <a:lnTo>
                      <a:pt x="189" y="0"/>
                    </a:lnTo>
                    <a:lnTo>
                      <a:pt x="189" y="0"/>
                    </a:lnTo>
                    <a:lnTo>
                      <a:pt x="225" y="5"/>
                    </a:lnTo>
                    <a:lnTo>
                      <a:pt x="261" y="14"/>
                    </a:lnTo>
                    <a:lnTo>
                      <a:pt x="292" y="23"/>
                    </a:lnTo>
                    <a:lnTo>
                      <a:pt x="324" y="41"/>
                    </a:lnTo>
                    <a:lnTo>
                      <a:pt x="324" y="41"/>
                    </a:lnTo>
                    <a:lnTo>
                      <a:pt x="324" y="41"/>
                    </a:lnTo>
                    <a:lnTo>
                      <a:pt x="346" y="68"/>
                    </a:lnTo>
                    <a:lnTo>
                      <a:pt x="364" y="95"/>
                    </a:lnTo>
                    <a:lnTo>
                      <a:pt x="377" y="131"/>
                    </a:lnTo>
                    <a:lnTo>
                      <a:pt x="382" y="167"/>
                    </a:lnTo>
                    <a:lnTo>
                      <a:pt x="382" y="167"/>
                    </a:lnTo>
                    <a:lnTo>
                      <a:pt x="382" y="400"/>
                    </a:lnTo>
                    <a:lnTo>
                      <a:pt x="171" y="400"/>
                    </a:lnTo>
                    <a:lnTo>
                      <a:pt x="171" y="570"/>
                    </a:lnTo>
                    <a:lnTo>
                      <a:pt x="171" y="570"/>
                    </a:lnTo>
                    <a:lnTo>
                      <a:pt x="171" y="584"/>
                    </a:lnTo>
                    <a:lnTo>
                      <a:pt x="175" y="593"/>
                    </a:lnTo>
                    <a:lnTo>
                      <a:pt x="175" y="593"/>
                    </a:lnTo>
                    <a:lnTo>
                      <a:pt x="175" y="593"/>
                    </a:lnTo>
                    <a:lnTo>
                      <a:pt x="180" y="597"/>
                    </a:lnTo>
                    <a:lnTo>
                      <a:pt x="189" y="602"/>
                    </a:lnTo>
                    <a:lnTo>
                      <a:pt x="189" y="602"/>
                    </a:lnTo>
                    <a:lnTo>
                      <a:pt x="189" y="602"/>
                    </a:lnTo>
                    <a:lnTo>
                      <a:pt x="198" y="597"/>
                    </a:lnTo>
                    <a:lnTo>
                      <a:pt x="202" y="593"/>
                    </a:lnTo>
                    <a:lnTo>
                      <a:pt x="207" y="570"/>
                    </a:lnTo>
                    <a:lnTo>
                      <a:pt x="207" y="570"/>
                    </a:lnTo>
                    <a:lnTo>
                      <a:pt x="207" y="431"/>
                    </a:lnTo>
                    <a:lnTo>
                      <a:pt x="382" y="431"/>
                    </a:lnTo>
                    <a:lnTo>
                      <a:pt x="382" y="566"/>
                    </a:lnTo>
                    <a:lnTo>
                      <a:pt x="382" y="566"/>
                    </a:lnTo>
                    <a:lnTo>
                      <a:pt x="377" y="606"/>
                    </a:lnTo>
                    <a:lnTo>
                      <a:pt x="364" y="638"/>
                    </a:lnTo>
                    <a:lnTo>
                      <a:pt x="346" y="669"/>
                    </a:lnTo>
                    <a:lnTo>
                      <a:pt x="324" y="692"/>
                    </a:lnTo>
                    <a:lnTo>
                      <a:pt x="324" y="692"/>
                    </a:lnTo>
                    <a:lnTo>
                      <a:pt x="324" y="692"/>
                    </a:lnTo>
                    <a:lnTo>
                      <a:pt x="292" y="710"/>
                    </a:lnTo>
                    <a:lnTo>
                      <a:pt x="261" y="723"/>
                    </a:lnTo>
                    <a:lnTo>
                      <a:pt x="225" y="728"/>
                    </a:lnTo>
                    <a:lnTo>
                      <a:pt x="189" y="732"/>
                    </a:lnTo>
                    <a:lnTo>
                      <a:pt x="189" y="732"/>
                    </a:lnTo>
                    <a:lnTo>
                      <a:pt x="189" y="732"/>
                    </a:lnTo>
                    <a:lnTo>
                      <a:pt x="153" y="728"/>
                    </a:lnTo>
                    <a:lnTo>
                      <a:pt x="117" y="723"/>
                    </a:lnTo>
                    <a:lnTo>
                      <a:pt x="86" y="710"/>
                    </a:lnTo>
                    <a:lnTo>
                      <a:pt x="54" y="692"/>
                    </a:lnTo>
                    <a:lnTo>
                      <a:pt x="54" y="692"/>
                    </a:lnTo>
                    <a:close/>
                    <a:moveTo>
                      <a:pt x="18" y="566"/>
                    </a:moveTo>
                    <a:lnTo>
                      <a:pt x="18" y="566"/>
                    </a:lnTo>
                    <a:lnTo>
                      <a:pt x="18" y="602"/>
                    </a:lnTo>
                    <a:lnTo>
                      <a:pt x="32" y="629"/>
                    </a:lnTo>
                    <a:lnTo>
                      <a:pt x="45" y="656"/>
                    </a:lnTo>
                    <a:lnTo>
                      <a:pt x="68" y="678"/>
                    </a:lnTo>
                    <a:lnTo>
                      <a:pt x="90" y="692"/>
                    </a:lnTo>
                    <a:lnTo>
                      <a:pt x="122" y="705"/>
                    </a:lnTo>
                    <a:lnTo>
                      <a:pt x="153" y="710"/>
                    </a:lnTo>
                    <a:lnTo>
                      <a:pt x="189" y="714"/>
                    </a:lnTo>
                    <a:lnTo>
                      <a:pt x="189" y="714"/>
                    </a:lnTo>
                    <a:lnTo>
                      <a:pt x="189" y="714"/>
                    </a:lnTo>
                    <a:lnTo>
                      <a:pt x="225" y="710"/>
                    </a:lnTo>
                    <a:lnTo>
                      <a:pt x="256" y="705"/>
                    </a:lnTo>
                    <a:lnTo>
                      <a:pt x="283" y="692"/>
                    </a:lnTo>
                    <a:lnTo>
                      <a:pt x="310" y="678"/>
                    </a:lnTo>
                    <a:lnTo>
                      <a:pt x="333" y="656"/>
                    </a:lnTo>
                    <a:lnTo>
                      <a:pt x="346" y="629"/>
                    </a:lnTo>
                    <a:lnTo>
                      <a:pt x="359" y="602"/>
                    </a:lnTo>
                    <a:lnTo>
                      <a:pt x="364" y="566"/>
                    </a:lnTo>
                    <a:lnTo>
                      <a:pt x="364" y="566"/>
                    </a:lnTo>
                    <a:lnTo>
                      <a:pt x="364" y="449"/>
                    </a:lnTo>
                    <a:lnTo>
                      <a:pt x="225" y="449"/>
                    </a:lnTo>
                    <a:lnTo>
                      <a:pt x="225" y="570"/>
                    </a:lnTo>
                    <a:lnTo>
                      <a:pt x="225" y="570"/>
                    </a:lnTo>
                    <a:lnTo>
                      <a:pt x="225" y="588"/>
                    </a:lnTo>
                    <a:lnTo>
                      <a:pt x="216" y="602"/>
                    </a:lnTo>
                    <a:lnTo>
                      <a:pt x="216" y="602"/>
                    </a:lnTo>
                    <a:lnTo>
                      <a:pt x="216" y="602"/>
                    </a:lnTo>
                    <a:lnTo>
                      <a:pt x="207" y="615"/>
                    </a:lnTo>
                    <a:lnTo>
                      <a:pt x="189" y="620"/>
                    </a:lnTo>
                    <a:lnTo>
                      <a:pt x="189" y="620"/>
                    </a:lnTo>
                    <a:lnTo>
                      <a:pt x="189" y="620"/>
                    </a:lnTo>
                    <a:lnTo>
                      <a:pt x="180" y="615"/>
                    </a:lnTo>
                    <a:lnTo>
                      <a:pt x="171" y="615"/>
                    </a:lnTo>
                    <a:lnTo>
                      <a:pt x="162" y="602"/>
                    </a:lnTo>
                    <a:lnTo>
                      <a:pt x="162" y="602"/>
                    </a:lnTo>
                    <a:lnTo>
                      <a:pt x="162" y="602"/>
                    </a:lnTo>
                    <a:lnTo>
                      <a:pt x="153" y="588"/>
                    </a:lnTo>
                    <a:lnTo>
                      <a:pt x="153" y="570"/>
                    </a:lnTo>
                    <a:lnTo>
                      <a:pt x="153" y="570"/>
                    </a:lnTo>
                    <a:lnTo>
                      <a:pt x="153" y="382"/>
                    </a:lnTo>
                    <a:lnTo>
                      <a:pt x="364" y="382"/>
                    </a:lnTo>
                    <a:lnTo>
                      <a:pt x="364" y="167"/>
                    </a:lnTo>
                    <a:lnTo>
                      <a:pt x="364" y="167"/>
                    </a:lnTo>
                    <a:lnTo>
                      <a:pt x="359" y="131"/>
                    </a:lnTo>
                    <a:lnTo>
                      <a:pt x="346" y="104"/>
                    </a:lnTo>
                    <a:lnTo>
                      <a:pt x="333" y="77"/>
                    </a:lnTo>
                    <a:lnTo>
                      <a:pt x="310" y="59"/>
                    </a:lnTo>
                    <a:lnTo>
                      <a:pt x="283" y="41"/>
                    </a:lnTo>
                    <a:lnTo>
                      <a:pt x="256" y="27"/>
                    </a:lnTo>
                    <a:lnTo>
                      <a:pt x="225" y="23"/>
                    </a:lnTo>
                    <a:lnTo>
                      <a:pt x="189" y="18"/>
                    </a:lnTo>
                    <a:lnTo>
                      <a:pt x="189" y="18"/>
                    </a:lnTo>
                    <a:lnTo>
                      <a:pt x="189" y="18"/>
                    </a:lnTo>
                    <a:lnTo>
                      <a:pt x="153" y="23"/>
                    </a:lnTo>
                    <a:lnTo>
                      <a:pt x="122" y="27"/>
                    </a:lnTo>
                    <a:lnTo>
                      <a:pt x="90" y="41"/>
                    </a:lnTo>
                    <a:lnTo>
                      <a:pt x="68" y="59"/>
                    </a:lnTo>
                    <a:lnTo>
                      <a:pt x="45" y="77"/>
                    </a:lnTo>
                    <a:lnTo>
                      <a:pt x="32" y="104"/>
                    </a:lnTo>
                    <a:lnTo>
                      <a:pt x="18" y="131"/>
                    </a:lnTo>
                    <a:lnTo>
                      <a:pt x="18" y="167"/>
                    </a:lnTo>
                    <a:lnTo>
                      <a:pt x="18" y="167"/>
                    </a:lnTo>
                    <a:lnTo>
                      <a:pt x="18" y="566"/>
                    </a:lnTo>
                    <a:lnTo>
                      <a:pt x="18" y="566"/>
                    </a:lnTo>
                    <a:close/>
                    <a:moveTo>
                      <a:pt x="153" y="297"/>
                    </a:moveTo>
                    <a:lnTo>
                      <a:pt x="153" y="162"/>
                    </a:lnTo>
                    <a:lnTo>
                      <a:pt x="153" y="162"/>
                    </a:lnTo>
                    <a:lnTo>
                      <a:pt x="153" y="149"/>
                    </a:lnTo>
                    <a:lnTo>
                      <a:pt x="162" y="131"/>
                    </a:lnTo>
                    <a:lnTo>
                      <a:pt x="162" y="131"/>
                    </a:lnTo>
                    <a:lnTo>
                      <a:pt x="162" y="131"/>
                    </a:lnTo>
                    <a:lnTo>
                      <a:pt x="171" y="122"/>
                    </a:lnTo>
                    <a:lnTo>
                      <a:pt x="180" y="117"/>
                    </a:lnTo>
                    <a:lnTo>
                      <a:pt x="189" y="117"/>
                    </a:lnTo>
                    <a:lnTo>
                      <a:pt x="189" y="117"/>
                    </a:lnTo>
                    <a:lnTo>
                      <a:pt x="189" y="117"/>
                    </a:lnTo>
                    <a:lnTo>
                      <a:pt x="207" y="122"/>
                    </a:lnTo>
                    <a:lnTo>
                      <a:pt x="216" y="131"/>
                    </a:lnTo>
                    <a:lnTo>
                      <a:pt x="216" y="131"/>
                    </a:lnTo>
                    <a:lnTo>
                      <a:pt x="216" y="131"/>
                    </a:lnTo>
                    <a:lnTo>
                      <a:pt x="225" y="149"/>
                    </a:lnTo>
                    <a:lnTo>
                      <a:pt x="225" y="162"/>
                    </a:lnTo>
                    <a:lnTo>
                      <a:pt x="225" y="162"/>
                    </a:lnTo>
                    <a:lnTo>
                      <a:pt x="225" y="288"/>
                    </a:lnTo>
                    <a:lnTo>
                      <a:pt x="225" y="297"/>
                    </a:lnTo>
                    <a:lnTo>
                      <a:pt x="153" y="297"/>
                    </a:lnTo>
                    <a:lnTo>
                      <a:pt x="153" y="297"/>
                    </a:lnTo>
                    <a:close/>
                    <a:moveTo>
                      <a:pt x="216" y="288"/>
                    </a:moveTo>
                    <a:lnTo>
                      <a:pt x="216" y="279"/>
                    </a:lnTo>
                    <a:lnTo>
                      <a:pt x="216" y="288"/>
                    </a:lnTo>
                    <a:lnTo>
                      <a:pt x="216" y="288"/>
                    </a:lnTo>
                    <a:close/>
                    <a:moveTo>
                      <a:pt x="175" y="140"/>
                    </a:moveTo>
                    <a:lnTo>
                      <a:pt x="175" y="140"/>
                    </a:lnTo>
                    <a:lnTo>
                      <a:pt x="171" y="149"/>
                    </a:lnTo>
                    <a:lnTo>
                      <a:pt x="171" y="162"/>
                    </a:lnTo>
                    <a:lnTo>
                      <a:pt x="171" y="162"/>
                    </a:lnTo>
                    <a:lnTo>
                      <a:pt x="171" y="279"/>
                    </a:lnTo>
                    <a:lnTo>
                      <a:pt x="207" y="279"/>
                    </a:lnTo>
                    <a:lnTo>
                      <a:pt x="207" y="162"/>
                    </a:lnTo>
                    <a:lnTo>
                      <a:pt x="207" y="162"/>
                    </a:lnTo>
                    <a:lnTo>
                      <a:pt x="202" y="140"/>
                    </a:lnTo>
                    <a:lnTo>
                      <a:pt x="198" y="135"/>
                    </a:lnTo>
                    <a:lnTo>
                      <a:pt x="189" y="135"/>
                    </a:lnTo>
                    <a:lnTo>
                      <a:pt x="189" y="135"/>
                    </a:lnTo>
                    <a:lnTo>
                      <a:pt x="189" y="135"/>
                    </a:lnTo>
                    <a:lnTo>
                      <a:pt x="180" y="135"/>
                    </a:lnTo>
                    <a:lnTo>
                      <a:pt x="175" y="140"/>
                    </a:lnTo>
                    <a:lnTo>
                      <a:pt x="175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" name="Freeform 77"/>
              <p:cNvSpPr>
                <a:spLocks/>
              </p:cNvSpPr>
              <p:nvPr/>
            </p:nvSpPr>
            <p:spPr bwMode="auto">
              <a:xfrm>
                <a:off x="1498077" y="516614"/>
                <a:ext cx="112768" cy="217849"/>
              </a:xfrm>
              <a:custGeom>
                <a:avLst/>
                <a:gdLst>
                  <a:gd name="T0" fmla="*/ 153 w 364"/>
                  <a:gd name="T1" fmla="*/ 72 h 705"/>
                  <a:gd name="T2" fmla="*/ 157 w 364"/>
                  <a:gd name="T3" fmla="*/ 72 h 705"/>
                  <a:gd name="T4" fmla="*/ 157 w 364"/>
                  <a:gd name="T5" fmla="*/ 72 h 705"/>
                  <a:gd name="T6" fmla="*/ 162 w 364"/>
                  <a:gd name="T7" fmla="*/ 54 h 705"/>
                  <a:gd name="T8" fmla="*/ 171 w 364"/>
                  <a:gd name="T9" fmla="*/ 41 h 705"/>
                  <a:gd name="T10" fmla="*/ 184 w 364"/>
                  <a:gd name="T11" fmla="*/ 32 h 705"/>
                  <a:gd name="T12" fmla="*/ 198 w 364"/>
                  <a:gd name="T13" fmla="*/ 18 h 705"/>
                  <a:gd name="T14" fmla="*/ 229 w 364"/>
                  <a:gd name="T15" fmla="*/ 5 h 705"/>
                  <a:gd name="T16" fmla="*/ 261 w 364"/>
                  <a:gd name="T17" fmla="*/ 0 h 705"/>
                  <a:gd name="T18" fmla="*/ 261 w 364"/>
                  <a:gd name="T19" fmla="*/ 0 h 705"/>
                  <a:gd name="T20" fmla="*/ 292 w 364"/>
                  <a:gd name="T21" fmla="*/ 5 h 705"/>
                  <a:gd name="T22" fmla="*/ 319 w 364"/>
                  <a:gd name="T23" fmla="*/ 14 h 705"/>
                  <a:gd name="T24" fmla="*/ 337 w 364"/>
                  <a:gd name="T25" fmla="*/ 27 h 705"/>
                  <a:gd name="T26" fmla="*/ 350 w 364"/>
                  <a:gd name="T27" fmla="*/ 45 h 705"/>
                  <a:gd name="T28" fmla="*/ 355 w 364"/>
                  <a:gd name="T29" fmla="*/ 72 h 705"/>
                  <a:gd name="T30" fmla="*/ 359 w 364"/>
                  <a:gd name="T31" fmla="*/ 95 h 705"/>
                  <a:gd name="T32" fmla="*/ 364 w 364"/>
                  <a:gd name="T33" fmla="*/ 153 h 705"/>
                  <a:gd name="T34" fmla="*/ 364 w 364"/>
                  <a:gd name="T35" fmla="*/ 705 h 705"/>
                  <a:gd name="T36" fmla="*/ 207 w 364"/>
                  <a:gd name="T37" fmla="*/ 705 h 705"/>
                  <a:gd name="T38" fmla="*/ 207 w 364"/>
                  <a:gd name="T39" fmla="*/ 167 h 705"/>
                  <a:gd name="T40" fmla="*/ 207 w 364"/>
                  <a:gd name="T41" fmla="*/ 167 h 705"/>
                  <a:gd name="T42" fmla="*/ 207 w 364"/>
                  <a:gd name="T43" fmla="*/ 153 h 705"/>
                  <a:gd name="T44" fmla="*/ 202 w 364"/>
                  <a:gd name="T45" fmla="*/ 140 h 705"/>
                  <a:gd name="T46" fmla="*/ 193 w 364"/>
                  <a:gd name="T47" fmla="*/ 131 h 705"/>
                  <a:gd name="T48" fmla="*/ 180 w 364"/>
                  <a:gd name="T49" fmla="*/ 126 h 705"/>
                  <a:gd name="T50" fmla="*/ 180 w 364"/>
                  <a:gd name="T51" fmla="*/ 126 h 705"/>
                  <a:gd name="T52" fmla="*/ 166 w 364"/>
                  <a:gd name="T53" fmla="*/ 131 h 705"/>
                  <a:gd name="T54" fmla="*/ 157 w 364"/>
                  <a:gd name="T55" fmla="*/ 140 h 705"/>
                  <a:gd name="T56" fmla="*/ 153 w 364"/>
                  <a:gd name="T57" fmla="*/ 153 h 705"/>
                  <a:gd name="T58" fmla="*/ 153 w 364"/>
                  <a:gd name="T59" fmla="*/ 167 h 705"/>
                  <a:gd name="T60" fmla="*/ 153 w 364"/>
                  <a:gd name="T61" fmla="*/ 705 h 705"/>
                  <a:gd name="T62" fmla="*/ 0 w 364"/>
                  <a:gd name="T63" fmla="*/ 705 h 705"/>
                  <a:gd name="T64" fmla="*/ 0 w 364"/>
                  <a:gd name="T65" fmla="*/ 9 h 705"/>
                  <a:gd name="T66" fmla="*/ 153 w 364"/>
                  <a:gd name="T67" fmla="*/ 9 h 705"/>
                  <a:gd name="T68" fmla="*/ 153 w 364"/>
                  <a:gd name="T69" fmla="*/ 72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4" h="705">
                    <a:moveTo>
                      <a:pt x="153" y="72"/>
                    </a:moveTo>
                    <a:lnTo>
                      <a:pt x="157" y="72"/>
                    </a:lnTo>
                    <a:lnTo>
                      <a:pt x="157" y="72"/>
                    </a:lnTo>
                    <a:lnTo>
                      <a:pt x="162" y="54"/>
                    </a:lnTo>
                    <a:lnTo>
                      <a:pt x="171" y="41"/>
                    </a:lnTo>
                    <a:lnTo>
                      <a:pt x="184" y="32"/>
                    </a:lnTo>
                    <a:lnTo>
                      <a:pt x="198" y="18"/>
                    </a:lnTo>
                    <a:lnTo>
                      <a:pt x="229" y="5"/>
                    </a:lnTo>
                    <a:lnTo>
                      <a:pt x="261" y="0"/>
                    </a:lnTo>
                    <a:lnTo>
                      <a:pt x="261" y="0"/>
                    </a:lnTo>
                    <a:lnTo>
                      <a:pt x="292" y="5"/>
                    </a:lnTo>
                    <a:lnTo>
                      <a:pt x="319" y="14"/>
                    </a:lnTo>
                    <a:lnTo>
                      <a:pt x="337" y="27"/>
                    </a:lnTo>
                    <a:lnTo>
                      <a:pt x="350" y="45"/>
                    </a:lnTo>
                    <a:lnTo>
                      <a:pt x="355" y="72"/>
                    </a:lnTo>
                    <a:lnTo>
                      <a:pt x="359" y="95"/>
                    </a:lnTo>
                    <a:lnTo>
                      <a:pt x="364" y="153"/>
                    </a:lnTo>
                    <a:lnTo>
                      <a:pt x="364" y="705"/>
                    </a:lnTo>
                    <a:lnTo>
                      <a:pt x="207" y="705"/>
                    </a:lnTo>
                    <a:lnTo>
                      <a:pt x="207" y="167"/>
                    </a:lnTo>
                    <a:lnTo>
                      <a:pt x="207" y="167"/>
                    </a:lnTo>
                    <a:lnTo>
                      <a:pt x="207" y="153"/>
                    </a:lnTo>
                    <a:lnTo>
                      <a:pt x="202" y="140"/>
                    </a:lnTo>
                    <a:lnTo>
                      <a:pt x="193" y="131"/>
                    </a:lnTo>
                    <a:lnTo>
                      <a:pt x="180" y="126"/>
                    </a:lnTo>
                    <a:lnTo>
                      <a:pt x="180" y="126"/>
                    </a:lnTo>
                    <a:lnTo>
                      <a:pt x="166" y="131"/>
                    </a:lnTo>
                    <a:lnTo>
                      <a:pt x="157" y="140"/>
                    </a:lnTo>
                    <a:lnTo>
                      <a:pt x="153" y="153"/>
                    </a:lnTo>
                    <a:lnTo>
                      <a:pt x="153" y="167"/>
                    </a:lnTo>
                    <a:lnTo>
                      <a:pt x="153" y="705"/>
                    </a:lnTo>
                    <a:lnTo>
                      <a:pt x="0" y="705"/>
                    </a:lnTo>
                    <a:lnTo>
                      <a:pt x="0" y="9"/>
                    </a:lnTo>
                    <a:lnTo>
                      <a:pt x="153" y="9"/>
                    </a:lnTo>
                    <a:lnTo>
                      <a:pt x="153" y="72"/>
                    </a:lnTo>
                    <a:close/>
                  </a:path>
                </a:pathLst>
              </a:custGeom>
              <a:solidFill>
                <a:srgbClr val="756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" name="Freeform 78"/>
              <p:cNvSpPr>
                <a:spLocks noEditPoints="1"/>
              </p:cNvSpPr>
              <p:nvPr/>
            </p:nvSpPr>
            <p:spPr bwMode="auto">
              <a:xfrm>
                <a:off x="1495626" y="513487"/>
                <a:ext cx="117671" cy="224104"/>
              </a:xfrm>
              <a:custGeom>
                <a:avLst/>
                <a:gdLst>
                  <a:gd name="T0" fmla="*/ 207 w 382"/>
                  <a:gd name="T1" fmla="*/ 176 h 723"/>
                  <a:gd name="T2" fmla="*/ 202 w 382"/>
                  <a:gd name="T3" fmla="*/ 153 h 723"/>
                  <a:gd name="T4" fmla="*/ 189 w 382"/>
                  <a:gd name="T5" fmla="*/ 144 h 723"/>
                  <a:gd name="T6" fmla="*/ 189 w 382"/>
                  <a:gd name="T7" fmla="*/ 144 h 723"/>
                  <a:gd name="T8" fmla="*/ 175 w 382"/>
                  <a:gd name="T9" fmla="*/ 153 h 723"/>
                  <a:gd name="T10" fmla="*/ 175 w 382"/>
                  <a:gd name="T11" fmla="*/ 153 h 723"/>
                  <a:gd name="T12" fmla="*/ 171 w 382"/>
                  <a:gd name="T13" fmla="*/ 176 h 723"/>
                  <a:gd name="T14" fmla="*/ 171 w 382"/>
                  <a:gd name="T15" fmla="*/ 723 h 723"/>
                  <a:gd name="T16" fmla="*/ 0 w 382"/>
                  <a:gd name="T17" fmla="*/ 9 h 723"/>
                  <a:gd name="T18" fmla="*/ 171 w 382"/>
                  <a:gd name="T19" fmla="*/ 45 h 723"/>
                  <a:gd name="T20" fmla="*/ 193 w 382"/>
                  <a:gd name="T21" fmla="*/ 27 h 723"/>
                  <a:gd name="T22" fmla="*/ 243 w 382"/>
                  <a:gd name="T23" fmla="*/ 5 h 723"/>
                  <a:gd name="T24" fmla="*/ 270 w 382"/>
                  <a:gd name="T25" fmla="*/ 0 h 723"/>
                  <a:gd name="T26" fmla="*/ 306 w 382"/>
                  <a:gd name="T27" fmla="*/ 5 h 723"/>
                  <a:gd name="T28" fmla="*/ 350 w 382"/>
                  <a:gd name="T29" fmla="*/ 32 h 723"/>
                  <a:gd name="T30" fmla="*/ 364 w 382"/>
                  <a:gd name="T31" fmla="*/ 54 h 723"/>
                  <a:gd name="T32" fmla="*/ 373 w 382"/>
                  <a:gd name="T33" fmla="*/ 77 h 723"/>
                  <a:gd name="T34" fmla="*/ 382 w 382"/>
                  <a:gd name="T35" fmla="*/ 162 h 723"/>
                  <a:gd name="T36" fmla="*/ 382 w 382"/>
                  <a:gd name="T37" fmla="*/ 723 h 723"/>
                  <a:gd name="T38" fmla="*/ 207 w 382"/>
                  <a:gd name="T39" fmla="*/ 723 h 723"/>
                  <a:gd name="T40" fmla="*/ 220 w 382"/>
                  <a:gd name="T41" fmla="*/ 144 h 723"/>
                  <a:gd name="T42" fmla="*/ 225 w 382"/>
                  <a:gd name="T43" fmla="*/ 176 h 723"/>
                  <a:gd name="T44" fmla="*/ 225 w 382"/>
                  <a:gd name="T45" fmla="*/ 705 h 723"/>
                  <a:gd name="T46" fmla="*/ 364 w 382"/>
                  <a:gd name="T47" fmla="*/ 162 h 723"/>
                  <a:gd name="T48" fmla="*/ 359 w 382"/>
                  <a:gd name="T49" fmla="*/ 104 h 723"/>
                  <a:gd name="T50" fmla="*/ 350 w 382"/>
                  <a:gd name="T51" fmla="*/ 59 h 723"/>
                  <a:gd name="T52" fmla="*/ 350 w 382"/>
                  <a:gd name="T53" fmla="*/ 59 h 723"/>
                  <a:gd name="T54" fmla="*/ 324 w 382"/>
                  <a:gd name="T55" fmla="*/ 32 h 723"/>
                  <a:gd name="T56" fmla="*/ 270 w 382"/>
                  <a:gd name="T57" fmla="*/ 18 h 723"/>
                  <a:gd name="T58" fmla="*/ 270 w 382"/>
                  <a:gd name="T59" fmla="*/ 18 h 723"/>
                  <a:gd name="T60" fmla="*/ 211 w 382"/>
                  <a:gd name="T61" fmla="*/ 36 h 723"/>
                  <a:gd name="T62" fmla="*/ 180 w 382"/>
                  <a:gd name="T63" fmla="*/ 68 h 723"/>
                  <a:gd name="T64" fmla="*/ 175 w 382"/>
                  <a:gd name="T65" fmla="*/ 81 h 723"/>
                  <a:gd name="T66" fmla="*/ 166 w 382"/>
                  <a:gd name="T67" fmla="*/ 90 h 723"/>
                  <a:gd name="T68" fmla="*/ 153 w 382"/>
                  <a:gd name="T69" fmla="*/ 90 h 723"/>
                  <a:gd name="T70" fmla="*/ 18 w 382"/>
                  <a:gd name="T71" fmla="*/ 27 h 723"/>
                  <a:gd name="T72" fmla="*/ 153 w 382"/>
                  <a:gd name="T73" fmla="*/ 705 h 723"/>
                  <a:gd name="T74" fmla="*/ 153 w 382"/>
                  <a:gd name="T75" fmla="*/ 176 h 723"/>
                  <a:gd name="T76" fmla="*/ 162 w 382"/>
                  <a:gd name="T77" fmla="*/ 144 h 723"/>
                  <a:gd name="T78" fmla="*/ 162 w 382"/>
                  <a:gd name="T79" fmla="*/ 144 h 723"/>
                  <a:gd name="T80" fmla="*/ 180 w 382"/>
                  <a:gd name="T81" fmla="*/ 131 h 723"/>
                  <a:gd name="T82" fmla="*/ 189 w 382"/>
                  <a:gd name="T83" fmla="*/ 126 h 723"/>
                  <a:gd name="T84" fmla="*/ 189 w 382"/>
                  <a:gd name="T85" fmla="*/ 126 h 723"/>
                  <a:gd name="T86" fmla="*/ 189 w 382"/>
                  <a:gd name="T87" fmla="*/ 126 h 723"/>
                  <a:gd name="T88" fmla="*/ 220 w 382"/>
                  <a:gd name="T89" fmla="*/ 144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82" h="723">
                    <a:moveTo>
                      <a:pt x="207" y="723"/>
                    </a:moveTo>
                    <a:lnTo>
                      <a:pt x="207" y="176"/>
                    </a:lnTo>
                    <a:lnTo>
                      <a:pt x="207" y="176"/>
                    </a:lnTo>
                    <a:lnTo>
                      <a:pt x="202" y="153"/>
                    </a:lnTo>
                    <a:lnTo>
                      <a:pt x="198" y="149"/>
                    </a:lnTo>
                    <a:lnTo>
                      <a:pt x="189" y="144"/>
                    </a:lnTo>
                    <a:lnTo>
                      <a:pt x="189" y="144"/>
                    </a:lnTo>
                    <a:lnTo>
                      <a:pt x="189" y="144"/>
                    </a:lnTo>
                    <a:lnTo>
                      <a:pt x="180" y="149"/>
                    </a:lnTo>
                    <a:lnTo>
                      <a:pt x="175" y="153"/>
                    </a:lnTo>
                    <a:lnTo>
                      <a:pt x="175" y="153"/>
                    </a:lnTo>
                    <a:lnTo>
                      <a:pt x="175" y="153"/>
                    </a:lnTo>
                    <a:lnTo>
                      <a:pt x="171" y="162"/>
                    </a:lnTo>
                    <a:lnTo>
                      <a:pt x="171" y="176"/>
                    </a:lnTo>
                    <a:lnTo>
                      <a:pt x="171" y="176"/>
                    </a:lnTo>
                    <a:lnTo>
                      <a:pt x="171" y="723"/>
                    </a:lnTo>
                    <a:lnTo>
                      <a:pt x="0" y="723"/>
                    </a:lnTo>
                    <a:lnTo>
                      <a:pt x="0" y="9"/>
                    </a:lnTo>
                    <a:lnTo>
                      <a:pt x="171" y="9"/>
                    </a:lnTo>
                    <a:lnTo>
                      <a:pt x="171" y="45"/>
                    </a:lnTo>
                    <a:lnTo>
                      <a:pt x="171" y="45"/>
                    </a:lnTo>
                    <a:lnTo>
                      <a:pt x="193" y="27"/>
                    </a:lnTo>
                    <a:lnTo>
                      <a:pt x="216" y="14"/>
                    </a:lnTo>
                    <a:lnTo>
                      <a:pt x="243" y="5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306" y="5"/>
                    </a:lnTo>
                    <a:lnTo>
                      <a:pt x="333" y="14"/>
                    </a:lnTo>
                    <a:lnTo>
                      <a:pt x="350" y="32"/>
                    </a:lnTo>
                    <a:lnTo>
                      <a:pt x="364" y="54"/>
                    </a:lnTo>
                    <a:lnTo>
                      <a:pt x="364" y="54"/>
                    </a:lnTo>
                    <a:lnTo>
                      <a:pt x="364" y="54"/>
                    </a:lnTo>
                    <a:lnTo>
                      <a:pt x="373" y="77"/>
                    </a:lnTo>
                    <a:lnTo>
                      <a:pt x="377" y="104"/>
                    </a:lnTo>
                    <a:lnTo>
                      <a:pt x="382" y="162"/>
                    </a:lnTo>
                    <a:lnTo>
                      <a:pt x="382" y="162"/>
                    </a:lnTo>
                    <a:lnTo>
                      <a:pt x="382" y="723"/>
                    </a:lnTo>
                    <a:lnTo>
                      <a:pt x="207" y="723"/>
                    </a:lnTo>
                    <a:lnTo>
                      <a:pt x="207" y="723"/>
                    </a:lnTo>
                    <a:close/>
                    <a:moveTo>
                      <a:pt x="220" y="144"/>
                    </a:moveTo>
                    <a:lnTo>
                      <a:pt x="220" y="144"/>
                    </a:lnTo>
                    <a:lnTo>
                      <a:pt x="225" y="158"/>
                    </a:lnTo>
                    <a:lnTo>
                      <a:pt x="225" y="176"/>
                    </a:lnTo>
                    <a:lnTo>
                      <a:pt x="225" y="176"/>
                    </a:lnTo>
                    <a:lnTo>
                      <a:pt x="225" y="705"/>
                    </a:lnTo>
                    <a:lnTo>
                      <a:pt x="364" y="705"/>
                    </a:lnTo>
                    <a:lnTo>
                      <a:pt x="364" y="162"/>
                    </a:lnTo>
                    <a:lnTo>
                      <a:pt x="364" y="162"/>
                    </a:lnTo>
                    <a:lnTo>
                      <a:pt x="359" y="104"/>
                    </a:lnTo>
                    <a:lnTo>
                      <a:pt x="355" y="81"/>
                    </a:lnTo>
                    <a:lnTo>
                      <a:pt x="350" y="59"/>
                    </a:lnTo>
                    <a:lnTo>
                      <a:pt x="350" y="59"/>
                    </a:lnTo>
                    <a:lnTo>
                      <a:pt x="350" y="59"/>
                    </a:lnTo>
                    <a:lnTo>
                      <a:pt x="337" y="45"/>
                    </a:lnTo>
                    <a:lnTo>
                      <a:pt x="324" y="32"/>
                    </a:lnTo>
                    <a:lnTo>
                      <a:pt x="301" y="23"/>
                    </a:lnTo>
                    <a:lnTo>
                      <a:pt x="270" y="18"/>
                    </a:lnTo>
                    <a:lnTo>
                      <a:pt x="270" y="18"/>
                    </a:lnTo>
                    <a:lnTo>
                      <a:pt x="270" y="18"/>
                    </a:lnTo>
                    <a:lnTo>
                      <a:pt x="238" y="23"/>
                    </a:lnTo>
                    <a:lnTo>
                      <a:pt x="211" y="36"/>
                    </a:lnTo>
                    <a:lnTo>
                      <a:pt x="189" y="59"/>
                    </a:lnTo>
                    <a:lnTo>
                      <a:pt x="180" y="68"/>
                    </a:lnTo>
                    <a:lnTo>
                      <a:pt x="175" y="81"/>
                    </a:lnTo>
                    <a:lnTo>
                      <a:pt x="175" y="81"/>
                    </a:lnTo>
                    <a:lnTo>
                      <a:pt x="171" y="90"/>
                    </a:lnTo>
                    <a:lnTo>
                      <a:pt x="166" y="90"/>
                    </a:lnTo>
                    <a:lnTo>
                      <a:pt x="162" y="90"/>
                    </a:lnTo>
                    <a:lnTo>
                      <a:pt x="153" y="90"/>
                    </a:lnTo>
                    <a:lnTo>
                      <a:pt x="153" y="27"/>
                    </a:lnTo>
                    <a:lnTo>
                      <a:pt x="18" y="27"/>
                    </a:lnTo>
                    <a:lnTo>
                      <a:pt x="18" y="705"/>
                    </a:lnTo>
                    <a:lnTo>
                      <a:pt x="153" y="705"/>
                    </a:lnTo>
                    <a:lnTo>
                      <a:pt x="153" y="176"/>
                    </a:lnTo>
                    <a:lnTo>
                      <a:pt x="153" y="176"/>
                    </a:lnTo>
                    <a:lnTo>
                      <a:pt x="157" y="158"/>
                    </a:lnTo>
                    <a:lnTo>
                      <a:pt x="162" y="144"/>
                    </a:lnTo>
                    <a:lnTo>
                      <a:pt x="162" y="144"/>
                    </a:lnTo>
                    <a:lnTo>
                      <a:pt x="162" y="144"/>
                    </a:lnTo>
                    <a:lnTo>
                      <a:pt x="171" y="131"/>
                    </a:lnTo>
                    <a:lnTo>
                      <a:pt x="180" y="131"/>
                    </a:lnTo>
                    <a:lnTo>
                      <a:pt x="189" y="126"/>
                    </a:lnTo>
                    <a:lnTo>
                      <a:pt x="189" y="126"/>
                    </a:lnTo>
                    <a:lnTo>
                      <a:pt x="189" y="126"/>
                    </a:lnTo>
                    <a:lnTo>
                      <a:pt x="189" y="126"/>
                    </a:lnTo>
                    <a:lnTo>
                      <a:pt x="189" y="126"/>
                    </a:lnTo>
                    <a:lnTo>
                      <a:pt x="189" y="126"/>
                    </a:lnTo>
                    <a:lnTo>
                      <a:pt x="207" y="131"/>
                    </a:lnTo>
                    <a:lnTo>
                      <a:pt x="220" y="144"/>
                    </a:lnTo>
                    <a:lnTo>
                      <a:pt x="220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" name="Freeform 79"/>
              <p:cNvSpPr>
                <a:spLocks/>
              </p:cNvSpPr>
              <p:nvPr/>
            </p:nvSpPr>
            <p:spPr bwMode="auto">
              <a:xfrm>
                <a:off x="1623102" y="518699"/>
                <a:ext cx="112768" cy="218892"/>
              </a:xfrm>
              <a:custGeom>
                <a:avLst/>
                <a:gdLst>
                  <a:gd name="T0" fmla="*/ 211 w 364"/>
                  <a:gd name="T1" fmla="*/ 620 h 705"/>
                  <a:gd name="T2" fmla="*/ 207 w 364"/>
                  <a:gd name="T3" fmla="*/ 620 h 705"/>
                  <a:gd name="T4" fmla="*/ 207 w 364"/>
                  <a:gd name="T5" fmla="*/ 620 h 705"/>
                  <a:gd name="T6" fmla="*/ 207 w 364"/>
                  <a:gd name="T7" fmla="*/ 638 h 705"/>
                  <a:gd name="T8" fmla="*/ 198 w 364"/>
                  <a:gd name="T9" fmla="*/ 651 h 705"/>
                  <a:gd name="T10" fmla="*/ 189 w 364"/>
                  <a:gd name="T11" fmla="*/ 669 h 705"/>
                  <a:gd name="T12" fmla="*/ 175 w 364"/>
                  <a:gd name="T13" fmla="*/ 678 h 705"/>
                  <a:gd name="T14" fmla="*/ 162 w 364"/>
                  <a:gd name="T15" fmla="*/ 692 h 705"/>
                  <a:gd name="T16" fmla="*/ 144 w 364"/>
                  <a:gd name="T17" fmla="*/ 701 h 705"/>
                  <a:gd name="T18" fmla="*/ 126 w 364"/>
                  <a:gd name="T19" fmla="*/ 705 h 705"/>
                  <a:gd name="T20" fmla="*/ 108 w 364"/>
                  <a:gd name="T21" fmla="*/ 705 h 705"/>
                  <a:gd name="T22" fmla="*/ 108 w 364"/>
                  <a:gd name="T23" fmla="*/ 705 h 705"/>
                  <a:gd name="T24" fmla="*/ 81 w 364"/>
                  <a:gd name="T25" fmla="*/ 705 h 705"/>
                  <a:gd name="T26" fmla="*/ 59 w 364"/>
                  <a:gd name="T27" fmla="*/ 696 h 705"/>
                  <a:gd name="T28" fmla="*/ 41 w 364"/>
                  <a:gd name="T29" fmla="*/ 687 h 705"/>
                  <a:gd name="T30" fmla="*/ 23 w 364"/>
                  <a:gd name="T31" fmla="*/ 669 h 705"/>
                  <a:gd name="T32" fmla="*/ 14 w 364"/>
                  <a:gd name="T33" fmla="*/ 651 h 705"/>
                  <a:gd name="T34" fmla="*/ 5 w 364"/>
                  <a:gd name="T35" fmla="*/ 633 h 705"/>
                  <a:gd name="T36" fmla="*/ 0 w 364"/>
                  <a:gd name="T37" fmla="*/ 606 h 705"/>
                  <a:gd name="T38" fmla="*/ 0 w 364"/>
                  <a:gd name="T39" fmla="*/ 579 h 705"/>
                  <a:gd name="T40" fmla="*/ 0 w 364"/>
                  <a:gd name="T41" fmla="*/ 0 h 705"/>
                  <a:gd name="T42" fmla="*/ 153 w 364"/>
                  <a:gd name="T43" fmla="*/ 0 h 705"/>
                  <a:gd name="T44" fmla="*/ 153 w 364"/>
                  <a:gd name="T45" fmla="*/ 544 h 705"/>
                  <a:gd name="T46" fmla="*/ 153 w 364"/>
                  <a:gd name="T47" fmla="*/ 544 h 705"/>
                  <a:gd name="T48" fmla="*/ 157 w 364"/>
                  <a:gd name="T49" fmla="*/ 557 h 705"/>
                  <a:gd name="T50" fmla="*/ 162 w 364"/>
                  <a:gd name="T51" fmla="*/ 566 h 705"/>
                  <a:gd name="T52" fmla="*/ 171 w 364"/>
                  <a:gd name="T53" fmla="*/ 575 h 705"/>
                  <a:gd name="T54" fmla="*/ 180 w 364"/>
                  <a:gd name="T55" fmla="*/ 579 h 705"/>
                  <a:gd name="T56" fmla="*/ 180 w 364"/>
                  <a:gd name="T57" fmla="*/ 579 h 705"/>
                  <a:gd name="T58" fmla="*/ 193 w 364"/>
                  <a:gd name="T59" fmla="*/ 575 h 705"/>
                  <a:gd name="T60" fmla="*/ 202 w 364"/>
                  <a:gd name="T61" fmla="*/ 566 h 705"/>
                  <a:gd name="T62" fmla="*/ 207 w 364"/>
                  <a:gd name="T63" fmla="*/ 557 h 705"/>
                  <a:gd name="T64" fmla="*/ 211 w 364"/>
                  <a:gd name="T65" fmla="*/ 544 h 705"/>
                  <a:gd name="T66" fmla="*/ 211 w 364"/>
                  <a:gd name="T67" fmla="*/ 0 h 705"/>
                  <a:gd name="T68" fmla="*/ 364 w 364"/>
                  <a:gd name="T69" fmla="*/ 0 h 705"/>
                  <a:gd name="T70" fmla="*/ 364 w 364"/>
                  <a:gd name="T71" fmla="*/ 696 h 705"/>
                  <a:gd name="T72" fmla="*/ 211 w 364"/>
                  <a:gd name="T73" fmla="*/ 696 h 705"/>
                  <a:gd name="T74" fmla="*/ 211 w 364"/>
                  <a:gd name="T75" fmla="*/ 620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64" h="705">
                    <a:moveTo>
                      <a:pt x="211" y="620"/>
                    </a:moveTo>
                    <a:lnTo>
                      <a:pt x="207" y="620"/>
                    </a:lnTo>
                    <a:lnTo>
                      <a:pt x="207" y="620"/>
                    </a:lnTo>
                    <a:lnTo>
                      <a:pt x="207" y="638"/>
                    </a:lnTo>
                    <a:lnTo>
                      <a:pt x="198" y="651"/>
                    </a:lnTo>
                    <a:lnTo>
                      <a:pt x="189" y="669"/>
                    </a:lnTo>
                    <a:lnTo>
                      <a:pt x="175" y="678"/>
                    </a:lnTo>
                    <a:lnTo>
                      <a:pt x="162" y="692"/>
                    </a:lnTo>
                    <a:lnTo>
                      <a:pt x="144" y="701"/>
                    </a:lnTo>
                    <a:lnTo>
                      <a:pt x="126" y="705"/>
                    </a:lnTo>
                    <a:lnTo>
                      <a:pt x="108" y="705"/>
                    </a:lnTo>
                    <a:lnTo>
                      <a:pt x="108" y="705"/>
                    </a:lnTo>
                    <a:lnTo>
                      <a:pt x="81" y="705"/>
                    </a:lnTo>
                    <a:lnTo>
                      <a:pt x="59" y="696"/>
                    </a:lnTo>
                    <a:lnTo>
                      <a:pt x="41" y="687"/>
                    </a:lnTo>
                    <a:lnTo>
                      <a:pt x="23" y="669"/>
                    </a:lnTo>
                    <a:lnTo>
                      <a:pt x="14" y="651"/>
                    </a:lnTo>
                    <a:lnTo>
                      <a:pt x="5" y="633"/>
                    </a:lnTo>
                    <a:lnTo>
                      <a:pt x="0" y="606"/>
                    </a:lnTo>
                    <a:lnTo>
                      <a:pt x="0" y="579"/>
                    </a:lnTo>
                    <a:lnTo>
                      <a:pt x="0" y="0"/>
                    </a:lnTo>
                    <a:lnTo>
                      <a:pt x="153" y="0"/>
                    </a:lnTo>
                    <a:lnTo>
                      <a:pt x="153" y="544"/>
                    </a:lnTo>
                    <a:lnTo>
                      <a:pt x="153" y="544"/>
                    </a:lnTo>
                    <a:lnTo>
                      <a:pt x="157" y="557"/>
                    </a:lnTo>
                    <a:lnTo>
                      <a:pt x="162" y="566"/>
                    </a:lnTo>
                    <a:lnTo>
                      <a:pt x="171" y="575"/>
                    </a:lnTo>
                    <a:lnTo>
                      <a:pt x="180" y="579"/>
                    </a:lnTo>
                    <a:lnTo>
                      <a:pt x="180" y="579"/>
                    </a:lnTo>
                    <a:lnTo>
                      <a:pt x="193" y="575"/>
                    </a:lnTo>
                    <a:lnTo>
                      <a:pt x="202" y="566"/>
                    </a:lnTo>
                    <a:lnTo>
                      <a:pt x="207" y="557"/>
                    </a:lnTo>
                    <a:lnTo>
                      <a:pt x="211" y="544"/>
                    </a:lnTo>
                    <a:lnTo>
                      <a:pt x="211" y="0"/>
                    </a:lnTo>
                    <a:lnTo>
                      <a:pt x="364" y="0"/>
                    </a:lnTo>
                    <a:lnTo>
                      <a:pt x="364" y="696"/>
                    </a:lnTo>
                    <a:lnTo>
                      <a:pt x="211" y="696"/>
                    </a:lnTo>
                    <a:lnTo>
                      <a:pt x="211" y="620"/>
                    </a:lnTo>
                    <a:close/>
                  </a:path>
                </a:pathLst>
              </a:custGeom>
              <a:solidFill>
                <a:srgbClr val="756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" name="Freeform 80"/>
              <p:cNvSpPr>
                <a:spLocks noEditPoints="1"/>
              </p:cNvSpPr>
              <p:nvPr/>
            </p:nvSpPr>
            <p:spPr bwMode="auto">
              <a:xfrm>
                <a:off x="1620651" y="516614"/>
                <a:ext cx="117671" cy="224103"/>
              </a:xfrm>
              <a:custGeom>
                <a:avLst/>
                <a:gdLst>
                  <a:gd name="T0" fmla="*/ 27 w 382"/>
                  <a:gd name="T1" fmla="*/ 687 h 723"/>
                  <a:gd name="T2" fmla="*/ 5 w 382"/>
                  <a:gd name="T3" fmla="*/ 642 h 723"/>
                  <a:gd name="T4" fmla="*/ 0 w 382"/>
                  <a:gd name="T5" fmla="*/ 588 h 723"/>
                  <a:gd name="T6" fmla="*/ 0 w 382"/>
                  <a:gd name="T7" fmla="*/ 0 h 723"/>
                  <a:gd name="T8" fmla="*/ 171 w 382"/>
                  <a:gd name="T9" fmla="*/ 553 h 723"/>
                  <a:gd name="T10" fmla="*/ 175 w 382"/>
                  <a:gd name="T11" fmla="*/ 561 h 723"/>
                  <a:gd name="T12" fmla="*/ 175 w 382"/>
                  <a:gd name="T13" fmla="*/ 570 h 723"/>
                  <a:gd name="T14" fmla="*/ 184 w 382"/>
                  <a:gd name="T15" fmla="*/ 575 h 723"/>
                  <a:gd name="T16" fmla="*/ 189 w 382"/>
                  <a:gd name="T17" fmla="*/ 579 h 723"/>
                  <a:gd name="T18" fmla="*/ 198 w 382"/>
                  <a:gd name="T19" fmla="*/ 575 h 723"/>
                  <a:gd name="T20" fmla="*/ 211 w 382"/>
                  <a:gd name="T21" fmla="*/ 553 h 723"/>
                  <a:gd name="T22" fmla="*/ 211 w 382"/>
                  <a:gd name="T23" fmla="*/ 0 h 723"/>
                  <a:gd name="T24" fmla="*/ 382 w 382"/>
                  <a:gd name="T25" fmla="*/ 714 h 723"/>
                  <a:gd name="T26" fmla="*/ 211 w 382"/>
                  <a:gd name="T27" fmla="*/ 674 h 723"/>
                  <a:gd name="T28" fmla="*/ 193 w 382"/>
                  <a:gd name="T29" fmla="*/ 696 h 723"/>
                  <a:gd name="T30" fmla="*/ 144 w 382"/>
                  <a:gd name="T31" fmla="*/ 719 h 723"/>
                  <a:gd name="T32" fmla="*/ 117 w 382"/>
                  <a:gd name="T33" fmla="*/ 723 h 723"/>
                  <a:gd name="T34" fmla="*/ 117 w 382"/>
                  <a:gd name="T35" fmla="*/ 723 h 723"/>
                  <a:gd name="T36" fmla="*/ 117 w 382"/>
                  <a:gd name="T37" fmla="*/ 723 h 723"/>
                  <a:gd name="T38" fmla="*/ 63 w 382"/>
                  <a:gd name="T39" fmla="*/ 714 h 723"/>
                  <a:gd name="T40" fmla="*/ 27 w 382"/>
                  <a:gd name="T41" fmla="*/ 687 h 723"/>
                  <a:gd name="T42" fmla="*/ 18 w 382"/>
                  <a:gd name="T43" fmla="*/ 588 h 723"/>
                  <a:gd name="T44" fmla="*/ 18 w 382"/>
                  <a:gd name="T45" fmla="*/ 615 h 723"/>
                  <a:gd name="T46" fmla="*/ 32 w 382"/>
                  <a:gd name="T47" fmla="*/ 656 h 723"/>
                  <a:gd name="T48" fmla="*/ 54 w 382"/>
                  <a:gd name="T49" fmla="*/ 687 h 723"/>
                  <a:gd name="T50" fmla="*/ 90 w 382"/>
                  <a:gd name="T51" fmla="*/ 705 h 723"/>
                  <a:gd name="T52" fmla="*/ 117 w 382"/>
                  <a:gd name="T53" fmla="*/ 705 h 723"/>
                  <a:gd name="T54" fmla="*/ 135 w 382"/>
                  <a:gd name="T55" fmla="*/ 705 h 723"/>
                  <a:gd name="T56" fmla="*/ 166 w 382"/>
                  <a:gd name="T57" fmla="*/ 692 h 723"/>
                  <a:gd name="T58" fmla="*/ 180 w 382"/>
                  <a:gd name="T59" fmla="*/ 683 h 723"/>
                  <a:gd name="T60" fmla="*/ 189 w 382"/>
                  <a:gd name="T61" fmla="*/ 669 h 723"/>
                  <a:gd name="T62" fmla="*/ 207 w 382"/>
                  <a:gd name="T63" fmla="*/ 642 h 723"/>
                  <a:gd name="T64" fmla="*/ 207 w 382"/>
                  <a:gd name="T65" fmla="*/ 629 h 723"/>
                  <a:gd name="T66" fmla="*/ 216 w 382"/>
                  <a:gd name="T67" fmla="*/ 620 h 723"/>
                  <a:gd name="T68" fmla="*/ 220 w 382"/>
                  <a:gd name="T69" fmla="*/ 629 h 723"/>
                  <a:gd name="T70" fmla="*/ 229 w 382"/>
                  <a:gd name="T71" fmla="*/ 620 h 723"/>
                  <a:gd name="T72" fmla="*/ 364 w 382"/>
                  <a:gd name="T73" fmla="*/ 696 h 723"/>
                  <a:gd name="T74" fmla="*/ 229 w 382"/>
                  <a:gd name="T75" fmla="*/ 18 h 723"/>
                  <a:gd name="T76" fmla="*/ 229 w 382"/>
                  <a:gd name="T77" fmla="*/ 553 h 723"/>
                  <a:gd name="T78" fmla="*/ 220 w 382"/>
                  <a:gd name="T79" fmla="*/ 579 h 723"/>
                  <a:gd name="T80" fmla="*/ 220 w 382"/>
                  <a:gd name="T81" fmla="*/ 579 h 723"/>
                  <a:gd name="T82" fmla="*/ 189 w 382"/>
                  <a:gd name="T83" fmla="*/ 597 h 723"/>
                  <a:gd name="T84" fmla="*/ 189 w 382"/>
                  <a:gd name="T85" fmla="*/ 597 h 723"/>
                  <a:gd name="T86" fmla="*/ 175 w 382"/>
                  <a:gd name="T87" fmla="*/ 593 h 723"/>
                  <a:gd name="T88" fmla="*/ 162 w 382"/>
                  <a:gd name="T89" fmla="*/ 579 h 723"/>
                  <a:gd name="T90" fmla="*/ 157 w 382"/>
                  <a:gd name="T91" fmla="*/ 566 h 723"/>
                  <a:gd name="T92" fmla="*/ 153 w 382"/>
                  <a:gd name="T93" fmla="*/ 553 h 723"/>
                  <a:gd name="T94" fmla="*/ 18 w 382"/>
                  <a:gd name="T95" fmla="*/ 18 h 723"/>
                  <a:gd name="T96" fmla="*/ 18 w 382"/>
                  <a:gd name="T97" fmla="*/ 588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2" h="723">
                    <a:moveTo>
                      <a:pt x="27" y="687"/>
                    </a:moveTo>
                    <a:lnTo>
                      <a:pt x="27" y="687"/>
                    </a:lnTo>
                    <a:lnTo>
                      <a:pt x="14" y="665"/>
                    </a:lnTo>
                    <a:lnTo>
                      <a:pt x="5" y="642"/>
                    </a:lnTo>
                    <a:lnTo>
                      <a:pt x="0" y="615"/>
                    </a:lnTo>
                    <a:lnTo>
                      <a:pt x="0" y="588"/>
                    </a:lnTo>
                    <a:lnTo>
                      <a:pt x="0" y="588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171" y="553"/>
                    </a:lnTo>
                    <a:lnTo>
                      <a:pt x="171" y="553"/>
                    </a:lnTo>
                    <a:lnTo>
                      <a:pt x="175" y="561"/>
                    </a:lnTo>
                    <a:lnTo>
                      <a:pt x="175" y="570"/>
                    </a:lnTo>
                    <a:lnTo>
                      <a:pt x="175" y="570"/>
                    </a:lnTo>
                    <a:lnTo>
                      <a:pt x="175" y="570"/>
                    </a:lnTo>
                    <a:lnTo>
                      <a:pt x="184" y="575"/>
                    </a:lnTo>
                    <a:lnTo>
                      <a:pt x="189" y="579"/>
                    </a:lnTo>
                    <a:lnTo>
                      <a:pt x="189" y="579"/>
                    </a:lnTo>
                    <a:lnTo>
                      <a:pt x="189" y="579"/>
                    </a:lnTo>
                    <a:lnTo>
                      <a:pt x="198" y="575"/>
                    </a:lnTo>
                    <a:lnTo>
                      <a:pt x="207" y="570"/>
                    </a:lnTo>
                    <a:lnTo>
                      <a:pt x="211" y="553"/>
                    </a:lnTo>
                    <a:lnTo>
                      <a:pt x="211" y="553"/>
                    </a:lnTo>
                    <a:lnTo>
                      <a:pt x="211" y="0"/>
                    </a:lnTo>
                    <a:lnTo>
                      <a:pt x="382" y="0"/>
                    </a:lnTo>
                    <a:lnTo>
                      <a:pt x="382" y="714"/>
                    </a:lnTo>
                    <a:lnTo>
                      <a:pt x="211" y="714"/>
                    </a:lnTo>
                    <a:lnTo>
                      <a:pt x="211" y="674"/>
                    </a:lnTo>
                    <a:lnTo>
                      <a:pt x="211" y="674"/>
                    </a:lnTo>
                    <a:lnTo>
                      <a:pt x="193" y="696"/>
                    </a:lnTo>
                    <a:lnTo>
                      <a:pt x="171" y="710"/>
                    </a:lnTo>
                    <a:lnTo>
                      <a:pt x="144" y="719"/>
                    </a:lnTo>
                    <a:lnTo>
                      <a:pt x="117" y="723"/>
                    </a:lnTo>
                    <a:lnTo>
                      <a:pt x="117" y="723"/>
                    </a:lnTo>
                    <a:lnTo>
                      <a:pt x="117" y="723"/>
                    </a:lnTo>
                    <a:lnTo>
                      <a:pt x="117" y="723"/>
                    </a:lnTo>
                    <a:lnTo>
                      <a:pt x="117" y="723"/>
                    </a:lnTo>
                    <a:lnTo>
                      <a:pt x="117" y="723"/>
                    </a:lnTo>
                    <a:lnTo>
                      <a:pt x="90" y="719"/>
                    </a:lnTo>
                    <a:lnTo>
                      <a:pt x="63" y="714"/>
                    </a:lnTo>
                    <a:lnTo>
                      <a:pt x="41" y="701"/>
                    </a:lnTo>
                    <a:lnTo>
                      <a:pt x="27" y="687"/>
                    </a:lnTo>
                    <a:lnTo>
                      <a:pt x="27" y="687"/>
                    </a:lnTo>
                    <a:close/>
                    <a:moveTo>
                      <a:pt x="18" y="588"/>
                    </a:moveTo>
                    <a:lnTo>
                      <a:pt x="18" y="588"/>
                    </a:lnTo>
                    <a:lnTo>
                      <a:pt x="18" y="615"/>
                    </a:lnTo>
                    <a:lnTo>
                      <a:pt x="23" y="638"/>
                    </a:lnTo>
                    <a:lnTo>
                      <a:pt x="32" y="656"/>
                    </a:lnTo>
                    <a:lnTo>
                      <a:pt x="41" y="674"/>
                    </a:lnTo>
                    <a:lnTo>
                      <a:pt x="54" y="687"/>
                    </a:lnTo>
                    <a:lnTo>
                      <a:pt x="72" y="696"/>
                    </a:lnTo>
                    <a:lnTo>
                      <a:pt x="90" y="705"/>
                    </a:lnTo>
                    <a:lnTo>
                      <a:pt x="117" y="705"/>
                    </a:lnTo>
                    <a:lnTo>
                      <a:pt x="117" y="705"/>
                    </a:lnTo>
                    <a:lnTo>
                      <a:pt x="117" y="705"/>
                    </a:lnTo>
                    <a:lnTo>
                      <a:pt x="135" y="705"/>
                    </a:lnTo>
                    <a:lnTo>
                      <a:pt x="148" y="701"/>
                    </a:lnTo>
                    <a:lnTo>
                      <a:pt x="166" y="692"/>
                    </a:lnTo>
                    <a:lnTo>
                      <a:pt x="180" y="683"/>
                    </a:lnTo>
                    <a:lnTo>
                      <a:pt x="180" y="683"/>
                    </a:lnTo>
                    <a:lnTo>
                      <a:pt x="180" y="683"/>
                    </a:lnTo>
                    <a:lnTo>
                      <a:pt x="189" y="669"/>
                    </a:lnTo>
                    <a:lnTo>
                      <a:pt x="198" y="656"/>
                    </a:lnTo>
                    <a:lnTo>
                      <a:pt x="207" y="642"/>
                    </a:lnTo>
                    <a:lnTo>
                      <a:pt x="207" y="629"/>
                    </a:lnTo>
                    <a:lnTo>
                      <a:pt x="207" y="629"/>
                    </a:lnTo>
                    <a:lnTo>
                      <a:pt x="207" y="620"/>
                    </a:lnTo>
                    <a:lnTo>
                      <a:pt x="216" y="620"/>
                    </a:lnTo>
                    <a:lnTo>
                      <a:pt x="220" y="620"/>
                    </a:lnTo>
                    <a:lnTo>
                      <a:pt x="220" y="629"/>
                    </a:lnTo>
                    <a:lnTo>
                      <a:pt x="220" y="620"/>
                    </a:lnTo>
                    <a:lnTo>
                      <a:pt x="229" y="620"/>
                    </a:lnTo>
                    <a:lnTo>
                      <a:pt x="229" y="696"/>
                    </a:lnTo>
                    <a:lnTo>
                      <a:pt x="364" y="696"/>
                    </a:lnTo>
                    <a:lnTo>
                      <a:pt x="364" y="18"/>
                    </a:lnTo>
                    <a:lnTo>
                      <a:pt x="229" y="18"/>
                    </a:lnTo>
                    <a:lnTo>
                      <a:pt x="229" y="553"/>
                    </a:lnTo>
                    <a:lnTo>
                      <a:pt x="229" y="553"/>
                    </a:lnTo>
                    <a:lnTo>
                      <a:pt x="225" y="566"/>
                    </a:lnTo>
                    <a:lnTo>
                      <a:pt x="220" y="579"/>
                    </a:lnTo>
                    <a:lnTo>
                      <a:pt x="220" y="579"/>
                    </a:lnTo>
                    <a:lnTo>
                      <a:pt x="220" y="579"/>
                    </a:lnTo>
                    <a:lnTo>
                      <a:pt x="207" y="593"/>
                    </a:lnTo>
                    <a:lnTo>
                      <a:pt x="189" y="597"/>
                    </a:lnTo>
                    <a:lnTo>
                      <a:pt x="189" y="597"/>
                    </a:lnTo>
                    <a:lnTo>
                      <a:pt x="189" y="597"/>
                    </a:lnTo>
                    <a:lnTo>
                      <a:pt x="180" y="597"/>
                    </a:lnTo>
                    <a:lnTo>
                      <a:pt x="175" y="593"/>
                    </a:lnTo>
                    <a:lnTo>
                      <a:pt x="162" y="579"/>
                    </a:lnTo>
                    <a:lnTo>
                      <a:pt x="162" y="579"/>
                    </a:lnTo>
                    <a:lnTo>
                      <a:pt x="162" y="579"/>
                    </a:lnTo>
                    <a:lnTo>
                      <a:pt x="157" y="566"/>
                    </a:lnTo>
                    <a:lnTo>
                      <a:pt x="153" y="553"/>
                    </a:lnTo>
                    <a:lnTo>
                      <a:pt x="153" y="553"/>
                    </a:lnTo>
                    <a:lnTo>
                      <a:pt x="153" y="18"/>
                    </a:lnTo>
                    <a:lnTo>
                      <a:pt x="18" y="18"/>
                    </a:lnTo>
                    <a:lnTo>
                      <a:pt x="18" y="588"/>
                    </a:lnTo>
                    <a:lnTo>
                      <a:pt x="18" y="5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" name="Freeform 81"/>
              <p:cNvSpPr>
                <a:spLocks/>
              </p:cNvSpPr>
              <p:nvPr/>
            </p:nvSpPr>
            <p:spPr bwMode="auto">
              <a:xfrm>
                <a:off x="1746901" y="516614"/>
                <a:ext cx="115219" cy="220977"/>
              </a:xfrm>
              <a:custGeom>
                <a:avLst/>
                <a:gdLst>
                  <a:gd name="T0" fmla="*/ 220 w 372"/>
                  <a:gd name="T1" fmla="*/ 153 h 714"/>
                  <a:gd name="T2" fmla="*/ 211 w 372"/>
                  <a:gd name="T3" fmla="*/ 126 h 714"/>
                  <a:gd name="T4" fmla="*/ 188 w 372"/>
                  <a:gd name="T5" fmla="*/ 117 h 714"/>
                  <a:gd name="T6" fmla="*/ 170 w 372"/>
                  <a:gd name="T7" fmla="*/ 117 h 714"/>
                  <a:gd name="T8" fmla="*/ 157 w 372"/>
                  <a:gd name="T9" fmla="*/ 140 h 714"/>
                  <a:gd name="T10" fmla="*/ 157 w 372"/>
                  <a:gd name="T11" fmla="*/ 193 h 714"/>
                  <a:gd name="T12" fmla="*/ 157 w 372"/>
                  <a:gd name="T13" fmla="*/ 211 h 714"/>
                  <a:gd name="T14" fmla="*/ 175 w 372"/>
                  <a:gd name="T15" fmla="*/ 247 h 714"/>
                  <a:gd name="T16" fmla="*/ 224 w 372"/>
                  <a:gd name="T17" fmla="*/ 288 h 714"/>
                  <a:gd name="T18" fmla="*/ 305 w 372"/>
                  <a:gd name="T19" fmla="*/ 342 h 714"/>
                  <a:gd name="T20" fmla="*/ 341 w 372"/>
                  <a:gd name="T21" fmla="*/ 382 h 714"/>
                  <a:gd name="T22" fmla="*/ 363 w 372"/>
                  <a:gd name="T23" fmla="*/ 431 h 714"/>
                  <a:gd name="T24" fmla="*/ 372 w 372"/>
                  <a:gd name="T25" fmla="*/ 503 h 714"/>
                  <a:gd name="T26" fmla="*/ 372 w 372"/>
                  <a:gd name="T27" fmla="*/ 557 h 714"/>
                  <a:gd name="T28" fmla="*/ 359 w 372"/>
                  <a:gd name="T29" fmla="*/ 624 h 714"/>
                  <a:gd name="T30" fmla="*/ 319 w 372"/>
                  <a:gd name="T31" fmla="*/ 674 h 714"/>
                  <a:gd name="T32" fmla="*/ 260 w 372"/>
                  <a:gd name="T33" fmla="*/ 705 h 714"/>
                  <a:gd name="T34" fmla="*/ 188 w 372"/>
                  <a:gd name="T35" fmla="*/ 714 h 714"/>
                  <a:gd name="T36" fmla="*/ 152 w 372"/>
                  <a:gd name="T37" fmla="*/ 710 h 714"/>
                  <a:gd name="T38" fmla="*/ 85 w 372"/>
                  <a:gd name="T39" fmla="*/ 692 h 714"/>
                  <a:gd name="T40" fmla="*/ 36 w 372"/>
                  <a:gd name="T41" fmla="*/ 651 h 714"/>
                  <a:gd name="T42" fmla="*/ 4 w 372"/>
                  <a:gd name="T43" fmla="*/ 593 h 714"/>
                  <a:gd name="T44" fmla="*/ 0 w 372"/>
                  <a:gd name="T45" fmla="*/ 440 h 714"/>
                  <a:gd name="T46" fmla="*/ 157 w 372"/>
                  <a:gd name="T47" fmla="*/ 561 h 714"/>
                  <a:gd name="T48" fmla="*/ 157 w 372"/>
                  <a:gd name="T49" fmla="*/ 575 h 714"/>
                  <a:gd name="T50" fmla="*/ 170 w 372"/>
                  <a:gd name="T51" fmla="*/ 597 h 714"/>
                  <a:gd name="T52" fmla="*/ 188 w 372"/>
                  <a:gd name="T53" fmla="*/ 602 h 714"/>
                  <a:gd name="T54" fmla="*/ 211 w 372"/>
                  <a:gd name="T55" fmla="*/ 588 h 714"/>
                  <a:gd name="T56" fmla="*/ 220 w 372"/>
                  <a:gd name="T57" fmla="*/ 561 h 714"/>
                  <a:gd name="T58" fmla="*/ 220 w 372"/>
                  <a:gd name="T59" fmla="*/ 503 h 714"/>
                  <a:gd name="T60" fmla="*/ 211 w 372"/>
                  <a:gd name="T61" fmla="*/ 463 h 714"/>
                  <a:gd name="T62" fmla="*/ 184 w 372"/>
                  <a:gd name="T63" fmla="*/ 431 h 714"/>
                  <a:gd name="T64" fmla="*/ 112 w 372"/>
                  <a:gd name="T65" fmla="*/ 382 h 714"/>
                  <a:gd name="T66" fmla="*/ 54 w 372"/>
                  <a:gd name="T67" fmla="*/ 337 h 714"/>
                  <a:gd name="T68" fmla="*/ 22 w 372"/>
                  <a:gd name="T69" fmla="*/ 301 h 714"/>
                  <a:gd name="T70" fmla="*/ 4 w 372"/>
                  <a:gd name="T71" fmla="*/ 247 h 714"/>
                  <a:gd name="T72" fmla="*/ 0 w 372"/>
                  <a:gd name="T73" fmla="*/ 158 h 714"/>
                  <a:gd name="T74" fmla="*/ 4 w 372"/>
                  <a:gd name="T75" fmla="*/ 122 h 714"/>
                  <a:gd name="T76" fmla="*/ 36 w 372"/>
                  <a:gd name="T77" fmla="*/ 63 h 714"/>
                  <a:gd name="T78" fmla="*/ 85 w 372"/>
                  <a:gd name="T79" fmla="*/ 23 h 714"/>
                  <a:gd name="T80" fmla="*/ 152 w 372"/>
                  <a:gd name="T81" fmla="*/ 5 h 714"/>
                  <a:gd name="T82" fmla="*/ 188 w 372"/>
                  <a:gd name="T83" fmla="*/ 0 h 714"/>
                  <a:gd name="T84" fmla="*/ 260 w 372"/>
                  <a:gd name="T85" fmla="*/ 9 h 714"/>
                  <a:gd name="T86" fmla="*/ 319 w 372"/>
                  <a:gd name="T87" fmla="*/ 41 h 714"/>
                  <a:gd name="T88" fmla="*/ 359 w 372"/>
                  <a:gd name="T89" fmla="*/ 90 h 714"/>
                  <a:gd name="T90" fmla="*/ 372 w 372"/>
                  <a:gd name="T91" fmla="*/ 158 h 714"/>
                  <a:gd name="T92" fmla="*/ 220 w 372"/>
                  <a:gd name="T93" fmla="*/ 252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72" h="714">
                    <a:moveTo>
                      <a:pt x="220" y="153"/>
                    </a:moveTo>
                    <a:lnTo>
                      <a:pt x="220" y="153"/>
                    </a:lnTo>
                    <a:lnTo>
                      <a:pt x="215" y="140"/>
                    </a:lnTo>
                    <a:lnTo>
                      <a:pt x="211" y="126"/>
                    </a:lnTo>
                    <a:lnTo>
                      <a:pt x="202" y="117"/>
                    </a:lnTo>
                    <a:lnTo>
                      <a:pt x="188" y="117"/>
                    </a:lnTo>
                    <a:lnTo>
                      <a:pt x="188" y="117"/>
                    </a:lnTo>
                    <a:lnTo>
                      <a:pt x="170" y="117"/>
                    </a:lnTo>
                    <a:lnTo>
                      <a:pt x="161" y="126"/>
                    </a:lnTo>
                    <a:lnTo>
                      <a:pt x="157" y="140"/>
                    </a:lnTo>
                    <a:lnTo>
                      <a:pt x="157" y="153"/>
                    </a:lnTo>
                    <a:lnTo>
                      <a:pt x="157" y="193"/>
                    </a:lnTo>
                    <a:lnTo>
                      <a:pt x="157" y="193"/>
                    </a:lnTo>
                    <a:lnTo>
                      <a:pt x="157" y="211"/>
                    </a:lnTo>
                    <a:lnTo>
                      <a:pt x="166" y="234"/>
                    </a:lnTo>
                    <a:lnTo>
                      <a:pt x="175" y="247"/>
                    </a:lnTo>
                    <a:lnTo>
                      <a:pt x="188" y="261"/>
                    </a:lnTo>
                    <a:lnTo>
                      <a:pt x="224" y="288"/>
                    </a:lnTo>
                    <a:lnTo>
                      <a:pt x="265" y="310"/>
                    </a:lnTo>
                    <a:lnTo>
                      <a:pt x="305" y="342"/>
                    </a:lnTo>
                    <a:lnTo>
                      <a:pt x="323" y="360"/>
                    </a:lnTo>
                    <a:lnTo>
                      <a:pt x="341" y="382"/>
                    </a:lnTo>
                    <a:lnTo>
                      <a:pt x="354" y="404"/>
                    </a:lnTo>
                    <a:lnTo>
                      <a:pt x="363" y="431"/>
                    </a:lnTo>
                    <a:lnTo>
                      <a:pt x="372" y="463"/>
                    </a:lnTo>
                    <a:lnTo>
                      <a:pt x="372" y="503"/>
                    </a:lnTo>
                    <a:lnTo>
                      <a:pt x="372" y="557"/>
                    </a:lnTo>
                    <a:lnTo>
                      <a:pt x="372" y="557"/>
                    </a:lnTo>
                    <a:lnTo>
                      <a:pt x="368" y="593"/>
                    </a:lnTo>
                    <a:lnTo>
                      <a:pt x="359" y="624"/>
                    </a:lnTo>
                    <a:lnTo>
                      <a:pt x="341" y="651"/>
                    </a:lnTo>
                    <a:lnTo>
                      <a:pt x="319" y="674"/>
                    </a:lnTo>
                    <a:lnTo>
                      <a:pt x="292" y="692"/>
                    </a:lnTo>
                    <a:lnTo>
                      <a:pt x="260" y="705"/>
                    </a:lnTo>
                    <a:lnTo>
                      <a:pt x="224" y="710"/>
                    </a:lnTo>
                    <a:lnTo>
                      <a:pt x="188" y="714"/>
                    </a:lnTo>
                    <a:lnTo>
                      <a:pt x="188" y="714"/>
                    </a:lnTo>
                    <a:lnTo>
                      <a:pt x="152" y="710"/>
                    </a:lnTo>
                    <a:lnTo>
                      <a:pt x="117" y="705"/>
                    </a:lnTo>
                    <a:lnTo>
                      <a:pt x="85" y="692"/>
                    </a:lnTo>
                    <a:lnTo>
                      <a:pt x="58" y="674"/>
                    </a:lnTo>
                    <a:lnTo>
                      <a:pt x="36" y="651"/>
                    </a:lnTo>
                    <a:lnTo>
                      <a:pt x="18" y="624"/>
                    </a:lnTo>
                    <a:lnTo>
                      <a:pt x="4" y="593"/>
                    </a:lnTo>
                    <a:lnTo>
                      <a:pt x="0" y="557"/>
                    </a:lnTo>
                    <a:lnTo>
                      <a:pt x="0" y="440"/>
                    </a:lnTo>
                    <a:lnTo>
                      <a:pt x="157" y="440"/>
                    </a:lnTo>
                    <a:lnTo>
                      <a:pt x="157" y="561"/>
                    </a:lnTo>
                    <a:lnTo>
                      <a:pt x="157" y="561"/>
                    </a:lnTo>
                    <a:lnTo>
                      <a:pt x="157" y="575"/>
                    </a:lnTo>
                    <a:lnTo>
                      <a:pt x="161" y="588"/>
                    </a:lnTo>
                    <a:lnTo>
                      <a:pt x="170" y="597"/>
                    </a:lnTo>
                    <a:lnTo>
                      <a:pt x="188" y="602"/>
                    </a:lnTo>
                    <a:lnTo>
                      <a:pt x="188" y="602"/>
                    </a:lnTo>
                    <a:lnTo>
                      <a:pt x="202" y="597"/>
                    </a:lnTo>
                    <a:lnTo>
                      <a:pt x="211" y="588"/>
                    </a:lnTo>
                    <a:lnTo>
                      <a:pt x="215" y="575"/>
                    </a:lnTo>
                    <a:lnTo>
                      <a:pt x="220" y="561"/>
                    </a:lnTo>
                    <a:lnTo>
                      <a:pt x="220" y="503"/>
                    </a:lnTo>
                    <a:lnTo>
                      <a:pt x="220" y="503"/>
                    </a:lnTo>
                    <a:lnTo>
                      <a:pt x="215" y="485"/>
                    </a:lnTo>
                    <a:lnTo>
                      <a:pt x="211" y="463"/>
                    </a:lnTo>
                    <a:lnTo>
                      <a:pt x="197" y="449"/>
                    </a:lnTo>
                    <a:lnTo>
                      <a:pt x="184" y="431"/>
                    </a:lnTo>
                    <a:lnTo>
                      <a:pt x="148" y="409"/>
                    </a:lnTo>
                    <a:lnTo>
                      <a:pt x="112" y="382"/>
                    </a:lnTo>
                    <a:lnTo>
                      <a:pt x="72" y="355"/>
                    </a:lnTo>
                    <a:lnTo>
                      <a:pt x="54" y="337"/>
                    </a:lnTo>
                    <a:lnTo>
                      <a:pt x="36" y="319"/>
                    </a:lnTo>
                    <a:lnTo>
                      <a:pt x="22" y="301"/>
                    </a:lnTo>
                    <a:lnTo>
                      <a:pt x="13" y="274"/>
                    </a:lnTo>
                    <a:lnTo>
                      <a:pt x="4" y="247"/>
                    </a:lnTo>
                    <a:lnTo>
                      <a:pt x="0" y="216"/>
                    </a:lnTo>
                    <a:lnTo>
                      <a:pt x="0" y="158"/>
                    </a:lnTo>
                    <a:lnTo>
                      <a:pt x="0" y="158"/>
                    </a:lnTo>
                    <a:lnTo>
                      <a:pt x="4" y="122"/>
                    </a:lnTo>
                    <a:lnTo>
                      <a:pt x="18" y="90"/>
                    </a:lnTo>
                    <a:lnTo>
                      <a:pt x="36" y="63"/>
                    </a:lnTo>
                    <a:lnTo>
                      <a:pt x="58" y="41"/>
                    </a:lnTo>
                    <a:lnTo>
                      <a:pt x="85" y="23"/>
                    </a:lnTo>
                    <a:lnTo>
                      <a:pt x="117" y="9"/>
                    </a:lnTo>
                    <a:lnTo>
                      <a:pt x="152" y="5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224" y="5"/>
                    </a:lnTo>
                    <a:lnTo>
                      <a:pt x="260" y="9"/>
                    </a:lnTo>
                    <a:lnTo>
                      <a:pt x="292" y="23"/>
                    </a:lnTo>
                    <a:lnTo>
                      <a:pt x="319" y="41"/>
                    </a:lnTo>
                    <a:lnTo>
                      <a:pt x="341" y="63"/>
                    </a:lnTo>
                    <a:lnTo>
                      <a:pt x="359" y="90"/>
                    </a:lnTo>
                    <a:lnTo>
                      <a:pt x="368" y="122"/>
                    </a:lnTo>
                    <a:lnTo>
                      <a:pt x="372" y="158"/>
                    </a:lnTo>
                    <a:lnTo>
                      <a:pt x="372" y="252"/>
                    </a:lnTo>
                    <a:lnTo>
                      <a:pt x="220" y="252"/>
                    </a:lnTo>
                    <a:lnTo>
                      <a:pt x="220" y="153"/>
                    </a:lnTo>
                    <a:close/>
                  </a:path>
                </a:pathLst>
              </a:custGeom>
              <a:solidFill>
                <a:srgbClr val="756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" name="Freeform 82"/>
              <p:cNvSpPr>
                <a:spLocks noEditPoints="1"/>
              </p:cNvSpPr>
              <p:nvPr/>
            </p:nvSpPr>
            <p:spPr bwMode="auto">
              <a:xfrm>
                <a:off x="1744450" y="513487"/>
                <a:ext cx="120122" cy="227231"/>
              </a:xfrm>
              <a:custGeom>
                <a:avLst/>
                <a:gdLst>
                  <a:gd name="T0" fmla="*/ 175 w 390"/>
                  <a:gd name="T1" fmla="*/ 570 h 732"/>
                  <a:gd name="T2" fmla="*/ 184 w 390"/>
                  <a:gd name="T3" fmla="*/ 597 h 732"/>
                  <a:gd name="T4" fmla="*/ 206 w 390"/>
                  <a:gd name="T5" fmla="*/ 597 h 732"/>
                  <a:gd name="T6" fmla="*/ 220 w 390"/>
                  <a:gd name="T7" fmla="*/ 570 h 732"/>
                  <a:gd name="T8" fmla="*/ 211 w 390"/>
                  <a:gd name="T9" fmla="*/ 476 h 732"/>
                  <a:gd name="T10" fmla="*/ 117 w 390"/>
                  <a:gd name="T11" fmla="*/ 400 h 732"/>
                  <a:gd name="T12" fmla="*/ 54 w 390"/>
                  <a:gd name="T13" fmla="*/ 355 h 732"/>
                  <a:gd name="T14" fmla="*/ 4 w 390"/>
                  <a:gd name="T15" fmla="*/ 261 h 732"/>
                  <a:gd name="T16" fmla="*/ 0 w 390"/>
                  <a:gd name="T17" fmla="*/ 167 h 732"/>
                  <a:gd name="T18" fmla="*/ 63 w 390"/>
                  <a:gd name="T19" fmla="*/ 41 h 732"/>
                  <a:gd name="T20" fmla="*/ 197 w 390"/>
                  <a:gd name="T21" fmla="*/ 0 h 732"/>
                  <a:gd name="T22" fmla="*/ 269 w 390"/>
                  <a:gd name="T23" fmla="*/ 9 h 732"/>
                  <a:gd name="T24" fmla="*/ 332 w 390"/>
                  <a:gd name="T25" fmla="*/ 41 h 732"/>
                  <a:gd name="T26" fmla="*/ 390 w 390"/>
                  <a:gd name="T27" fmla="*/ 167 h 732"/>
                  <a:gd name="T28" fmla="*/ 220 w 390"/>
                  <a:gd name="T29" fmla="*/ 162 h 732"/>
                  <a:gd name="T30" fmla="*/ 206 w 390"/>
                  <a:gd name="T31" fmla="*/ 135 h 732"/>
                  <a:gd name="T32" fmla="*/ 184 w 390"/>
                  <a:gd name="T33" fmla="*/ 135 h 732"/>
                  <a:gd name="T34" fmla="*/ 175 w 390"/>
                  <a:gd name="T35" fmla="*/ 162 h 732"/>
                  <a:gd name="T36" fmla="*/ 184 w 390"/>
                  <a:gd name="T37" fmla="*/ 238 h 732"/>
                  <a:gd name="T38" fmla="*/ 278 w 390"/>
                  <a:gd name="T39" fmla="*/ 315 h 732"/>
                  <a:gd name="T40" fmla="*/ 337 w 390"/>
                  <a:gd name="T41" fmla="*/ 364 h 732"/>
                  <a:gd name="T42" fmla="*/ 390 w 390"/>
                  <a:gd name="T43" fmla="*/ 472 h 732"/>
                  <a:gd name="T44" fmla="*/ 390 w 390"/>
                  <a:gd name="T45" fmla="*/ 566 h 732"/>
                  <a:gd name="T46" fmla="*/ 332 w 390"/>
                  <a:gd name="T47" fmla="*/ 692 h 732"/>
                  <a:gd name="T48" fmla="*/ 269 w 390"/>
                  <a:gd name="T49" fmla="*/ 723 h 732"/>
                  <a:gd name="T50" fmla="*/ 197 w 390"/>
                  <a:gd name="T51" fmla="*/ 732 h 732"/>
                  <a:gd name="T52" fmla="*/ 63 w 390"/>
                  <a:gd name="T53" fmla="*/ 692 h 732"/>
                  <a:gd name="T54" fmla="*/ 0 w 390"/>
                  <a:gd name="T55" fmla="*/ 566 h 732"/>
                  <a:gd name="T56" fmla="*/ 22 w 390"/>
                  <a:gd name="T57" fmla="*/ 602 h 732"/>
                  <a:gd name="T58" fmla="*/ 99 w 390"/>
                  <a:gd name="T59" fmla="*/ 692 h 732"/>
                  <a:gd name="T60" fmla="*/ 197 w 390"/>
                  <a:gd name="T61" fmla="*/ 714 h 732"/>
                  <a:gd name="T62" fmla="*/ 296 w 390"/>
                  <a:gd name="T63" fmla="*/ 692 h 732"/>
                  <a:gd name="T64" fmla="*/ 368 w 390"/>
                  <a:gd name="T65" fmla="*/ 602 h 732"/>
                  <a:gd name="T66" fmla="*/ 372 w 390"/>
                  <a:gd name="T67" fmla="*/ 512 h 732"/>
                  <a:gd name="T68" fmla="*/ 341 w 390"/>
                  <a:gd name="T69" fmla="*/ 395 h 732"/>
                  <a:gd name="T70" fmla="*/ 269 w 390"/>
                  <a:gd name="T71" fmla="*/ 328 h 732"/>
                  <a:gd name="T72" fmla="*/ 179 w 390"/>
                  <a:gd name="T73" fmla="*/ 261 h 732"/>
                  <a:gd name="T74" fmla="*/ 157 w 390"/>
                  <a:gd name="T75" fmla="*/ 202 h 732"/>
                  <a:gd name="T76" fmla="*/ 166 w 390"/>
                  <a:gd name="T77" fmla="*/ 131 h 732"/>
                  <a:gd name="T78" fmla="*/ 197 w 390"/>
                  <a:gd name="T79" fmla="*/ 117 h 732"/>
                  <a:gd name="T80" fmla="*/ 229 w 390"/>
                  <a:gd name="T81" fmla="*/ 131 h 732"/>
                  <a:gd name="T82" fmla="*/ 238 w 390"/>
                  <a:gd name="T83" fmla="*/ 162 h 732"/>
                  <a:gd name="T84" fmla="*/ 372 w 390"/>
                  <a:gd name="T85" fmla="*/ 167 h 732"/>
                  <a:gd name="T86" fmla="*/ 341 w 390"/>
                  <a:gd name="T87" fmla="*/ 77 h 732"/>
                  <a:gd name="T88" fmla="*/ 233 w 390"/>
                  <a:gd name="T89" fmla="*/ 23 h 732"/>
                  <a:gd name="T90" fmla="*/ 161 w 390"/>
                  <a:gd name="T91" fmla="*/ 23 h 732"/>
                  <a:gd name="T92" fmla="*/ 49 w 390"/>
                  <a:gd name="T93" fmla="*/ 77 h 732"/>
                  <a:gd name="T94" fmla="*/ 18 w 390"/>
                  <a:gd name="T95" fmla="*/ 167 h 732"/>
                  <a:gd name="T96" fmla="*/ 27 w 390"/>
                  <a:gd name="T97" fmla="*/ 283 h 732"/>
                  <a:gd name="T98" fmla="*/ 85 w 390"/>
                  <a:gd name="T99" fmla="*/ 355 h 732"/>
                  <a:gd name="T100" fmla="*/ 166 w 390"/>
                  <a:gd name="T101" fmla="*/ 409 h 732"/>
                  <a:gd name="T102" fmla="*/ 233 w 390"/>
                  <a:gd name="T103" fmla="*/ 490 h 732"/>
                  <a:gd name="T104" fmla="*/ 238 w 390"/>
                  <a:gd name="T105" fmla="*/ 570 h 732"/>
                  <a:gd name="T106" fmla="*/ 229 w 390"/>
                  <a:gd name="T107" fmla="*/ 602 h 732"/>
                  <a:gd name="T108" fmla="*/ 197 w 390"/>
                  <a:gd name="T109" fmla="*/ 620 h 732"/>
                  <a:gd name="T110" fmla="*/ 166 w 390"/>
                  <a:gd name="T111" fmla="*/ 602 h 732"/>
                  <a:gd name="T112" fmla="*/ 157 w 390"/>
                  <a:gd name="T113" fmla="*/ 458 h 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90" h="732">
                    <a:moveTo>
                      <a:pt x="0" y="566"/>
                    </a:moveTo>
                    <a:lnTo>
                      <a:pt x="0" y="440"/>
                    </a:lnTo>
                    <a:lnTo>
                      <a:pt x="175" y="440"/>
                    </a:lnTo>
                    <a:lnTo>
                      <a:pt x="175" y="570"/>
                    </a:lnTo>
                    <a:lnTo>
                      <a:pt x="175" y="570"/>
                    </a:lnTo>
                    <a:lnTo>
                      <a:pt x="175" y="584"/>
                    </a:lnTo>
                    <a:lnTo>
                      <a:pt x="179" y="593"/>
                    </a:lnTo>
                    <a:lnTo>
                      <a:pt x="184" y="597"/>
                    </a:lnTo>
                    <a:lnTo>
                      <a:pt x="197" y="602"/>
                    </a:lnTo>
                    <a:lnTo>
                      <a:pt x="197" y="602"/>
                    </a:lnTo>
                    <a:lnTo>
                      <a:pt x="197" y="602"/>
                    </a:lnTo>
                    <a:lnTo>
                      <a:pt x="206" y="597"/>
                    </a:lnTo>
                    <a:lnTo>
                      <a:pt x="215" y="593"/>
                    </a:lnTo>
                    <a:lnTo>
                      <a:pt x="215" y="584"/>
                    </a:lnTo>
                    <a:lnTo>
                      <a:pt x="220" y="570"/>
                    </a:lnTo>
                    <a:lnTo>
                      <a:pt x="220" y="570"/>
                    </a:lnTo>
                    <a:lnTo>
                      <a:pt x="220" y="512"/>
                    </a:lnTo>
                    <a:lnTo>
                      <a:pt x="220" y="512"/>
                    </a:lnTo>
                    <a:lnTo>
                      <a:pt x="215" y="494"/>
                    </a:lnTo>
                    <a:lnTo>
                      <a:pt x="211" y="476"/>
                    </a:lnTo>
                    <a:lnTo>
                      <a:pt x="202" y="463"/>
                    </a:lnTo>
                    <a:lnTo>
                      <a:pt x="188" y="449"/>
                    </a:lnTo>
                    <a:lnTo>
                      <a:pt x="152" y="422"/>
                    </a:lnTo>
                    <a:lnTo>
                      <a:pt x="117" y="400"/>
                    </a:lnTo>
                    <a:lnTo>
                      <a:pt x="117" y="400"/>
                    </a:lnTo>
                    <a:lnTo>
                      <a:pt x="117" y="400"/>
                    </a:lnTo>
                    <a:lnTo>
                      <a:pt x="72" y="373"/>
                    </a:lnTo>
                    <a:lnTo>
                      <a:pt x="54" y="355"/>
                    </a:lnTo>
                    <a:lnTo>
                      <a:pt x="36" y="337"/>
                    </a:lnTo>
                    <a:lnTo>
                      <a:pt x="22" y="315"/>
                    </a:lnTo>
                    <a:lnTo>
                      <a:pt x="13" y="288"/>
                    </a:lnTo>
                    <a:lnTo>
                      <a:pt x="4" y="261"/>
                    </a:lnTo>
                    <a:lnTo>
                      <a:pt x="0" y="225"/>
                    </a:lnTo>
                    <a:lnTo>
                      <a:pt x="0" y="225"/>
                    </a:lnTo>
                    <a:lnTo>
                      <a:pt x="0" y="167"/>
                    </a:lnTo>
                    <a:lnTo>
                      <a:pt x="0" y="167"/>
                    </a:lnTo>
                    <a:lnTo>
                      <a:pt x="4" y="131"/>
                    </a:lnTo>
                    <a:lnTo>
                      <a:pt x="18" y="95"/>
                    </a:lnTo>
                    <a:lnTo>
                      <a:pt x="36" y="68"/>
                    </a:lnTo>
                    <a:lnTo>
                      <a:pt x="63" y="41"/>
                    </a:lnTo>
                    <a:lnTo>
                      <a:pt x="90" y="23"/>
                    </a:lnTo>
                    <a:lnTo>
                      <a:pt x="126" y="14"/>
                    </a:lnTo>
                    <a:lnTo>
                      <a:pt x="161" y="5"/>
                    </a:lnTo>
                    <a:lnTo>
                      <a:pt x="197" y="0"/>
                    </a:lnTo>
                    <a:lnTo>
                      <a:pt x="197" y="0"/>
                    </a:lnTo>
                    <a:lnTo>
                      <a:pt x="197" y="0"/>
                    </a:lnTo>
                    <a:lnTo>
                      <a:pt x="233" y="5"/>
                    </a:lnTo>
                    <a:lnTo>
                      <a:pt x="269" y="9"/>
                    </a:lnTo>
                    <a:lnTo>
                      <a:pt x="305" y="23"/>
                    </a:lnTo>
                    <a:lnTo>
                      <a:pt x="332" y="41"/>
                    </a:lnTo>
                    <a:lnTo>
                      <a:pt x="332" y="41"/>
                    </a:lnTo>
                    <a:lnTo>
                      <a:pt x="332" y="41"/>
                    </a:lnTo>
                    <a:lnTo>
                      <a:pt x="354" y="68"/>
                    </a:lnTo>
                    <a:lnTo>
                      <a:pt x="377" y="95"/>
                    </a:lnTo>
                    <a:lnTo>
                      <a:pt x="386" y="131"/>
                    </a:lnTo>
                    <a:lnTo>
                      <a:pt x="390" y="167"/>
                    </a:lnTo>
                    <a:lnTo>
                      <a:pt x="390" y="167"/>
                    </a:lnTo>
                    <a:lnTo>
                      <a:pt x="390" y="270"/>
                    </a:lnTo>
                    <a:lnTo>
                      <a:pt x="220" y="270"/>
                    </a:lnTo>
                    <a:lnTo>
                      <a:pt x="220" y="162"/>
                    </a:lnTo>
                    <a:lnTo>
                      <a:pt x="220" y="162"/>
                    </a:lnTo>
                    <a:lnTo>
                      <a:pt x="215" y="149"/>
                    </a:lnTo>
                    <a:lnTo>
                      <a:pt x="215" y="144"/>
                    </a:lnTo>
                    <a:lnTo>
                      <a:pt x="206" y="135"/>
                    </a:lnTo>
                    <a:lnTo>
                      <a:pt x="197" y="135"/>
                    </a:lnTo>
                    <a:lnTo>
                      <a:pt x="197" y="135"/>
                    </a:lnTo>
                    <a:lnTo>
                      <a:pt x="197" y="135"/>
                    </a:lnTo>
                    <a:lnTo>
                      <a:pt x="184" y="135"/>
                    </a:lnTo>
                    <a:lnTo>
                      <a:pt x="179" y="140"/>
                    </a:lnTo>
                    <a:lnTo>
                      <a:pt x="175" y="149"/>
                    </a:lnTo>
                    <a:lnTo>
                      <a:pt x="175" y="162"/>
                    </a:lnTo>
                    <a:lnTo>
                      <a:pt x="175" y="162"/>
                    </a:lnTo>
                    <a:lnTo>
                      <a:pt x="175" y="202"/>
                    </a:lnTo>
                    <a:lnTo>
                      <a:pt x="175" y="202"/>
                    </a:lnTo>
                    <a:lnTo>
                      <a:pt x="175" y="220"/>
                    </a:lnTo>
                    <a:lnTo>
                      <a:pt x="184" y="238"/>
                    </a:lnTo>
                    <a:lnTo>
                      <a:pt x="193" y="252"/>
                    </a:lnTo>
                    <a:lnTo>
                      <a:pt x="206" y="265"/>
                    </a:lnTo>
                    <a:lnTo>
                      <a:pt x="238" y="288"/>
                    </a:lnTo>
                    <a:lnTo>
                      <a:pt x="278" y="315"/>
                    </a:lnTo>
                    <a:lnTo>
                      <a:pt x="278" y="315"/>
                    </a:lnTo>
                    <a:lnTo>
                      <a:pt x="278" y="315"/>
                    </a:lnTo>
                    <a:lnTo>
                      <a:pt x="319" y="342"/>
                    </a:lnTo>
                    <a:lnTo>
                      <a:pt x="337" y="364"/>
                    </a:lnTo>
                    <a:lnTo>
                      <a:pt x="354" y="382"/>
                    </a:lnTo>
                    <a:lnTo>
                      <a:pt x="368" y="409"/>
                    </a:lnTo>
                    <a:lnTo>
                      <a:pt x="381" y="436"/>
                    </a:lnTo>
                    <a:lnTo>
                      <a:pt x="390" y="472"/>
                    </a:lnTo>
                    <a:lnTo>
                      <a:pt x="390" y="512"/>
                    </a:lnTo>
                    <a:lnTo>
                      <a:pt x="390" y="512"/>
                    </a:lnTo>
                    <a:lnTo>
                      <a:pt x="390" y="566"/>
                    </a:lnTo>
                    <a:lnTo>
                      <a:pt x="390" y="566"/>
                    </a:lnTo>
                    <a:lnTo>
                      <a:pt x="386" y="606"/>
                    </a:lnTo>
                    <a:lnTo>
                      <a:pt x="377" y="638"/>
                    </a:lnTo>
                    <a:lnTo>
                      <a:pt x="354" y="669"/>
                    </a:lnTo>
                    <a:lnTo>
                      <a:pt x="332" y="692"/>
                    </a:lnTo>
                    <a:lnTo>
                      <a:pt x="332" y="692"/>
                    </a:lnTo>
                    <a:lnTo>
                      <a:pt x="332" y="692"/>
                    </a:lnTo>
                    <a:lnTo>
                      <a:pt x="305" y="710"/>
                    </a:lnTo>
                    <a:lnTo>
                      <a:pt x="269" y="723"/>
                    </a:lnTo>
                    <a:lnTo>
                      <a:pt x="233" y="728"/>
                    </a:lnTo>
                    <a:lnTo>
                      <a:pt x="197" y="732"/>
                    </a:lnTo>
                    <a:lnTo>
                      <a:pt x="197" y="732"/>
                    </a:lnTo>
                    <a:lnTo>
                      <a:pt x="197" y="732"/>
                    </a:lnTo>
                    <a:lnTo>
                      <a:pt x="161" y="728"/>
                    </a:lnTo>
                    <a:lnTo>
                      <a:pt x="126" y="723"/>
                    </a:lnTo>
                    <a:lnTo>
                      <a:pt x="90" y="710"/>
                    </a:lnTo>
                    <a:lnTo>
                      <a:pt x="63" y="692"/>
                    </a:lnTo>
                    <a:lnTo>
                      <a:pt x="36" y="669"/>
                    </a:lnTo>
                    <a:lnTo>
                      <a:pt x="18" y="638"/>
                    </a:lnTo>
                    <a:lnTo>
                      <a:pt x="4" y="606"/>
                    </a:lnTo>
                    <a:lnTo>
                      <a:pt x="0" y="566"/>
                    </a:lnTo>
                    <a:lnTo>
                      <a:pt x="0" y="566"/>
                    </a:lnTo>
                    <a:close/>
                    <a:moveTo>
                      <a:pt x="18" y="566"/>
                    </a:moveTo>
                    <a:lnTo>
                      <a:pt x="18" y="566"/>
                    </a:lnTo>
                    <a:lnTo>
                      <a:pt x="22" y="602"/>
                    </a:lnTo>
                    <a:lnTo>
                      <a:pt x="36" y="629"/>
                    </a:lnTo>
                    <a:lnTo>
                      <a:pt x="49" y="656"/>
                    </a:lnTo>
                    <a:lnTo>
                      <a:pt x="72" y="678"/>
                    </a:lnTo>
                    <a:lnTo>
                      <a:pt x="99" y="692"/>
                    </a:lnTo>
                    <a:lnTo>
                      <a:pt x="130" y="705"/>
                    </a:lnTo>
                    <a:lnTo>
                      <a:pt x="161" y="710"/>
                    </a:lnTo>
                    <a:lnTo>
                      <a:pt x="197" y="714"/>
                    </a:lnTo>
                    <a:lnTo>
                      <a:pt x="197" y="714"/>
                    </a:lnTo>
                    <a:lnTo>
                      <a:pt x="197" y="714"/>
                    </a:lnTo>
                    <a:lnTo>
                      <a:pt x="233" y="710"/>
                    </a:lnTo>
                    <a:lnTo>
                      <a:pt x="265" y="705"/>
                    </a:lnTo>
                    <a:lnTo>
                      <a:pt x="296" y="692"/>
                    </a:lnTo>
                    <a:lnTo>
                      <a:pt x="323" y="678"/>
                    </a:lnTo>
                    <a:lnTo>
                      <a:pt x="341" y="656"/>
                    </a:lnTo>
                    <a:lnTo>
                      <a:pt x="359" y="629"/>
                    </a:lnTo>
                    <a:lnTo>
                      <a:pt x="368" y="602"/>
                    </a:lnTo>
                    <a:lnTo>
                      <a:pt x="372" y="566"/>
                    </a:lnTo>
                    <a:lnTo>
                      <a:pt x="372" y="566"/>
                    </a:lnTo>
                    <a:lnTo>
                      <a:pt x="372" y="512"/>
                    </a:lnTo>
                    <a:lnTo>
                      <a:pt x="372" y="512"/>
                    </a:lnTo>
                    <a:lnTo>
                      <a:pt x="372" y="476"/>
                    </a:lnTo>
                    <a:lnTo>
                      <a:pt x="363" y="445"/>
                    </a:lnTo>
                    <a:lnTo>
                      <a:pt x="354" y="418"/>
                    </a:lnTo>
                    <a:lnTo>
                      <a:pt x="341" y="395"/>
                    </a:lnTo>
                    <a:lnTo>
                      <a:pt x="323" y="373"/>
                    </a:lnTo>
                    <a:lnTo>
                      <a:pt x="310" y="360"/>
                    </a:lnTo>
                    <a:lnTo>
                      <a:pt x="269" y="328"/>
                    </a:lnTo>
                    <a:lnTo>
                      <a:pt x="269" y="328"/>
                    </a:lnTo>
                    <a:lnTo>
                      <a:pt x="269" y="328"/>
                    </a:lnTo>
                    <a:lnTo>
                      <a:pt x="229" y="306"/>
                    </a:lnTo>
                    <a:lnTo>
                      <a:pt x="193" y="279"/>
                    </a:lnTo>
                    <a:lnTo>
                      <a:pt x="179" y="261"/>
                    </a:lnTo>
                    <a:lnTo>
                      <a:pt x="166" y="243"/>
                    </a:lnTo>
                    <a:lnTo>
                      <a:pt x="161" y="225"/>
                    </a:lnTo>
                    <a:lnTo>
                      <a:pt x="157" y="202"/>
                    </a:lnTo>
                    <a:lnTo>
                      <a:pt x="157" y="202"/>
                    </a:lnTo>
                    <a:lnTo>
                      <a:pt x="157" y="162"/>
                    </a:lnTo>
                    <a:lnTo>
                      <a:pt x="157" y="162"/>
                    </a:lnTo>
                    <a:lnTo>
                      <a:pt x="157" y="149"/>
                    </a:lnTo>
                    <a:lnTo>
                      <a:pt x="166" y="131"/>
                    </a:lnTo>
                    <a:lnTo>
                      <a:pt x="166" y="131"/>
                    </a:lnTo>
                    <a:lnTo>
                      <a:pt x="166" y="131"/>
                    </a:lnTo>
                    <a:lnTo>
                      <a:pt x="175" y="122"/>
                    </a:lnTo>
                    <a:lnTo>
                      <a:pt x="197" y="117"/>
                    </a:lnTo>
                    <a:lnTo>
                      <a:pt x="197" y="117"/>
                    </a:lnTo>
                    <a:lnTo>
                      <a:pt x="197" y="117"/>
                    </a:lnTo>
                    <a:lnTo>
                      <a:pt x="215" y="122"/>
                    </a:lnTo>
                    <a:lnTo>
                      <a:pt x="229" y="131"/>
                    </a:lnTo>
                    <a:lnTo>
                      <a:pt x="229" y="131"/>
                    </a:lnTo>
                    <a:lnTo>
                      <a:pt x="229" y="131"/>
                    </a:lnTo>
                    <a:lnTo>
                      <a:pt x="233" y="144"/>
                    </a:lnTo>
                    <a:lnTo>
                      <a:pt x="238" y="162"/>
                    </a:lnTo>
                    <a:lnTo>
                      <a:pt x="238" y="162"/>
                    </a:lnTo>
                    <a:lnTo>
                      <a:pt x="238" y="252"/>
                    </a:lnTo>
                    <a:lnTo>
                      <a:pt x="372" y="252"/>
                    </a:lnTo>
                    <a:lnTo>
                      <a:pt x="372" y="167"/>
                    </a:lnTo>
                    <a:lnTo>
                      <a:pt x="372" y="167"/>
                    </a:lnTo>
                    <a:lnTo>
                      <a:pt x="368" y="131"/>
                    </a:lnTo>
                    <a:lnTo>
                      <a:pt x="359" y="104"/>
                    </a:lnTo>
                    <a:lnTo>
                      <a:pt x="341" y="77"/>
                    </a:lnTo>
                    <a:lnTo>
                      <a:pt x="323" y="59"/>
                    </a:lnTo>
                    <a:lnTo>
                      <a:pt x="296" y="41"/>
                    </a:lnTo>
                    <a:lnTo>
                      <a:pt x="265" y="27"/>
                    </a:lnTo>
                    <a:lnTo>
                      <a:pt x="233" y="23"/>
                    </a:lnTo>
                    <a:lnTo>
                      <a:pt x="197" y="18"/>
                    </a:lnTo>
                    <a:lnTo>
                      <a:pt x="197" y="18"/>
                    </a:lnTo>
                    <a:lnTo>
                      <a:pt x="197" y="18"/>
                    </a:lnTo>
                    <a:lnTo>
                      <a:pt x="161" y="23"/>
                    </a:lnTo>
                    <a:lnTo>
                      <a:pt x="130" y="27"/>
                    </a:lnTo>
                    <a:lnTo>
                      <a:pt x="99" y="41"/>
                    </a:lnTo>
                    <a:lnTo>
                      <a:pt x="72" y="59"/>
                    </a:lnTo>
                    <a:lnTo>
                      <a:pt x="49" y="77"/>
                    </a:lnTo>
                    <a:lnTo>
                      <a:pt x="36" y="104"/>
                    </a:lnTo>
                    <a:lnTo>
                      <a:pt x="22" y="131"/>
                    </a:lnTo>
                    <a:lnTo>
                      <a:pt x="18" y="167"/>
                    </a:lnTo>
                    <a:lnTo>
                      <a:pt x="18" y="167"/>
                    </a:lnTo>
                    <a:lnTo>
                      <a:pt x="18" y="225"/>
                    </a:lnTo>
                    <a:lnTo>
                      <a:pt x="18" y="225"/>
                    </a:lnTo>
                    <a:lnTo>
                      <a:pt x="22" y="256"/>
                    </a:lnTo>
                    <a:lnTo>
                      <a:pt x="27" y="283"/>
                    </a:lnTo>
                    <a:lnTo>
                      <a:pt x="40" y="306"/>
                    </a:lnTo>
                    <a:lnTo>
                      <a:pt x="54" y="324"/>
                    </a:lnTo>
                    <a:lnTo>
                      <a:pt x="67" y="342"/>
                    </a:lnTo>
                    <a:lnTo>
                      <a:pt x="85" y="355"/>
                    </a:lnTo>
                    <a:lnTo>
                      <a:pt x="126" y="382"/>
                    </a:lnTo>
                    <a:lnTo>
                      <a:pt x="126" y="382"/>
                    </a:lnTo>
                    <a:lnTo>
                      <a:pt x="126" y="382"/>
                    </a:lnTo>
                    <a:lnTo>
                      <a:pt x="166" y="409"/>
                    </a:lnTo>
                    <a:lnTo>
                      <a:pt x="202" y="436"/>
                    </a:lnTo>
                    <a:lnTo>
                      <a:pt x="215" y="454"/>
                    </a:lnTo>
                    <a:lnTo>
                      <a:pt x="224" y="472"/>
                    </a:lnTo>
                    <a:lnTo>
                      <a:pt x="233" y="490"/>
                    </a:lnTo>
                    <a:lnTo>
                      <a:pt x="238" y="512"/>
                    </a:lnTo>
                    <a:lnTo>
                      <a:pt x="238" y="512"/>
                    </a:lnTo>
                    <a:lnTo>
                      <a:pt x="238" y="570"/>
                    </a:lnTo>
                    <a:lnTo>
                      <a:pt x="238" y="570"/>
                    </a:lnTo>
                    <a:lnTo>
                      <a:pt x="233" y="588"/>
                    </a:lnTo>
                    <a:lnTo>
                      <a:pt x="229" y="602"/>
                    </a:lnTo>
                    <a:lnTo>
                      <a:pt x="229" y="602"/>
                    </a:lnTo>
                    <a:lnTo>
                      <a:pt x="229" y="602"/>
                    </a:lnTo>
                    <a:lnTo>
                      <a:pt x="215" y="615"/>
                    </a:lnTo>
                    <a:lnTo>
                      <a:pt x="197" y="620"/>
                    </a:lnTo>
                    <a:lnTo>
                      <a:pt x="197" y="620"/>
                    </a:lnTo>
                    <a:lnTo>
                      <a:pt x="197" y="620"/>
                    </a:lnTo>
                    <a:lnTo>
                      <a:pt x="175" y="615"/>
                    </a:lnTo>
                    <a:lnTo>
                      <a:pt x="166" y="602"/>
                    </a:lnTo>
                    <a:lnTo>
                      <a:pt x="166" y="602"/>
                    </a:lnTo>
                    <a:lnTo>
                      <a:pt x="166" y="602"/>
                    </a:lnTo>
                    <a:lnTo>
                      <a:pt x="157" y="588"/>
                    </a:lnTo>
                    <a:lnTo>
                      <a:pt x="157" y="570"/>
                    </a:lnTo>
                    <a:lnTo>
                      <a:pt x="157" y="570"/>
                    </a:lnTo>
                    <a:lnTo>
                      <a:pt x="157" y="458"/>
                    </a:lnTo>
                    <a:lnTo>
                      <a:pt x="18" y="458"/>
                    </a:lnTo>
                    <a:lnTo>
                      <a:pt x="18" y="566"/>
                    </a:lnTo>
                    <a:lnTo>
                      <a:pt x="18" y="5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Rectangle 83"/>
              <p:cNvSpPr>
                <a:spLocks noChangeArrowheads="1"/>
              </p:cNvSpPr>
              <p:nvPr/>
            </p:nvSpPr>
            <p:spPr bwMode="auto">
              <a:xfrm>
                <a:off x="1884183" y="601044"/>
                <a:ext cx="64964" cy="35440"/>
              </a:xfrm>
              <a:prstGeom prst="rect">
                <a:avLst/>
              </a:prstGeom>
              <a:solidFill>
                <a:srgbClr val="756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" name="Freeform 84"/>
              <p:cNvSpPr>
                <a:spLocks noEditPoints="1"/>
              </p:cNvSpPr>
              <p:nvPr/>
            </p:nvSpPr>
            <p:spPr bwMode="auto">
              <a:xfrm>
                <a:off x="1881732" y="598959"/>
                <a:ext cx="69867" cy="39609"/>
              </a:xfrm>
              <a:custGeom>
                <a:avLst/>
                <a:gdLst>
                  <a:gd name="T0" fmla="*/ 9 w 225"/>
                  <a:gd name="T1" fmla="*/ 130 h 130"/>
                  <a:gd name="T2" fmla="*/ 9 w 225"/>
                  <a:gd name="T3" fmla="*/ 121 h 130"/>
                  <a:gd name="T4" fmla="*/ 18 w 225"/>
                  <a:gd name="T5" fmla="*/ 121 h 130"/>
                  <a:gd name="T6" fmla="*/ 9 w 225"/>
                  <a:gd name="T7" fmla="*/ 121 h 130"/>
                  <a:gd name="T8" fmla="*/ 9 w 225"/>
                  <a:gd name="T9" fmla="*/ 130 h 130"/>
                  <a:gd name="T10" fmla="*/ 0 w 225"/>
                  <a:gd name="T11" fmla="*/ 130 h 130"/>
                  <a:gd name="T12" fmla="*/ 0 w 225"/>
                  <a:gd name="T13" fmla="*/ 0 h 130"/>
                  <a:gd name="T14" fmla="*/ 225 w 225"/>
                  <a:gd name="T15" fmla="*/ 0 h 130"/>
                  <a:gd name="T16" fmla="*/ 225 w 225"/>
                  <a:gd name="T17" fmla="*/ 130 h 130"/>
                  <a:gd name="T18" fmla="*/ 9 w 225"/>
                  <a:gd name="T19" fmla="*/ 130 h 130"/>
                  <a:gd name="T20" fmla="*/ 9 w 225"/>
                  <a:gd name="T21" fmla="*/ 130 h 130"/>
                  <a:gd name="T22" fmla="*/ 18 w 225"/>
                  <a:gd name="T23" fmla="*/ 112 h 130"/>
                  <a:gd name="T24" fmla="*/ 207 w 225"/>
                  <a:gd name="T25" fmla="*/ 112 h 130"/>
                  <a:gd name="T26" fmla="*/ 207 w 225"/>
                  <a:gd name="T27" fmla="*/ 18 h 130"/>
                  <a:gd name="T28" fmla="*/ 18 w 225"/>
                  <a:gd name="T29" fmla="*/ 18 h 130"/>
                  <a:gd name="T30" fmla="*/ 18 w 225"/>
                  <a:gd name="T31" fmla="*/ 112 h 130"/>
                  <a:gd name="T32" fmla="*/ 18 w 225"/>
                  <a:gd name="T33" fmla="*/ 112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5" h="130">
                    <a:moveTo>
                      <a:pt x="9" y="130"/>
                    </a:moveTo>
                    <a:lnTo>
                      <a:pt x="9" y="121"/>
                    </a:lnTo>
                    <a:lnTo>
                      <a:pt x="18" y="121"/>
                    </a:lnTo>
                    <a:lnTo>
                      <a:pt x="9" y="121"/>
                    </a:lnTo>
                    <a:lnTo>
                      <a:pt x="9" y="130"/>
                    </a:lnTo>
                    <a:lnTo>
                      <a:pt x="0" y="130"/>
                    </a:lnTo>
                    <a:lnTo>
                      <a:pt x="0" y="0"/>
                    </a:lnTo>
                    <a:lnTo>
                      <a:pt x="225" y="0"/>
                    </a:lnTo>
                    <a:lnTo>
                      <a:pt x="225" y="130"/>
                    </a:lnTo>
                    <a:lnTo>
                      <a:pt x="9" y="130"/>
                    </a:lnTo>
                    <a:lnTo>
                      <a:pt x="9" y="130"/>
                    </a:lnTo>
                    <a:close/>
                    <a:moveTo>
                      <a:pt x="18" y="112"/>
                    </a:moveTo>
                    <a:lnTo>
                      <a:pt x="207" y="112"/>
                    </a:lnTo>
                    <a:lnTo>
                      <a:pt x="207" y="18"/>
                    </a:lnTo>
                    <a:lnTo>
                      <a:pt x="18" y="18"/>
                    </a:lnTo>
                    <a:lnTo>
                      <a:pt x="18" y="112"/>
                    </a:lnTo>
                    <a:lnTo>
                      <a:pt x="18" y="1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" name="Freeform 85"/>
              <p:cNvSpPr>
                <a:spLocks/>
              </p:cNvSpPr>
              <p:nvPr/>
            </p:nvSpPr>
            <p:spPr bwMode="auto">
              <a:xfrm>
                <a:off x="1972436" y="461370"/>
                <a:ext cx="125025" cy="279348"/>
              </a:xfrm>
              <a:custGeom>
                <a:avLst/>
                <a:gdLst>
                  <a:gd name="T0" fmla="*/ 404 w 404"/>
                  <a:gd name="T1" fmla="*/ 745 h 902"/>
                  <a:gd name="T2" fmla="*/ 400 w 404"/>
                  <a:gd name="T3" fmla="*/ 785 h 902"/>
                  <a:gd name="T4" fmla="*/ 368 w 404"/>
                  <a:gd name="T5" fmla="*/ 844 h 902"/>
                  <a:gd name="T6" fmla="*/ 314 w 404"/>
                  <a:gd name="T7" fmla="*/ 884 h 902"/>
                  <a:gd name="T8" fmla="*/ 242 w 404"/>
                  <a:gd name="T9" fmla="*/ 898 h 902"/>
                  <a:gd name="T10" fmla="*/ 202 w 404"/>
                  <a:gd name="T11" fmla="*/ 902 h 902"/>
                  <a:gd name="T12" fmla="*/ 126 w 404"/>
                  <a:gd name="T13" fmla="*/ 893 h 902"/>
                  <a:gd name="T14" fmla="*/ 63 w 404"/>
                  <a:gd name="T15" fmla="*/ 866 h 902"/>
                  <a:gd name="T16" fmla="*/ 18 w 404"/>
                  <a:gd name="T17" fmla="*/ 817 h 902"/>
                  <a:gd name="T18" fmla="*/ 0 w 404"/>
                  <a:gd name="T19" fmla="*/ 745 h 902"/>
                  <a:gd name="T20" fmla="*/ 0 w 404"/>
                  <a:gd name="T21" fmla="*/ 161 h 902"/>
                  <a:gd name="T22" fmla="*/ 18 w 404"/>
                  <a:gd name="T23" fmla="*/ 85 h 902"/>
                  <a:gd name="T24" fmla="*/ 63 w 404"/>
                  <a:gd name="T25" fmla="*/ 36 h 902"/>
                  <a:gd name="T26" fmla="*/ 126 w 404"/>
                  <a:gd name="T27" fmla="*/ 9 h 902"/>
                  <a:gd name="T28" fmla="*/ 202 w 404"/>
                  <a:gd name="T29" fmla="*/ 0 h 902"/>
                  <a:gd name="T30" fmla="*/ 242 w 404"/>
                  <a:gd name="T31" fmla="*/ 4 h 902"/>
                  <a:gd name="T32" fmla="*/ 314 w 404"/>
                  <a:gd name="T33" fmla="*/ 22 h 902"/>
                  <a:gd name="T34" fmla="*/ 368 w 404"/>
                  <a:gd name="T35" fmla="*/ 58 h 902"/>
                  <a:gd name="T36" fmla="*/ 400 w 404"/>
                  <a:gd name="T37" fmla="*/ 121 h 902"/>
                  <a:gd name="T38" fmla="*/ 404 w 404"/>
                  <a:gd name="T39" fmla="*/ 323 h 902"/>
                  <a:gd name="T40" fmla="*/ 233 w 404"/>
                  <a:gd name="T41" fmla="*/ 188 h 902"/>
                  <a:gd name="T42" fmla="*/ 233 w 404"/>
                  <a:gd name="T43" fmla="*/ 170 h 902"/>
                  <a:gd name="T44" fmla="*/ 220 w 404"/>
                  <a:gd name="T45" fmla="*/ 135 h 902"/>
                  <a:gd name="T46" fmla="*/ 202 w 404"/>
                  <a:gd name="T47" fmla="*/ 130 h 902"/>
                  <a:gd name="T48" fmla="*/ 193 w 404"/>
                  <a:gd name="T49" fmla="*/ 130 h 902"/>
                  <a:gd name="T50" fmla="*/ 180 w 404"/>
                  <a:gd name="T51" fmla="*/ 148 h 902"/>
                  <a:gd name="T52" fmla="*/ 171 w 404"/>
                  <a:gd name="T53" fmla="*/ 188 h 902"/>
                  <a:gd name="T54" fmla="*/ 171 w 404"/>
                  <a:gd name="T55" fmla="*/ 714 h 902"/>
                  <a:gd name="T56" fmla="*/ 180 w 404"/>
                  <a:gd name="T57" fmla="*/ 754 h 902"/>
                  <a:gd name="T58" fmla="*/ 193 w 404"/>
                  <a:gd name="T59" fmla="*/ 772 h 902"/>
                  <a:gd name="T60" fmla="*/ 202 w 404"/>
                  <a:gd name="T61" fmla="*/ 772 h 902"/>
                  <a:gd name="T62" fmla="*/ 220 w 404"/>
                  <a:gd name="T63" fmla="*/ 767 h 902"/>
                  <a:gd name="T64" fmla="*/ 233 w 404"/>
                  <a:gd name="T65" fmla="*/ 736 h 902"/>
                  <a:gd name="T66" fmla="*/ 233 w 404"/>
                  <a:gd name="T67" fmla="*/ 543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04" h="902">
                    <a:moveTo>
                      <a:pt x="404" y="543"/>
                    </a:moveTo>
                    <a:lnTo>
                      <a:pt x="404" y="745"/>
                    </a:lnTo>
                    <a:lnTo>
                      <a:pt x="404" y="745"/>
                    </a:lnTo>
                    <a:lnTo>
                      <a:pt x="400" y="785"/>
                    </a:lnTo>
                    <a:lnTo>
                      <a:pt x="386" y="817"/>
                    </a:lnTo>
                    <a:lnTo>
                      <a:pt x="368" y="844"/>
                    </a:lnTo>
                    <a:lnTo>
                      <a:pt x="346" y="866"/>
                    </a:lnTo>
                    <a:lnTo>
                      <a:pt x="314" y="884"/>
                    </a:lnTo>
                    <a:lnTo>
                      <a:pt x="278" y="893"/>
                    </a:lnTo>
                    <a:lnTo>
                      <a:pt x="242" y="898"/>
                    </a:lnTo>
                    <a:lnTo>
                      <a:pt x="202" y="902"/>
                    </a:lnTo>
                    <a:lnTo>
                      <a:pt x="202" y="902"/>
                    </a:lnTo>
                    <a:lnTo>
                      <a:pt x="166" y="898"/>
                    </a:lnTo>
                    <a:lnTo>
                      <a:pt x="126" y="893"/>
                    </a:lnTo>
                    <a:lnTo>
                      <a:pt x="94" y="884"/>
                    </a:lnTo>
                    <a:lnTo>
                      <a:pt x="63" y="866"/>
                    </a:lnTo>
                    <a:lnTo>
                      <a:pt x="36" y="844"/>
                    </a:lnTo>
                    <a:lnTo>
                      <a:pt x="18" y="817"/>
                    </a:lnTo>
                    <a:lnTo>
                      <a:pt x="5" y="785"/>
                    </a:lnTo>
                    <a:lnTo>
                      <a:pt x="0" y="745"/>
                    </a:lnTo>
                    <a:lnTo>
                      <a:pt x="0" y="161"/>
                    </a:lnTo>
                    <a:lnTo>
                      <a:pt x="0" y="161"/>
                    </a:lnTo>
                    <a:lnTo>
                      <a:pt x="5" y="121"/>
                    </a:lnTo>
                    <a:lnTo>
                      <a:pt x="18" y="85"/>
                    </a:lnTo>
                    <a:lnTo>
                      <a:pt x="36" y="58"/>
                    </a:lnTo>
                    <a:lnTo>
                      <a:pt x="63" y="36"/>
                    </a:lnTo>
                    <a:lnTo>
                      <a:pt x="94" y="22"/>
                    </a:lnTo>
                    <a:lnTo>
                      <a:pt x="126" y="9"/>
                    </a:lnTo>
                    <a:lnTo>
                      <a:pt x="166" y="4"/>
                    </a:lnTo>
                    <a:lnTo>
                      <a:pt x="202" y="0"/>
                    </a:lnTo>
                    <a:lnTo>
                      <a:pt x="202" y="0"/>
                    </a:lnTo>
                    <a:lnTo>
                      <a:pt x="242" y="4"/>
                    </a:lnTo>
                    <a:lnTo>
                      <a:pt x="278" y="9"/>
                    </a:lnTo>
                    <a:lnTo>
                      <a:pt x="314" y="22"/>
                    </a:lnTo>
                    <a:lnTo>
                      <a:pt x="346" y="36"/>
                    </a:lnTo>
                    <a:lnTo>
                      <a:pt x="368" y="58"/>
                    </a:lnTo>
                    <a:lnTo>
                      <a:pt x="386" y="85"/>
                    </a:lnTo>
                    <a:lnTo>
                      <a:pt x="400" y="121"/>
                    </a:lnTo>
                    <a:lnTo>
                      <a:pt x="404" y="161"/>
                    </a:lnTo>
                    <a:lnTo>
                      <a:pt x="404" y="323"/>
                    </a:lnTo>
                    <a:lnTo>
                      <a:pt x="233" y="323"/>
                    </a:lnTo>
                    <a:lnTo>
                      <a:pt x="233" y="188"/>
                    </a:lnTo>
                    <a:lnTo>
                      <a:pt x="233" y="188"/>
                    </a:lnTo>
                    <a:lnTo>
                      <a:pt x="233" y="170"/>
                    </a:lnTo>
                    <a:lnTo>
                      <a:pt x="229" y="148"/>
                    </a:lnTo>
                    <a:lnTo>
                      <a:pt x="220" y="135"/>
                    </a:lnTo>
                    <a:lnTo>
                      <a:pt x="211" y="130"/>
                    </a:lnTo>
                    <a:lnTo>
                      <a:pt x="202" y="130"/>
                    </a:lnTo>
                    <a:lnTo>
                      <a:pt x="202" y="130"/>
                    </a:lnTo>
                    <a:lnTo>
                      <a:pt x="193" y="130"/>
                    </a:lnTo>
                    <a:lnTo>
                      <a:pt x="189" y="135"/>
                    </a:lnTo>
                    <a:lnTo>
                      <a:pt x="180" y="148"/>
                    </a:lnTo>
                    <a:lnTo>
                      <a:pt x="175" y="170"/>
                    </a:lnTo>
                    <a:lnTo>
                      <a:pt x="171" y="188"/>
                    </a:lnTo>
                    <a:lnTo>
                      <a:pt x="171" y="714"/>
                    </a:lnTo>
                    <a:lnTo>
                      <a:pt x="171" y="714"/>
                    </a:lnTo>
                    <a:lnTo>
                      <a:pt x="175" y="736"/>
                    </a:lnTo>
                    <a:lnTo>
                      <a:pt x="180" y="754"/>
                    </a:lnTo>
                    <a:lnTo>
                      <a:pt x="189" y="767"/>
                    </a:lnTo>
                    <a:lnTo>
                      <a:pt x="193" y="772"/>
                    </a:lnTo>
                    <a:lnTo>
                      <a:pt x="202" y="772"/>
                    </a:lnTo>
                    <a:lnTo>
                      <a:pt x="202" y="772"/>
                    </a:lnTo>
                    <a:lnTo>
                      <a:pt x="211" y="772"/>
                    </a:lnTo>
                    <a:lnTo>
                      <a:pt x="220" y="767"/>
                    </a:lnTo>
                    <a:lnTo>
                      <a:pt x="229" y="754"/>
                    </a:lnTo>
                    <a:lnTo>
                      <a:pt x="233" y="736"/>
                    </a:lnTo>
                    <a:lnTo>
                      <a:pt x="233" y="714"/>
                    </a:lnTo>
                    <a:lnTo>
                      <a:pt x="233" y="543"/>
                    </a:lnTo>
                    <a:lnTo>
                      <a:pt x="404" y="543"/>
                    </a:lnTo>
                    <a:close/>
                  </a:path>
                </a:pathLst>
              </a:custGeom>
              <a:solidFill>
                <a:srgbClr val="756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Freeform 86"/>
              <p:cNvSpPr>
                <a:spLocks noEditPoints="1"/>
              </p:cNvSpPr>
              <p:nvPr/>
            </p:nvSpPr>
            <p:spPr bwMode="auto">
              <a:xfrm>
                <a:off x="1968760" y="458243"/>
                <a:ext cx="131153" cy="284559"/>
              </a:xfrm>
              <a:custGeom>
                <a:avLst/>
                <a:gdLst>
                  <a:gd name="T0" fmla="*/ 40 w 422"/>
                  <a:gd name="T1" fmla="*/ 862 h 920"/>
                  <a:gd name="T2" fmla="*/ 0 w 422"/>
                  <a:gd name="T3" fmla="*/ 754 h 920"/>
                  <a:gd name="T4" fmla="*/ 0 w 422"/>
                  <a:gd name="T5" fmla="*/ 170 h 920"/>
                  <a:gd name="T6" fmla="*/ 40 w 422"/>
                  <a:gd name="T7" fmla="*/ 63 h 920"/>
                  <a:gd name="T8" fmla="*/ 67 w 422"/>
                  <a:gd name="T9" fmla="*/ 40 h 920"/>
                  <a:gd name="T10" fmla="*/ 171 w 422"/>
                  <a:gd name="T11" fmla="*/ 4 h 920"/>
                  <a:gd name="T12" fmla="*/ 211 w 422"/>
                  <a:gd name="T13" fmla="*/ 0 h 920"/>
                  <a:gd name="T14" fmla="*/ 328 w 422"/>
                  <a:gd name="T15" fmla="*/ 22 h 920"/>
                  <a:gd name="T16" fmla="*/ 359 w 422"/>
                  <a:gd name="T17" fmla="*/ 40 h 920"/>
                  <a:gd name="T18" fmla="*/ 418 w 422"/>
                  <a:gd name="T19" fmla="*/ 126 h 920"/>
                  <a:gd name="T20" fmla="*/ 422 w 422"/>
                  <a:gd name="T21" fmla="*/ 341 h 920"/>
                  <a:gd name="T22" fmla="*/ 233 w 422"/>
                  <a:gd name="T23" fmla="*/ 197 h 920"/>
                  <a:gd name="T24" fmla="*/ 229 w 422"/>
                  <a:gd name="T25" fmla="*/ 161 h 920"/>
                  <a:gd name="T26" fmla="*/ 211 w 422"/>
                  <a:gd name="T27" fmla="*/ 148 h 920"/>
                  <a:gd name="T28" fmla="*/ 202 w 422"/>
                  <a:gd name="T29" fmla="*/ 153 h 920"/>
                  <a:gd name="T30" fmla="*/ 193 w 422"/>
                  <a:gd name="T31" fmla="*/ 161 h 920"/>
                  <a:gd name="T32" fmla="*/ 189 w 422"/>
                  <a:gd name="T33" fmla="*/ 197 h 920"/>
                  <a:gd name="T34" fmla="*/ 193 w 422"/>
                  <a:gd name="T35" fmla="*/ 745 h 920"/>
                  <a:gd name="T36" fmla="*/ 193 w 422"/>
                  <a:gd name="T37" fmla="*/ 758 h 920"/>
                  <a:gd name="T38" fmla="*/ 211 w 422"/>
                  <a:gd name="T39" fmla="*/ 772 h 920"/>
                  <a:gd name="T40" fmla="*/ 229 w 422"/>
                  <a:gd name="T41" fmla="*/ 758 h 920"/>
                  <a:gd name="T42" fmla="*/ 233 w 422"/>
                  <a:gd name="T43" fmla="*/ 745 h 920"/>
                  <a:gd name="T44" fmla="*/ 233 w 422"/>
                  <a:gd name="T45" fmla="*/ 543 h 920"/>
                  <a:gd name="T46" fmla="*/ 413 w 422"/>
                  <a:gd name="T47" fmla="*/ 543 h 920"/>
                  <a:gd name="T48" fmla="*/ 422 w 422"/>
                  <a:gd name="T49" fmla="*/ 754 h 920"/>
                  <a:gd name="T50" fmla="*/ 386 w 422"/>
                  <a:gd name="T51" fmla="*/ 862 h 920"/>
                  <a:gd name="T52" fmla="*/ 359 w 422"/>
                  <a:gd name="T53" fmla="*/ 884 h 920"/>
                  <a:gd name="T54" fmla="*/ 251 w 422"/>
                  <a:gd name="T55" fmla="*/ 916 h 920"/>
                  <a:gd name="T56" fmla="*/ 211 w 422"/>
                  <a:gd name="T57" fmla="*/ 920 h 920"/>
                  <a:gd name="T58" fmla="*/ 99 w 422"/>
                  <a:gd name="T59" fmla="*/ 898 h 920"/>
                  <a:gd name="T60" fmla="*/ 18 w 422"/>
                  <a:gd name="T61" fmla="*/ 170 h 920"/>
                  <a:gd name="T62" fmla="*/ 23 w 422"/>
                  <a:gd name="T63" fmla="*/ 790 h 920"/>
                  <a:gd name="T64" fmla="*/ 76 w 422"/>
                  <a:gd name="T65" fmla="*/ 866 h 920"/>
                  <a:gd name="T66" fmla="*/ 175 w 422"/>
                  <a:gd name="T67" fmla="*/ 898 h 920"/>
                  <a:gd name="T68" fmla="*/ 211 w 422"/>
                  <a:gd name="T69" fmla="*/ 902 h 920"/>
                  <a:gd name="T70" fmla="*/ 319 w 422"/>
                  <a:gd name="T71" fmla="*/ 884 h 920"/>
                  <a:gd name="T72" fmla="*/ 391 w 422"/>
                  <a:gd name="T73" fmla="*/ 821 h 920"/>
                  <a:gd name="T74" fmla="*/ 404 w 422"/>
                  <a:gd name="T75" fmla="*/ 754 h 920"/>
                  <a:gd name="T76" fmla="*/ 251 w 422"/>
                  <a:gd name="T77" fmla="*/ 723 h 920"/>
                  <a:gd name="T78" fmla="*/ 247 w 422"/>
                  <a:gd name="T79" fmla="*/ 767 h 920"/>
                  <a:gd name="T80" fmla="*/ 242 w 422"/>
                  <a:gd name="T81" fmla="*/ 776 h 920"/>
                  <a:gd name="T82" fmla="*/ 211 w 422"/>
                  <a:gd name="T83" fmla="*/ 790 h 920"/>
                  <a:gd name="T84" fmla="*/ 202 w 422"/>
                  <a:gd name="T85" fmla="*/ 790 h 920"/>
                  <a:gd name="T86" fmla="*/ 180 w 422"/>
                  <a:gd name="T87" fmla="*/ 767 h 920"/>
                  <a:gd name="T88" fmla="*/ 175 w 422"/>
                  <a:gd name="T89" fmla="*/ 745 h 920"/>
                  <a:gd name="T90" fmla="*/ 171 w 422"/>
                  <a:gd name="T91" fmla="*/ 197 h 920"/>
                  <a:gd name="T92" fmla="*/ 180 w 422"/>
                  <a:gd name="T93" fmla="*/ 157 h 920"/>
                  <a:gd name="T94" fmla="*/ 184 w 422"/>
                  <a:gd name="T95" fmla="*/ 148 h 920"/>
                  <a:gd name="T96" fmla="*/ 211 w 422"/>
                  <a:gd name="T97" fmla="*/ 130 h 920"/>
                  <a:gd name="T98" fmla="*/ 225 w 422"/>
                  <a:gd name="T99" fmla="*/ 135 h 920"/>
                  <a:gd name="T100" fmla="*/ 247 w 422"/>
                  <a:gd name="T101" fmla="*/ 157 h 920"/>
                  <a:gd name="T102" fmla="*/ 251 w 422"/>
                  <a:gd name="T103" fmla="*/ 175 h 920"/>
                  <a:gd name="T104" fmla="*/ 251 w 422"/>
                  <a:gd name="T105" fmla="*/ 323 h 920"/>
                  <a:gd name="T106" fmla="*/ 404 w 422"/>
                  <a:gd name="T107" fmla="*/ 170 h 920"/>
                  <a:gd name="T108" fmla="*/ 373 w 422"/>
                  <a:gd name="T109" fmla="*/ 72 h 920"/>
                  <a:gd name="T110" fmla="*/ 287 w 422"/>
                  <a:gd name="T111" fmla="*/ 27 h 920"/>
                  <a:gd name="T112" fmla="*/ 211 w 422"/>
                  <a:gd name="T113" fmla="*/ 18 h 920"/>
                  <a:gd name="T114" fmla="*/ 139 w 422"/>
                  <a:gd name="T115" fmla="*/ 27 h 920"/>
                  <a:gd name="T116" fmla="*/ 54 w 422"/>
                  <a:gd name="T117" fmla="*/ 72 h 920"/>
                  <a:gd name="T118" fmla="*/ 18 w 422"/>
                  <a:gd name="T119" fmla="*/ 170 h 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22" h="920">
                    <a:moveTo>
                      <a:pt x="67" y="884"/>
                    </a:moveTo>
                    <a:lnTo>
                      <a:pt x="67" y="884"/>
                    </a:lnTo>
                    <a:lnTo>
                      <a:pt x="40" y="862"/>
                    </a:lnTo>
                    <a:lnTo>
                      <a:pt x="18" y="830"/>
                    </a:lnTo>
                    <a:lnTo>
                      <a:pt x="5" y="794"/>
                    </a:lnTo>
                    <a:lnTo>
                      <a:pt x="0" y="754"/>
                    </a:lnTo>
                    <a:lnTo>
                      <a:pt x="0" y="754"/>
                    </a:lnTo>
                    <a:lnTo>
                      <a:pt x="0" y="170"/>
                    </a:lnTo>
                    <a:lnTo>
                      <a:pt x="0" y="170"/>
                    </a:lnTo>
                    <a:lnTo>
                      <a:pt x="5" y="126"/>
                    </a:lnTo>
                    <a:lnTo>
                      <a:pt x="18" y="90"/>
                    </a:lnTo>
                    <a:lnTo>
                      <a:pt x="40" y="63"/>
                    </a:lnTo>
                    <a:lnTo>
                      <a:pt x="67" y="40"/>
                    </a:lnTo>
                    <a:lnTo>
                      <a:pt x="67" y="40"/>
                    </a:lnTo>
                    <a:lnTo>
                      <a:pt x="67" y="40"/>
                    </a:lnTo>
                    <a:lnTo>
                      <a:pt x="99" y="22"/>
                    </a:lnTo>
                    <a:lnTo>
                      <a:pt x="135" y="9"/>
                    </a:lnTo>
                    <a:lnTo>
                      <a:pt x="171" y="4"/>
                    </a:lnTo>
                    <a:lnTo>
                      <a:pt x="211" y="0"/>
                    </a:lnTo>
                    <a:lnTo>
                      <a:pt x="211" y="0"/>
                    </a:lnTo>
                    <a:lnTo>
                      <a:pt x="211" y="0"/>
                    </a:lnTo>
                    <a:lnTo>
                      <a:pt x="251" y="4"/>
                    </a:lnTo>
                    <a:lnTo>
                      <a:pt x="292" y="9"/>
                    </a:lnTo>
                    <a:lnTo>
                      <a:pt x="328" y="22"/>
                    </a:lnTo>
                    <a:lnTo>
                      <a:pt x="359" y="40"/>
                    </a:lnTo>
                    <a:lnTo>
                      <a:pt x="359" y="40"/>
                    </a:lnTo>
                    <a:lnTo>
                      <a:pt x="359" y="40"/>
                    </a:lnTo>
                    <a:lnTo>
                      <a:pt x="386" y="63"/>
                    </a:lnTo>
                    <a:lnTo>
                      <a:pt x="404" y="90"/>
                    </a:lnTo>
                    <a:lnTo>
                      <a:pt x="418" y="126"/>
                    </a:lnTo>
                    <a:lnTo>
                      <a:pt x="422" y="170"/>
                    </a:lnTo>
                    <a:lnTo>
                      <a:pt x="422" y="170"/>
                    </a:lnTo>
                    <a:lnTo>
                      <a:pt x="422" y="341"/>
                    </a:lnTo>
                    <a:lnTo>
                      <a:pt x="233" y="341"/>
                    </a:lnTo>
                    <a:lnTo>
                      <a:pt x="233" y="197"/>
                    </a:lnTo>
                    <a:lnTo>
                      <a:pt x="233" y="197"/>
                    </a:lnTo>
                    <a:lnTo>
                      <a:pt x="233" y="179"/>
                    </a:lnTo>
                    <a:lnTo>
                      <a:pt x="229" y="161"/>
                    </a:lnTo>
                    <a:lnTo>
                      <a:pt x="229" y="161"/>
                    </a:lnTo>
                    <a:lnTo>
                      <a:pt x="229" y="161"/>
                    </a:lnTo>
                    <a:lnTo>
                      <a:pt x="225" y="153"/>
                    </a:lnTo>
                    <a:lnTo>
                      <a:pt x="211" y="148"/>
                    </a:lnTo>
                    <a:lnTo>
                      <a:pt x="211" y="148"/>
                    </a:lnTo>
                    <a:lnTo>
                      <a:pt x="211" y="148"/>
                    </a:lnTo>
                    <a:lnTo>
                      <a:pt x="202" y="153"/>
                    </a:lnTo>
                    <a:lnTo>
                      <a:pt x="193" y="161"/>
                    </a:lnTo>
                    <a:lnTo>
                      <a:pt x="193" y="161"/>
                    </a:lnTo>
                    <a:lnTo>
                      <a:pt x="193" y="161"/>
                    </a:lnTo>
                    <a:lnTo>
                      <a:pt x="193" y="179"/>
                    </a:lnTo>
                    <a:lnTo>
                      <a:pt x="189" y="197"/>
                    </a:lnTo>
                    <a:lnTo>
                      <a:pt x="189" y="197"/>
                    </a:lnTo>
                    <a:lnTo>
                      <a:pt x="189" y="723"/>
                    </a:lnTo>
                    <a:lnTo>
                      <a:pt x="189" y="723"/>
                    </a:lnTo>
                    <a:lnTo>
                      <a:pt x="193" y="745"/>
                    </a:lnTo>
                    <a:lnTo>
                      <a:pt x="193" y="758"/>
                    </a:lnTo>
                    <a:lnTo>
                      <a:pt x="193" y="758"/>
                    </a:lnTo>
                    <a:lnTo>
                      <a:pt x="193" y="758"/>
                    </a:lnTo>
                    <a:lnTo>
                      <a:pt x="202" y="767"/>
                    </a:lnTo>
                    <a:lnTo>
                      <a:pt x="211" y="772"/>
                    </a:lnTo>
                    <a:lnTo>
                      <a:pt x="211" y="772"/>
                    </a:lnTo>
                    <a:lnTo>
                      <a:pt x="211" y="772"/>
                    </a:lnTo>
                    <a:lnTo>
                      <a:pt x="225" y="767"/>
                    </a:lnTo>
                    <a:lnTo>
                      <a:pt x="229" y="758"/>
                    </a:lnTo>
                    <a:lnTo>
                      <a:pt x="229" y="758"/>
                    </a:lnTo>
                    <a:lnTo>
                      <a:pt x="229" y="758"/>
                    </a:lnTo>
                    <a:lnTo>
                      <a:pt x="233" y="745"/>
                    </a:lnTo>
                    <a:lnTo>
                      <a:pt x="233" y="723"/>
                    </a:lnTo>
                    <a:lnTo>
                      <a:pt x="233" y="723"/>
                    </a:lnTo>
                    <a:lnTo>
                      <a:pt x="233" y="543"/>
                    </a:lnTo>
                    <a:lnTo>
                      <a:pt x="413" y="543"/>
                    </a:lnTo>
                    <a:lnTo>
                      <a:pt x="413" y="552"/>
                    </a:lnTo>
                    <a:lnTo>
                      <a:pt x="413" y="543"/>
                    </a:lnTo>
                    <a:lnTo>
                      <a:pt x="422" y="543"/>
                    </a:lnTo>
                    <a:lnTo>
                      <a:pt x="422" y="754"/>
                    </a:lnTo>
                    <a:lnTo>
                      <a:pt x="422" y="754"/>
                    </a:lnTo>
                    <a:lnTo>
                      <a:pt x="418" y="794"/>
                    </a:lnTo>
                    <a:lnTo>
                      <a:pt x="404" y="830"/>
                    </a:lnTo>
                    <a:lnTo>
                      <a:pt x="386" y="862"/>
                    </a:lnTo>
                    <a:lnTo>
                      <a:pt x="359" y="884"/>
                    </a:lnTo>
                    <a:lnTo>
                      <a:pt x="359" y="884"/>
                    </a:lnTo>
                    <a:lnTo>
                      <a:pt x="359" y="884"/>
                    </a:lnTo>
                    <a:lnTo>
                      <a:pt x="328" y="898"/>
                    </a:lnTo>
                    <a:lnTo>
                      <a:pt x="292" y="911"/>
                    </a:lnTo>
                    <a:lnTo>
                      <a:pt x="251" y="916"/>
                    </a:lnTo>
                    <a:lnTo>
                      <a:pt x="211" y="920"/>
                    </a:lnTo>
                    <a:lnTo>
                      <a:pt x="211" y="920"/>
                    </a:lnTo>
                    <a:lnTo>
                      <a:pt x="211" y="920"/>
                    </a:lnTo>
                    <a:lnTo>
                      <a:pt x="171" y="916"/>
                    </a:lnTo>
                    <a:lnTo>
                      <a:pt x="135" y="911"/>
                    </a:lnTo>
                    <a:lnTo>
                      <a:pt x="99" y="898"/>
                    </a:lnTo>
                    <a:lnTo>
                      <a:pt x="67" y="884"/>
                    </a:lnTo>
                    <a:lnTo>
                      <a:pt x="67" y="884"/>
                    </a:lnTo>
                    <a:close/>
                    <a:moveTo>
                      <a:pt x="18" y="170"/>
                    </a:moveTo>
                    <a:lnTo>
                      <a:pt x="18" y="754"/>
                    </a:lnTo>
                    <a:lnTo>
                      <a:pt x="18" y="754"/>
                    </a:lnTo>
                    <a:lnTo>
                      <a:pt x="23" y="790"/>
                    </a:lnTo>
                    <a:lnTo>
                      <a:pt x="36" y="821"/>
                    </a:lnTo>
                    <a:lnTo>
                      <a:pt x="54" y="848"/>
                    </a:lnTo>
                    <a:lnTo>
                      <a:pt x="76" y="866"/>
                    </a:lnTo>
                    <a:lnTo>
                      <a:pt x="103" y="884"/>
                    </a:lnTo>
                    <a:lnTo>
                      <a:pt x="139" y="893"/>
                    </a:lnTo>
                    <a:lnTo>
                      <a:pt x="175" y="898"/>
                    </a:lnTo>
                    <a:lnTo>
                      <a:pt x="211" y="902"/>
                    </a:lnTo>
                    <a:lnTo>
                      <a:pt x="211" y="902"/>
                    </a:lnTo>
                    <a:lnTo>
                      <a:pt x="211" y="902"/>
                    </a:lnTo>
                    <a:lnTo>
                      <a:pt x="251" y="898"/>
                    </a:lnTo>
                    <a:lnTo>
                      <a:pt x="287" y="893"/>
                    </a:lnTo>
                    <a:lnTo>
                      <a:pt x="319" y="884"/>
                    </a:lnTo>
                    <a:lnTo>
                      <a:pt x="346" y="866"/>
                    </a:lnTo>
                    <a:lnTo>
                      <a:pt x="373" y="848"/>
                    </a:lnTo>
                    <a:lnTo>
                      <a:pt x="391" y="821"/>
                    </a:lnTo>
                    <a:lnTo>
                      <a:pt x="400" y="790"/>
                    </a:lnTo>
                    <a:lnTo>
                      <a:pt x="404" y="754"/>
                    </a:lnTo>
                    <a:lnTo>
                      <a:pt x="404" y="754"/>
                    </a:lnTo>
                    <a:lnTo>
                      <a:pt x="404" y="561"/>
                    </a:lnTo>
                    <a:lnTo>
                      <a:pt x="251" y="561"/>
                    </a:lnTo>
                    <a:lnTo>
                      <a:pt x="251" y="723"/>
                    </a:lnTo>
                    <a:lnTo>
                      <a:pt x="251" y="723"/>
                    </a:lnTo>
                    <a:lnTo>
                      <a:pt x="251" y="745"/>
                    </a:lnTo>
                    <a:lnTo>
                      <a:pt x="247" y="767"/>
                    </a:lnTo>
                    <a:lnTo>
                      <a:pt x="247" y="767"/>
                    </a:lnTo>
                    <a:lnTo>
                      <a:pt x="247" y="767"/>
                    </a:lnTo>
                    <a:lnTo>
                      <a:pt x="242" y="776"/>
                    </a:lnTo>
                    <a:lnTo>
                      <a:pt x="233" y="785"/>
                    </a:lnTo>
                    <a:lnTo>
                      <a:pt x="225" y="790"/>
                    </a:lnTo>
                    <a:lnTo>
                      <a:pt x="211" y="790"/>
                    </a:lnTo>
                    <a:lnTo>
                      <a:pt x="211" y="790"/>
                    </a:lnTo>
                    <a:lnTo>
                      <a:pt x="211" y="790"/>
                    </a:lnTo>
                    <a:lnTo>
                      <a:pt x="202" y="790"/>
                    </a:lnTo>
                    <a:lnTo>
                      <a:pt x="189" y="785"/>
                    </a:lnTo>
                    <a:lnTo>
                      <a:pt x="184" y="776"/>
                    </a:lnTo>
                    <a:lnTo>
                      <a:pt x="180" y="767"/>
                    </a:lnTo>
                    <a:lnTo>
                      <a:pt x="180" y="767"/>
                    </a:lnTo>
                    <a:lnTo>
                      <a:pt x="180" y="767"/>
                    </a:lnTo>
                    <a:lnTo>
                      <a:pt x="175" y="745"/>
                    </a:lnTo>
                    <a:lnTo>
                      <a:pt x="171" y="723"/>
                    </a:lnTo>
                    <a:lnTo>
                      <a:pt x="171" y="723"/>
                    </a:lnTo>
                    <a:lnTo>
                      <a:pt x="171" y="197"/>
                    </a:lnTo>
                    <a:lnTo>
                      <a:pt x="171" y="197"/>
                    </a:lnTo>
                    <a:lnTo>
                      <a:pt x="175" y="175"/>
                    </a:lnTo>
                    <a:lnTo>
                      <a:pt x="180" y="157"/>
                    </a:lnTo>
                    <a:lnTo>
                      <a:pt x="180" y="157"/>
                    </a:lnTo>
                    <a:lnTo>
                      <a:pt x="180" y="157"/>
                    </a:lnTo>
                    <a:lnTo>
                      <a:pt x="184" y="148"/>
                    </a:lnTo>
                    <a:lnTo>
                      <a:pt x="189" y="139"/>
                    </a:lnTo>
                    <a:lnTo>
                      <a:pt x="202" y="135"/>
                    </a:lnTo>
                    <a:lnTo>
                      <a:pt x="211" y="130"/>
                    </a:lnTo>
                    <a:lnTo>
                      <a:pt x="211" y="130"/>
                    </a:lnTo>
                    <a:lnTo>
                      <a:pt x="211" y="130"/>
                    </a:lnTo>
                    <a:lnTo>
                      <a:pt x="225" y="135"/>
                    </a:lnTo>
                    <a:lnTo>
                      <a:pt x="233" y="139"/>
                    </a:lnTo>
                    <a:lnTo>
                      <a:pt x="242" y="148"/>
                    </a:lnTo>
                    <a:lnTo>
                      <a:pt x="247" y="157"/>
                    </a:lnTo>
                    <a:lnTo>
                      <a:pt x="247" y="157"/>
                    </a:lnTo>
                    <a:lnTo>
                      <a:pt x="247" y="157"/>
                    </a:lnTo>
                    <a:lnTo>
                      <a:pt x="251" y="175"/>
                    </a:lnTo>
                    <a:lnTo>
                      <a:pt x="251" y="197"/>
                    </a:lnTo>
                    <a:lnTo>
                      <a:pt x="251" y="197"/>
                    </a:lnTo>
                    <a:lnTo>
                      <a:pt x="251" y="323"/>
                    </a:lnTo>
                    <a:lnTo>
                      <a:pt x="404" y="323"/>
                    </a:lnTo>
                    <a:lnTo>
                      <a:pt x="404" y="170"/>
                    </a:lnTo>
                    <a:lnTo>
                      <a:pt x="404" y="170"/>
                    </a:lnTo>
                    <a:lnTo>
                      <a:pt x="400" y="130"/>
                    </a:lnTo>
                    <a:lnTo>
                      <a:pt x="391" y="99"/>
                    </a:lnTo>
                    <a:lnTo>
                      <a:pt x="373" y="72"/>
                    </a:lnTo>
                    <a:lnTo>
                      <a:pt x="346" y="54"/>
                    </a:lnTo>
                    <a:lnTo>
                      <a:pt x="319" y="40"/>
                    </a:lnTo>
                    <a:lnTo>
                      <a:pt x="287" y="27"/>
                    </a:lnTo>
                    <a:lnTo>
                      <a:pt x="251" y="22"/>
                    </a:lnTo>
                    <a:lnTo>
                      <a:pt x="211" y="18"/>
                    </a:lnTo>
                    <a:lnTo>
                      <a:pt x="211" y="18"/>
                    </a:lnTo>
                    <a:lnTo>
                      <a:pt x="211" y="18"/>
                    </a:lnTo>
                    <a:lnTo>
                      <a:pt x="175" y="22"/>
                    </a:lnTo>
                    <a:lnTo>
                      <a:pt x="139" y="27"/>
                    </a:lnTo>
                    <a:lnTo>
                      <a:pt x="103" y="40"/>
                    </a:lnTo>
                    <a:lnTo>
                      <a:pt x="76" y="54"/>
                    </a:lnTo>
                    <a:lnTo>
                      <a:pt x="54" y="72"/>
                    </a:lnTo>
                    <a:lnTo>
                      <a:pt x="36" y="99"/>
                    </a:lnTo>
                    <a:lnTo>
                      <a:pt x="23" y="130"/>
                    </a:lnTo>
                    <a:lnTo>
                      <a:pt x="18" y="170"/>
                    </a:lnTo>
                    <a:lnTo>
                      <a:pt x="18" y="1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1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11628" name="Rechteck 1"/>
            <p:cNvSpPr>
              <a:spLocks noChangeArrowheads="1"/>
            </p:cNvSpPr>
            <p:nvPr/>
          </p:nvSpPr>
          <p:spPr bwMode="auto">
            <a:xfrm>
              <a:off x="3585843" y="5056184"/>
              <a:ext cx="2108519" cy="426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endParaRPr lang="en-US" sz="1300" u="none" dirty="0">
                <a:solidFill>
                  <a:srgbClr val="7030A0"/>
                </a:solidFill>
                <a:latin typeface="Segoe Condensed" charset="0"/>
                <a:ea typeface="Dotum" charset="0"/>
                <a:cs typeface="Verdana" charset="0"/>
              </a:endParaRPr>
            </a:p>
          </p:txBody>
        </p:sp>
        <p:pic>
          <p:nvPicPr>
            <p:cNvPr id="111619" name="Imagen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88" y="3573463"/>
              <a:ext cx="2108200" cy="54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20" name="Imagen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4724400"/>
              <a:ext cx="182880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21" name="Imagen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1484313"/>
              <a:ext cx="1811337" cy="143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22" name="Imagen 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8038" y="1341438"/>
              <a:ext cx="22860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23" name="Imagen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788" y="1412875"/>
              <a:ext cx="25273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24" name="Imagen 3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938" y="2565400"/>
              <a:ext cx="1789112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25" name="Imagen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788" y="3141663"/>
              <a:ext cx="2413000" cy="78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26" name="Imagen 3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688" y="4292600"/>
              <a:ext cx="2159000" cy="127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Agrupar 32"/>
          <p:cNvGrpSpPr/>
          <p:nvPr/>
        </p:nvGrpSpPr>
        <p:grpSpPr>
          <a:xfrm>
            <a:off x="3419872" y="3933279"/>
            <a:ext cx="5184576" cy="2592065"/>
            <a:chOff x="395288" y="1196975"/>
            <a:chExt cx="8385175" cy="4341813"/>
          </a:xfrm>
        </p:grpSpPr>
        <p:pic>
          <p:nvPicPr>
            <p:cNvPr id="34" name="Imagen 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4868863"/>
              <a:ext cx="2232025" cy="66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Imagen 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88" y="1196975"/>
              <a:ext cx="25273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Imagen 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663" y="1196975"/>
              <a:ext cx="44958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Imagen 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8" y="2636838"/>
              <a:ext cx="2527300" cy="15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Imagen 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400" y="2420938"/>
              <a:ext cx="2527300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Imagen 1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475" y="4797425"/>
              <a:ext cx="2527300" cy="71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67439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1"/>
          <p:cNvSpPr>
            <a:spLocks noGrp="1"/>
          </p:cNvSpPr>
          <p:nvPr>
            <p:ph type="title"/>
          </p:nvPr>
        </p:nvSpPr>
        <p:spPr>
          <a:xfrm>
            <a:off x="107950" y="44450"/>
            <a:ext cx="8928100" cy="792163"/>
          </a:xfrm>
        </p:spPr>
        <p:txBody>
          <a:bodyPr/>
          <a:lstStyle/>
          <a:p>
            <a:r>
              <a:rPr lang="es-ES" altLang="en-US" dirty="0" err="1" smtClean="0">
                <a:ea typeface="ＭＳ Ｐゴシック" pitchFamily="34" charset="-128"/>
              </a:rPr>
              <a:t>EUBrazil</a:t>
            </a:r>
            <a:r>
              <a:rPr lang="es-ES" altLang="en-US" dirty="0" smtClean="0">
                <a:ea typeface="ＭＳ Ｐゴシック" pitchFamily="34" charset="-128"/>
              </a:rPr>
              <a:t> Cloud </a:t>
            </a:r>
            <a:r>
              <a:rPr lang="es-ES" altLang="en-US" dirty="0" err="1" smtClean="0">
                <a:ea typeface="ＭＳ Ｐゴシック" pitchFamily="34" charset="-128"/>
              </a:rPr>
              <a:t>Connect</a:t>
            </a:r>
            <a:r>
              <a:rPr lang="es-ES" altLang="en-US" dirty="0" smtClean="0">
                <a:ea typeface="ＭＳ Ｐゴシック" pitchFamily="34" charset="-128"/>
              </a:rPr>
              <a:t> – A </a:t>
            </a:r>
            <a:r>
              <a:rPr lang="es-ES" altLang="en-US" dirty="0" err="1" smtClean="0">
                <a:ea typeface="ＭＳ Ｐゴシック" pitchFamily="34" charset="-128"/>
              </a:rPr>
              <a:t>federated</a:t>
            </a:r>
            <a:r>
              <a:rPr lang="es-ES" altLang="en-US" dirty="0" smtClean="0">
                <a:ea typeface="ＭＳ Ｐゴシック" pitchFamily="34" charset="-128"/>
              </a:rPr>
              <a:t> </a:t>
            </a:r>
            <a:r>
              <a:rPr lang="es-ES" altLang="en-US" dirty="0" err="1" smtClean="0">
                <a:ea typeface="ＭＳ Ｐゴシック" pitchFamily="34" charset="-128"/>
              </a:rPr>
              <a:t>environment</a:t>
            </a:r>
            <a:endParaRPr lang="es-ES" altLang="en-US" dirty="0" smtClean="0">
              <a:ea typeface="ＭＳ Ｐゴシック" pitchFamily="34" charset="-128"/>
            </a:endParaRPr>
          </a:p>
        </p:txBody>
      </p:sp>
      <p:sp>
        <p:nvSpPr>
          <p:cNvPr id="52228" name="Marcador de número de diapositiva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12" indent="-285736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942" indent="-228588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118" indent="-228588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295" indent="-228588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471" indent="-2285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648" indent="-2285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825" indent="-2285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001" indent="-2285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97FE800-9F46-4597-BDC6-A6764064F6A4}" type="slidenum">
              <a:rPr lang="es-ES" altLang="en-US" sz="110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s-ES" altLang="en-US" sz="110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52736"/>
            <a:ext cx="5756856" cy="5616624"/>
          </a:xfrm>
          <a:prstGeom prst="rect">
            <a:avLst/>
          </a:prstGeom>
        </p:spPr>
      </p:pic>
      <p:pic>
        <p:nvPicPr>
          <p:cNvPr id="8" name="Imagen 7" descr="Captura de pantalla 2014-12-11 a las 11.50.3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461225"/>
            <a:ext cx="2232248" cy="428014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6156176" y="908720"/>
            <a:ext cx="2664296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300" u="none" dirty="0" err="1"/>
              <a:t>Thanks</a:t>
            </a:r>
            <a:r>
              <a:rPr lang="es-ES" sz="1300" u="none" dirty="0"/>
              <a:t> </a:t>
            </a:r>
            <a:r>
              <a:rPr lang="es-ES" sz="1300" u="none" dirty="0" err="1"/>
              <a:t>to</a:t>
            </a:r>
            <a:r>
              <a:rPr lang="es-ES" sz="1300" u="none" dirty="0"/>
              <a:t> </a:t>
            </a:r>
            <a:r>
              <a:rPr lang="es-ES" sz="1300" u="none" dirty="0" err="1"/>
              <a:t>the</a:t>
            </a:r>
            <a:r>
              <a:rPr lang="es-ES" sz="1300" u="none" dirty="0"/>
              <a:t> </a:t>
            </a:r>
            <a:r>
              <a:rPr lang="es-ES" sz="1300" u="none" dirty="0" err="1"/>
              <a:t>collaboration</a:t>
            </a:r>
            <a:r>
              <a:rPr lang="es-ES" sz="1300" u="none" dirty="0"/>
              <a:t> </a:t>
            </a:r>
            <a:r>
              <a:rPr lang="es-ES" sz="1300" u="none" dirty="0" err="1"/>
              <a:t>between</a:t>
            </a:r>
            <a:r>
              <a:rPr lang="es-ES" sz="1300" u="none" dirty="0"/>
              <a:t> </a:t>
            </a:r>
            <a:r>
              <a:rPr lang="es-ES" sz="1300" u="none" dirty="0" err="1"/>
              <a:t>European</a:t>
            </a:r>
            <a:r>
              <a:rPr lang="es-ES" sz="1300" u="none" dirty="0"/>
              <a:t> and </a:t>
            </a:r>
            <a:r>
              <a:rPr lang="es-ES" sz="1300" u="none" dirty="0" err="1"/>
              <a:t>Brazilian</a:t>
            </a:r>
            <a:r>
              <a:rPr lang="es-ES" sz="1300" u="none" dirty="0"/>
              <a:t> </a:t>
            </a:r>
            <a:r>
              <a:rPr lang="es-ES" sz="1300" u="none" dirty="0" err="1"/>
              <a:t>research</a:t>
            </a:r>
            <a:r>
              <a:rPr lang="es-ES" sz="1300" u="none" dirty="0"/>
              <a:t> centres </a:t>
            </a:r>
            <a:r>
              <a:rPr lang="es-ES" sz="1300" u="none" dirty="0" err="1"/>
              <a:t>the</a:t>
            </a:r>
            <a:r>
              <a:rPr lang="es-ES" sz="1300" u="none" dirty="0"/>
              <a:t> </a:t>
            </a:r>
            <a:r>
              <a:rPr lang="es-ES" sz="1300" u="none" dirty="0" err="1"/>
              <a:t>project</a:t>
            </a:r>
            <a:r>
              <a:rPr lang="es-ES" sz="1300" u="none" dirty="0"/>
              <a:t> </a:t>
            </a:r>
            <a:r>
              <a:rPr lang="es-ES" sz="1300" u="none" dirty="0" err="1"/>
              <a:t>leverages</a:t>
            </a:r>
            <a:r>
              <a:rPr lang="es-ES" sz="1300" u="none" dirty="0"/>
              <a:t> a set of </a:t>
            </a:r>
            <a:r>
              <a:rPr lang="es-ES" sz="1300" u="none" dirty="0" err="1"/>
              <a:t>components</a:t>
            </a:r>
            <a:r>
              <a:rPr lang="es-ES" sz="1300" u="none" dirty="0"/>
              <a:t> </a:t>
            </a:r>
            <a:r>
              <a:rPr lang="es-ES" sz="1300" u="none" dirty="0" err="1"/>
              <a:t>for</a:t>
            </a:r>
            <a:r>
              <a:rPr lang="es-ES" sz="1300" u="none" dirty="0"/>
              <a:t> </a:t>
            </a:r>
            <a:r>
              <a:rPr lang="es-ES" sz="1300" u="none" dirty="0" err="1"/>
              <a:t>the</a:t>
            </a:r>
            <a:r>
              <a:rPr lang="es-ES" sz="1300" u="none" dirty="0"/>
              <a:t> use of </a:t>
            </a:r>
            <a:r>
              <a:rPr lang="es-ES" sz="1300" u="none" dirty="0" err="1"/>
              <a:t>supercomputing</a:t>
            </a:r>
            <a:r>
              <a:rPr lang="es-ES" sz="1300" u="none" dirty="0"/>
              <a:t>, </a:t>
            </a:r>
            <a:r>
              <a:rPr lang="es-ES" sz="1300" u="none" dirty="0" err="1"/>
              <a:t>private</a:t>
            </a:r>
            <a:r>
              <a:rPr lang="es-ES" sz="1300" u="none" dirty="0"/>
              <a:t> </a:t>
            </a:r>
            <a:r>
              <a:rPr lang="es-ES" sz="1300" u="none" dirty="0" err="1"/>
              <a:t>cloud</a:t>
            </a:r>
            <a:r>
              <a:rPr lang="es-ES" sz="1300" u="none" dirty="0"/>
              <a:t> and </a:t>
            </a:r>
            <a:r>
              <a:rPr lang="es-ES" sz="1300" u="none" dirty="0" err="1"/>
              <a:t>cloud</a:t>
            </a:r>
            <a:r>
              <a:rPr lang="es-ES" sz="1300" u="none" dirty="0"/>
              <a:t> </a:t>
            </a:r>
            <a:r>
              <a:rPr lang="es-ES" sz="1300" u="none" dirty="0" err="1"/>
              <a:t>opportunistic</a:t>
            </a:r>
            <a:r>
              <a:rPr lang="es-ES" sz="1300" u="none" dirty="0"/>
              <a:t> </a:t>
            </a:r>
            <a:r>
              <a:rPr lang="es-ES" sz="1300" u="none" dirty="0" err="1"/>
              <a:t>resources</a:t>
            </a:r>
            <a:endParaRPr lang="es-ES" sz="1300" u="none" dirty="0"/>
          </a:p>
        </p:txBody>
      </p:sp>
      <p:pic>
        <p:nvPicPr>
          <p:cNvPr id="12" name="Imagen 11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733256"/>
            <a:ext cx="1296144" cy="76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53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1"/>
          <p:cNvSpPr>
            <a:spLocks noGrp="1"/>
          </p:cNvSpPr>
          <p:nvPr>
            <p:ph type="title"/>
          </p:nvPr>
        </p:nvSpPr>
        <p:spPr>
          <a:xfrm>
            <a:off x="107950" y="44450"/>
            <a:ext cx="8928100" cy="792163"/>
          </a:xfrm>
        </p:spPr>
        <p:txBody>
          <a:bodyPr/>
          <a:lstStyle/>
          <a:p>
            <a:r>
              <a:rPr lang="es-ES" altLang="en-US" dirty="0" err="1" smtClean="0">
                <a:ea typeface="ＭＳ Ｐゴシック" pitchFamily="34" charset="-128"/>
              </a:rPr>
              <a:t>EUBrazil</a:t>
            </a:r>
            <a:r>
              <a:rPr lang="es-ES" altLang="en-US" dirty="0" smtClean="0">
                <a:ea typeface="ＭＳ Ｐゴシック" pitchFamily="34" charset="-128"/>
              </a:rPr>
              <a:t> Cloud </a:t>
            </a:r>
            <a:r>
              <a:rPr lang="es-ES" altLang="en-US" dirty="0" err="1" smtClean="0">
                <a:ea typeface="ＭＳ Ｐゴシック" pitchFamily="34" charset="-128"/>
              </a:rPr>
              <a:t>Connect</a:t>
            </a:r>
            <a:r>
              <a:rPr lang="es-ES" altLang="en-US" dirty="0" smtClean="0">
                <a:ea typeface="ＭＳ Ｐゴシック" pitchFamily="34" charset="-128"/>
              </a:rPr>
              <a:t> – Use Cases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950" y="4005064"/>
            <a:ext cx="8928100" cy="1871861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project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aiming</a:t>
            </a:r>
            <a:r>
              <a:rPr lang="es-ES" dirty="0" smtClean="0"/>
              <a:t> at </a:t>
            </a:r>
            <a:r>
              <a:rPr lang="es-ES" dirty="0" err="1" smtClean="0"/>
              <a:t>using</a:t>
            </a:r>
            <a:r>
              <a:rPr lang="es-ES" dirty="0" smtClean="0"/>
              <a:t> </a:t>
            </a:r>
            <a:r>
              <a:rPr lang="es-ES" dirty="0" err="1" smtClean="0"/>
              <a:t>appDB</a:t>
            </a:r>
            <a:r>
              <a:rPr lang="es-ES" dirty="0" smtClean="0"/>
              <a:t> as </a:t>
            </a:r>
            <a:r>
              <a:rPr lang="es-ES" dirty="0" err="1" smtClean="0"/>
              <a:t>image</a:t>
            </a:r>
            <a:r>
              <a:rPr lang="es-ES" dirty="0" smtClean="0"/>
              <a:t> </a:t>
            </a:r>
            <a:r>
              <a:rPr lang="es-ES" dirty="0" err="1" smtClean="0"/>
              <a:t>repository</a:t>
            </a:r>
            <a:endParaRPr lang="es-ES" dirty="0" smtClean="0"/>
          </a:p>
          <a:p>
            <a:pPr lvl="1">
              <a:defRPr/>
            </a:pPr>
            <a:r>
              <a:rPr lang="es-ES" dirty="0" err="1" smtClean="0"/>
              <a:t>Integrate</a:t>
            </a:r>
            <a:r>
              <a:rPr lang="es-ES" dirty="0" smtClean="0"/>
              <a:t> </a:t>
            </a:r>
            <a:r>
              <a:rPr lang="es-ES" dirty="0" err="1" smtClean="0"/>
              <a:t>VMCatcher</a:t>
            </a:r>
            <a:r>
              <a:rPr lang="es-ES" dirty="0" smtClean="0"/>
              <a:t> in </a:t>
            </a:r>
            <a:r>
              <a:rPr lang="es-ES" dirty="0" err="1" smtClean="0"/>
              <a:t>Fogbow</a:t>
            </a:r>
            <a:endParaRPr lang="es-ES" dirty="0" smtClean="0"/>
          </a:p>
          <a:p>
            <a:pPr>
              <a:defRPr/>
            </a:pP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implemented</a:t>
            </a:r>
            <a:r>
              <a:rPr lang="es-ES" dirty="0" smtClean="0"/>
              <a:t> use cases, and </a:t>
            </a:r>
            <a:r>
              <a:rPr lang="es-ES" dirty="0" err="1" smtClean="0"/>
              <a:t>related</a:t>
            </a:r>
            <a:r>
              <a:rPr lang="es-ES" dirty="0" smtClean="0"/>
              <a:t> </a:t>
            </a:r>
            <a:r>
              <a:rPr lang="es-ES" dirty="0" err="1" smtClean="0"/>
              <a:t>tools</a:t>
            </a:r>
            <a:r>
              <a:rPr lang="es-ES" dirty="0" smtClean="0"/>
              <a:t>, </a:t>
            </a:r>
            <a:r>
              <a:rPr lang="es-ES" dirty="0" err="1" smtClean="0"/>
              <a:t>will</a:t>
            </a:r>
            <a:r>
              <a:rPr lang="es-ES" dirty="0" smtClean="0"/>
              <a:t> be </a:t>
            </a:r>
            <a:r>
              <a:rPr lang="es-ES" dirty="0" err="1" smtClean="0"/>
              <a:t>published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Cloud </a:t>
            </a:r>
            <a:r>
              <a:rPr lang="es-ES" dirty="0" err="1" smtClean="0"/>
              <a:t>Marketplace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52228" name="Marcador de número de diapositiva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12" indent="-285736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942" indent="-228588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118" indent="-228588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295" indent="-228588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471" indent="-2285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648" indent="-2285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825" indent="-2285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001" indent="-2285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97FE800-9F46-4597-BDC6-A6764064F6A4}" type="slidenum">
              <a:rPr lang="es-ES" altLang="en-US" sz="110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s-ES" altLang="en-US" sz="1100"/>
          </a:p>
        </p:txBody>
      </p:sp>
      <p:pic>
        <p:nvPicPr>
          <p:cNvPr id="5" name="Imagen 4" descr="Captura de pantalla 2015-01-13 a las 12.09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300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01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Marcador de contenido 6"/>
          <p:cNvSpPr>
            <a:spLocks noGrp="1"/>
          </p:cNvSpPr>
          <p:nvPr>
            <p:ph sz="half" idx="1"/>
          </p:nvPr>
        </p:nvSpPr>
        <p:spPr>
          <a:xfrm>
            <a:off x="107950" y="836712"/>
            <a:ext cx="4387850" cy="5113337"/>
          </a:xfrm>
        </p:spPr>
        <p:txBody>
          <a:bodyPr/>
          <a:lstStyle/>
          <a:p>
            <a:r>
              <a:rPr lang="es-ES" altLang="en-US" dirty="0" smtClean="0">
                <a:ea typeface="ＭＳ Ｐゴシック" pitchFamily="34" charset="-128"/>
              </a:rPr>
              <a:t>Rosa M </a:t>
            </a:r>
            <a:r>
              <a:rPr lang="es-ES" altLang="en-US" dirty="0" err="1" smtClean="0">
                <a:ea typeface="ＭＳ Ｐゴシック" pitchFamily="34" charset="-128"/>
              </a:rPr>
              <a:t>Badia</a:t>
            </a:r>
            <a:endParaRPr lang="es-ES" altLang="en-US" dirty="0" smtClean="0">
              <a:ea typeface="ＭＳ Ｐゴシック" pitchFamily="34" charset="-128"/>
            </a:endParaRPr>
          </a:p>
          <a:p>
            <a:r>
              <a:rPr lang="es-ES" altLang="en-US" dirty="0" smtClean="0">
                <a:ea typeface="ＭＳ Ｐゴシック" pitchFamily="34" charset="-128"/>
              </a:rPr>
              <a:t>Pedro </a:t>
            </a:r>
            <a:r>
              <a:rPr lang="es-ES" altLang="en-US" dirty="0" err="1" smtClean="0">
                <a:ea typeface="ＭＳ Ｐゴシック" pitchFamily="34" charset="-128"/>
              </a:rPr>
              <a:t>Benedicte</a:t>
            </a:r>
            <a:r>
              <a:rPr lang="es-ES" altLang="en-US" dirty="0" smtClean="0">
                <a:ea typeface="ＭＳ Ｐゴシック" pitchFamily="34" charset="-128"/>
              </a:rPr>
              <a:t> (</a:t>
            </a:r>
            <a:r>
              <a:rPr lang="es-ES" altLang="en-US" dirty="0" err="1" smtClean="0">
                <a:ea typeface="ＭＳ Ｐゴシック" pitchFamily="34" charset="-128"/>
              </a:rPr>
              <a:t>part</a:t>
            </a:r>
            <a:r>
              <a:rPr lang="es-ES" altLang="en-US" dirty="0" smtClean="0">
                <a:ea typeface="ＭＳ Ｐゴシック" pitchFamily="34" charset="-128"/>
              </a:rPr>
              <a:t> time)</a:t>
            </a:r>
          </a:p>
          <a:p>
            <a:r>
              <a:rPr lang="es-ES" altLang="en-US" dirty="0" smtClean="0">
                <a:ea typeface="ＭＳ Ｐゴシック" pitchFamily="34" charset="-128"/>
              </a:rPr>
              <a:t>Carlos </a:t>
            </a:r>
            <a:r>
              <a:rPr lang="es-ES" altLang="en-US" dirty="0" err="1" smtClean="0">
                <a:ea typeface="ＭＳ Ｐゴシック" pitchFamily="34" charset="-128"/>
              </a:rPr>
              <a:t>Diaz</a:t>
            </a:r>
            <a:endParaRPr lang="es-ES" altLang="en-US" dirty="0" smtClean="0">
              <a:ea typeface="ＭＳ Ｐゴシック" pitchFamily="34" charset="-128"/>
            </a:endParaRPr>
          </a:p>
          <a:p>
            <a:r>
              <a:rPr lang="es-ES" altLang="en-US" dirty="0" smtClean="0">
                <a:ea typeface="ＭＳ Ｐゴシック" pitchFamily="34" charset="-128"/>
              </a:rPr>
              <a:t>Jorge </a:t>
            </a:r>
            <a:r>
              <a:rPr lang="es-ES" altLang="en-US" dirty="0" err="1" smtClean="0">
                <a:ea typeface="ＭＳ Ｐゴシック" pitchFamily="34" charset="-128"/>
              </a:rPr>
              <a:t>Ejarque</a:t>
            </a:r>
            <a:endParaRPr lang="es-ES" altLang="en-US" dirty="0" smtClean="0">
              <a:ea typeface="ＭＳ Ｐゴシック" pitchFamily="34" charset="-128"/>
            </a:endParaRPr>
          </a:p>
          <a:p>
            <a:r>
              <a:rPr lang="es-ES" altLang="en-US" dirty="0" smtClean="0">
                <a:ea typeface="ＭＳ Ｐゴシック" pitchFamily="34" charset="-128"/>
              </a:rPr>
              <a:t>Fredy </a:t>
            </a:r>
            <a:r>
              <a:rPr lang="es-ES" altLang="en-US" dirty="0" err="1" smtClean="0">
                <a:ea typeface="ＭＳ Ｐゴシック" pitchFamily="34" charset="-128"/>
              </a:rPr>
              <a:t>Juarez</a:t>
            </a:r>
            <a:endParaRPr lang="es-ES" altLang="en-US" dirty="0" smtClean="0">
              <a:ea typeface="ＭＳ Ｐゴシック" pitchFamily="34" charset="-128"/>
            </a:endParaRPr>
          </a:p>
        </p:txBody>
      </p:sp>
      <p:sp>
        <p:nvSpPr>
          <p:cNvPr id="53251" name="Marcador de contenido 9"/>
          <p:cNvSpPr>
            <a:spLocks noGrp="1"/>
          </p:cNvSpPr>
          <p:nvPr>
            <p:ph sz="half" idx="2"/>
          </p:nvPr>
        </p:nvSpPr>
        <p:spPr>
          <a:xfrm>
            <a:off x="5008686" y="836712"/>
            <a:ext cx="4387850" cy="5113337"/>
          </a:xfrm>
        </p:spPr>
        <p:txBody>
          <a:bodyPr/>
          <a:lstStyle/>
          <a:p>
            <a:r>
              <a:rPr lang="es-ES" altLang="en-US" dirty="0" smtClean="0">
                <a:ea typeface="ＭＳ Ｐゴシック" pitchFamily="34" charset="-128"/>
              </a:rPr>
              <a:t>Daniele Lezzi </a:t>
            </a:r>
          </a:p>
          <a:p>
            <a:r>
              <a:rPr lang="es-ES" altLang="en-US" dirty="0" smtClean="0">
                <a:ea typeface="ＭＳ Ｐゴシック" pitchFamily="34" charset="-128"/>
              </a:rPr>
              <a:t>Francesc </a:t>
            </a:r>
            <a:r>
              <a:rPr lang="es-ES" altLang="en-US" dirty="0" err="1" smtClean="0">
                <a:ea typeface="ＭＳ Ｐゴシック" pitchFamily="34" charset="-128"/>
              </a:rPr>
              <a:t>Lordan</a:t>
            </a:r>
            <a:endParaRPr lang="es-ES" altLang="en-US" dirty="0" smtClean="0">
              <a:ea typeface="ＭＳ Ｐゴシック" pitchFamily="34" charset="-128"/>
            </a:endParaRPr>
          </a:p>
          <a:p>
            <a:r>
              <a:rPr lang="es-ES" altLang="en-US" dirty="0" smtClean="0">
                <a:ea typeface="ＭＳ Ｐゴシック" pitchFamily="34" charset="-128"/>
              </a:rPr>
              <a:t>Roger </a:t>
            </a:r>
            <a:r>
              <a:rPr lang="es-ES" altLang="en-US" dirty="0" err="1" smtClean="0">
                <a:ea typeface="ＭＳ Ｐゴシック" pitchFamily="34" charset="-128"/>
              </a:rPr>
              <a:t>Rafanell</a:t>
            </a:r>
            <a:endParaRPr lang="es-ES" altLang="en-US" dirty="0" smtClean="0">
              <a:ea typeface="ＭＳ Ｐゴシック" pitchFamily="34" charset="-128"/>
            </a:endParaRPr>
          </a:p>
          <a:p>
            <a:r>
              <a:rPr lang="es-ES" altLang="en-US" dirty="0" smtClean="0">
                <a:ea typeface="ＭＳ Ｐゴシック" pitchFamily="34" charset="-128"/>
              </a:rPr>
              <a:t>Cristian </a:t>
            </a:r>
            <a:r>
              <a:rPr lang="es-ES" altLang="en-US" dirty="0" err="1" smtClean="0">
                <a:ea typeface="ＭＳ Ｐゴシック" pitchFamily="34" charset="-128"/>
              </a:rPr>
              <a:t>Ramon</a:t>
            </a:r>
            <a:r>
              <a:rPr lang="es-ES" altLang="en-US" dirty="0" smtClean="0">
                <a:ea typeface="ＭＳ Ｐゴシック" pitchFamily="34" charset="-128"/>
              </a:rPr>
              <a:t> (</a:t>
            </a:r>
            <a:r>
              <a:rPr lang="es-ES" altLang="en-US" dirty="0" err="1" smtClean="0">
                <a:ea typeface="ＭＳ Ｐゴシック" pitchFamily="34" charset="-128"/>
              </a:rPr>
              <a:t>part</a:t>
            </a:r>
            <a:r>
              <a:rPr lang="es-ES" altLang="en-US" dirty="0" smtClean="0">
                <a:ea typeface="ＭＳ Ｐゴシック" pitchFamily="34" charset="-128"/>
              </a:rPr>
              <a:t> time)</a:t>
            </a:r>
          </a:p>
          <a:p>
            <a:r>
              <a:rPr lang="es-ES" altLang="en-US" dirty="0" err="1" smtClean="0">
                <a:ea typeface="ＭＳ Ｐゴシック" pitchFamily="34" charset="-128"/>
              </a:rPr>
              <a:t>Raul</a:t>
            </a:r>
            <a:r>
              <a:rPr lang="es-ES" altLang="en-US" dirty="0" smtClean="0">
                <a:ea typeface="ＭＳ Ｐゴシック" pitchFamily="34" charset="-128"/>
              </a:rPr>
              <a:t> </a:t>
            </a:r>
            <a:r>
              <a:rPr lang="es-ES" altLang="en-US" dirty="0" err="1" smtClean="0">
                <a:ea typeface="ＭＳ Ｐゴシック" pitchFamily="34" charset="-128"/>
              </a:rPr>
              <a:t>Sirvent</a:t>
            </a:r>
            <a:endParaRPr lang="es-ES" altLang="en-US" dirty="0" smtClean="0">
              <a:ea typeface="ＭＳ Ｐゴシック" pitchFamily="34" charset="-128"/>
            </a:endParaRPr>
          </a:p>
          <a:p>
            <a:r>
              <a:rPr lang="es-ES" altLang="en-US" dirty="0" err="1" smtClean="0">
                <a:ea typeface="ＭＳ Ｐゴシック" pitchFamily="34" charset="-128"/>
              </a:rPr>
              <a:t>Enric</a:t>
            </a:r>
            <a:r>
              <a:rPr lang="es-ES" altLang="en-US" dirty="0" smtClean="0">
                <a:ea typeface="ＭＳ Ｐゴシック" pitchFamily="34" charset="-128"/>
              </a:rPr>
              <a:t> Tejedor</a:t>
            </a:r>
          </a:p>
          <a:p>
            <a:endParaRPr lang="es-ES" altLang="en-US" dirty="0" smtClean="0">
              <a:ea typeface="ＭＳ Ｐゴシック" pitchFamily="34" charset="-128"/>
            </a:endParaRPr>
          </a:p>
        </p:txBody>
      </p:sp>
      <p:sp>
        <p:nvSpPr>
          <p:cNvPr id="53252" name="Marcador de número de diapositiva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12" indent="-285736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942" indent="-228588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118" indent="-228588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295" indent="-228588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471" indent="-2285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648" indent="-2285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825" indent="-2285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001" indent="-2285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7D8945A-6C07-4828-8B5D-906E50CD9CF2}" type="slidenum">
              <a:rPr lang="es-ES" altLang="en-US" sz="110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s-ES" altLang="en-US" sz="1100"/>
          </a:p>
        </p:txBody>
      </p:sp>
      <p:sp>
        <p:nvSpPr>
          <p:cNvPr id="53253" name="Título 5"/>
          <p:cNvSpPr>
            <a:spLocks noGrp="1"/>
          </p:cNvSpPr>
          <p:nvPr>
            <p:ph type="title"/>
          </p:nvPr>
        </p:nvSpPr>
        <p:spPr>
          <a:xfrm>
            <a:off x="107950" y="44450"/>
            <a:ext cx="8928100" cy="792163"/>
          </a:xfrm>
        </p:spPr>
        <p:txBody>
          <a:bodyPr/>
          <a:lstStyle/>
          <a:p>
            <a:r>
              <a:rPr lang="es-ES" altLang="en-US" smtClean="0">
                <a:ea typeface="ＭＳ Ｐゴシック" pitchFamily="34" charset="-128"/>
              </a:rPr>
              <a:t>The COMPSs team</a:t>
            </a:r>
          </a:p>
        </p:txBody>
      </p:sp>
      <p:pic>
        <p:nvPicPr>
          <p:cNvPr id="53254" name="Imagen 8" descr="2014-01-24 15.38.1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7" y="3212976"/>
            <a:ext cx="4895027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942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4"/>
          <p:cNvSpPr>
            <a:spLocks noGrp="1"/>
          </p:cNvSpPr>
          <p:nvPr>
            <p:ph type="ctrTitle"/>
          </p:nvPr>
        </p:nvSpPr>
        <p:spPr>
          <a:xfrm>
            <a:off x="685800" y="3401368"/>
            <a:ext cx="7772400" cy="7477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Thank you!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/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http://</a:t>
            </a:r>
            <a:r>
              <a:rPr lang="en-US" altLang="en-US" dirty="0" err="1" smtClean="0">
                <a:ea typeface="ＭＳ Ｐゴシック" pitchFamily="34" charset="-128"/>
              </a:rPr>
              <a:t>compss.bsc.es</a:t>
            </a:r>
            <a:r>
              <a:rPr lang="en-US" altLang="en-US" dirty="0" smtClean="0">
                <a:ea typeface="ＭＳ Ｐゴシック" pitchFamily="34" charset="-128"/>
              </a:rPr>
              <a:t/>
            </a:r>
            <a:br>
              <a:rPr lang="en-US" altLang="en-US" dirty="0" smtClean="0">
                <a:ea typeface="ＭＳ Ｐゴシック" pitchFamily="34" charset="-128"/>
              </a:rPr>
            </a:br>
            <a:endParaRPr lang="en-US" altLang="en-US" dirty="0" smtClean="0">
              <a:ea typeface="ＭＳ Ｐゴシック" pitchFamily="34" charset="-128"/>
            </a:endParaRPr>
          </a:p>
        </p:txBody>
      </p:sp>
      <p:pic>
        <p:nvPicPr>
          <p:cNvPr id="3" name="Imagen 2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013176"/>
            <a:ext cx="2685045" cy="158417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247122" y="5693186"/>
            <a:ext cx="4205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FFFFFF"/>
                </a:solidFill>
              </a:rPr>
              <a:t>http://</a:t>
            </a:r>
            <a:r>
              <a:rPr lang="en-US" altLang="en-US" sz="2000" dirty="0" err="1">
                <a:solidFill>
                  <a:srgbClr val="FFFFFF"/>
                </a:solidFill>
              </a:rPr>
              <a:t>www.eubrazilcloudconnect.eu</a:t>
            </a:r>
            <a:endParaRPr lang="es-E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n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1" y="4914901"/>
            <a:ext cx="2549525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ítulo 1"/>
          <p:cNvSpPr>
            <a:spLocks noGrp="1"/>
          </p:cNvSpPr>
          <p:nvPr>
            <p:ph type="title"/>
          </p:nvPr>
        </p:nvSpPr>
        <p:spPr>
          <a:xfrm>
            <a:off x="107950" y="44450"/>
            <a:ext cx="8928100" cy="792163"/>
          </a:xfrm>
        </p:spPr>
        <p:txBody>
          <a:bodyPr/>
          <a:lstStyle/>
          <a:p>
            <a:r>
              <a:rPr lang="es-ES" altLang="en-US" dirty="0" smtClean="0">
                <a:ea typeface="ＭＳ Ｐゴシック" pitchFamily="34" charset="-128"/>
              </a:rPr>
              <a:t>BSC </a:t>
            </a:r>
            <a:r>
              <a:rPr lang="es-ES" altLang="en-US" dirty="0" err="1" smtClean="0">
                <a:ea typeface="ＭＳ Ｐゴシック" pitchFamily="34" charset="-128"/>
              </a:rPr>
              <a:t>vision</a:t>
            </a:r>
            <a:r>
              <a:rPr lang="es-ES" altLang="en-US" dirty="0" smtClean="0">
                <a:ea typeface="ＭＳ Ｐゴシック" pitchFamily="34" charset="-128"/>
              </a:rPr>
              <a:t> </a:t>
            </a:r>
            <a:r>
              <a:rPr lang="es-ES" altLang="en-US" dirty="0" err="1" smtClean="0">
                <a:ea typeface="ＭＳ Ｐゴシック" pitchFamily="34" charset="-128"/>
              </a:rPr>
              <a:t>on</a:t>
            </a:r>
            <a:r>
              <a:rPr lang="es-ES" altLang="en-US" dirty="0" smtClean="0">
                <a:ea typeface="ＭＳ Ｐゴシック" pitchFamily="34" charset="-128"/>
              </a:rPr>
              <a:t> </a:t>
            </a:r>
            <a:r>
              <a:rPr lang="es-ES" altLang="en-US" dirty="0" err="1" smtClean="0">
                <a:ea typeface="ＭＳ Ｐゴシック" pitchFamily="34" charset="-128"/>
              </a:rPr>
              <a:t>programming</a:t>
            </a:r>
            <a:r>
              <a:rPr lang="es-ES" altLang="en-US" dirty="0" smtClean="0">
                <a:ea typeface="ＭＳ Ｐゴシック" pitchFamily="34" charset="-128"/>
              </a:rPr>
              <a:t> </a:t>
            </a:r>
            <a:r>
              <a:rPr lang="es-ES" altLang="en-US" dirty="0" err="1" smtClean="0">
                <a:ea typeface="ＭＳ Ｐゴシック" pitchFamily="34" charset="-128"/>
              </a:rPr>
              <a:t>models</a:t>
            </a:r>
            <a:r>
              <a:rPr lang="es-ES" altLang="en-US" dirty="0" smtClean="0">
                <a:ea typeface="ＭＳ Ｐゴシック" pitchFamily="34" charset="-128"/>
              </a:rPr>
              <a:t>  </a:t>
            </a:r>
          </a:p>
        </p:txBody>
      </p:sp>
      <p:sp>
        <p:nvSpPr>
          <p:cNvPr id="31748" name="Marcador de número de diapositiva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12" indent="-285736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942" indent="-228588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118" indent="-228588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295" indent="-228588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471" indent="-2285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648" indent="-2285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825" indent="-2285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001" indent="-2285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D6E6A56-FA95-403C-B824-FFD6A5BDC40F}" type="slidenum">
              <a:rPr lang="es-ES" altLang="en-US" sz="110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s-ES" altLang="en-US" sz="1100"/>
          </a:p>
        </p:txBody>
      </p:sp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6338889" y="908050"/>
            <a:ext cx="2427287" cy="4483100"/>
            <a:chOff x="7606356" y="1318921"/>
            <a:chExt cx="2913348" cy="4034475"/>
          </a:xfrm>
        </p:grpSpPr>
        <p:sp>
          <p:nvSpPr>
            <p:cNvPr id="11" name="Llamada con línea 2 10"/>
            <p:cNvSpPr>
              <a:spLocks/>
            </p:cNvSpPr>
            <p:nvPr/>
          </p:nvSpPr>
          <p:spPr bwMode="auto">
            <a:xfrm>
              <a:off x="7606356" y="2760418"/>
              <a:ext cx="2909537" cy="1085765"/>
            </a:xfrm>
            <a:prstGeom prst="borderCallout2">
              <a:avLst>
                <a:gd name="adj1" fmla="val 39954"/>
                <a:gd name="adj2" fmla="val -380"/>
                <a:gd name="adj3" fmla="val 37005"/>
                <a:gd name="adj4" fmla="val -16431"/>
                <a:gd name="adj5" fmla="val 23606"/>
                <a:gd name="adj6" fmla="val -28361"/>
              </a:avLst>
            </a:prstGeom>
            <a:solidFill>
              <a:srgbClr val="F0F5FB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u="none" dirty="0">
                  <a:latin typeface="+mn-lt"/>
                  <a:ea typeface="+mn-ea"/>
                </a:rPr>
                <a:t>General purpose</a:t>
              </a:r>
            </a:p>
            <a:p>
              <a:pPr algn="ctr">
                <a:defRPr/>
              </a:pPr>
              <a:r>
                <a:rPr lang="en-US" u="none" dirty="0">
                  <a:latin typeface="+mn-lt"/>
                  <a:ea typeface="+mn-ea"/>
                </a:rPr>
                <a:t>Task based</a:t>
              </a:r>
            </a:p>
            <a:p>
              <a:pPr algn="ctr">
                <a:defRPr/>
              </a:pPr>
              <a:r>
                <a:rPr lang="en-US" u="none" dirty="0">
                  <a:latin typeface="+mn-lt"/>
                  <a:ea typeface="+mn-ea"/>
                </a:rPr>
                <a:t>Single address space</a:t>
              </a:r>
            </a:p>
          </p:txBody>
        </p:sp>
        <p:sp>
          <p:nvSpPr>
            <p:cNvPr id="12" name="Llamada con línea 2 11"/>
            <p:cNvSpPr>
              <a:spLocks/>
            </p:cNvSpPr>
            <p:nvPr/>
          </p:nvSpPr>
          <p:spPr bwMode="auto">
            <a:xfrm>
              <a:off x="7920746" y="4173341"/>
              <a:ext cx="2598958" cy="1180055"/>
            </a:xfrm>
            <a:prstGeom prst="borderCallout2">
              <a:avLst>
                <a:gd name="adj1" fmla="val 82292"/>
                <a:gd name="adj2" fmla="val -380"/>
                <a:gd name="adj3" fmla="val 82292"/>
                <a:gd name="adj4" fmla="val -14963"/>
                <a:gd name="adj5" fmla="val 11671"/>
                <a:gd name="adj6" fmla="val -42898"/>
              </a:avLst>
            </a:prstGeom>
            <a:solidFill>
              <a:srgbClr val="F0F5FB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s-ES" altLang="es-ES" sz="1800" u="none"/>
                <a:t>“</a:t>
              </a:r>
              <a:r>
                <a:rPr lang="en-US" altLang="ja-JP" sz="1800" u="none"/>
                <a:t>Reuse</a:t>
              </a:r>
              <a:r>
                <a:rPr lang="en-US" altLang="es-ES" sz="1800" u="none"/>
                <a:t>”</a:t>
              </a:r>
              <a:r>
                <a:rPr lang="en-US" altLang="ja-JP" sz="1800" u="none"/>
                <a:t> architectural ideas under</a:t>
              </a:r>
            </a:p>
            <a:p>
              <a:pPr algn="ctr" eaLnBrk="1" hangingPunct="1">
                <a:defRPr/>
              </a:pPr>
              <a:r>
                <a:rPr lang="en-US" altLang="en-US" sz="1800" u="none"/>
                <a:t> new constraints</a:t>
              </a:r>
            </a:p>
          </p:txBody>
        </p:sp>
        <p:sp>
          <p:nvSpPr>
            <p:cNvPr id="13" name="Llamada con línea 2 12"/>
            <p:cNvSpPr>
              <a:spLocks/>
            </p:cNvSpPr>
            <p:nvPr/>
          </p:nvSpPr>
          <p:spPr bwMode="auto">
            <a:xfrm>
              <a:off x="7920746" y="1318921"/>
              <a:ext cx="2598958" cy="1102909"/>
            </a:xfrm>
            <a:prstGeom prst="borderCallout2">
              <a:avLst>
                <a:gd name="adj1" fmla="val 63069"/>
                <a:gd name="adj2" fmla="val 861"/>
                <a:gd name="adj3" fmla="val 62542"/>
                <a:gd name="adj4" fmla="val -14736"/>
                <a:gd name="adj5" fmla="val 84690"/>
                <a:gd name="adj6" fmla="val -42259"/>
              </a:avLst>
            </a:prstGeom>
            <a:solidFill>
              <a:srgbClr val="F0F5FB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u="none" dirty="0">
                  <a:latin typeface="+mn-lt"/>
                  <a:ea typeface="+mn-ea"/>
                </a:rPr>
                <a:t>Program logic</a:t>
              </a:r>
            </a:p>
            <a:p>
              <a:pPr algn="ctr">
                <a:defRPr/>
              </a:pPr>
              <a:r>
                <a:rPr lang="en-US" u="none" dirty="0">
                  <a:latin typeface="+mn-lt"/>
                  <a:ea typeface="+mn-ea"/>
                </a:rPr>
                <a:t>independent of computing platform</a:t>
              </a:r>
              <a:endParaRPr lang="en-US" u="none" dirty="0">
                <a:solidFill>
                  <a:srgbClr val="76B900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4" name="Rectángulo redondeado 13"/>
          <p:cNvSpPr/>
          <p:nvPr/>
        </p:nvSpPr>
        <p:spPr>
          <a:xfrm>
            <a:off x="939254" y="1543522"/>
            <a:ext cx="4651994" cy="865239"/>
          </a:xfrm>
          <a:prstGeom prst="roundRect">
            <a:avLst/>
          </a:prstGeom>
          <a:solidFill>
            <a:srgbClr val="CC99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5336" tIns="42668" rIns="85336" bIns="42668" anchor="ctr"/>
          <a:lstStyle/>
          <a:p>
            <a:pPr algn="ctr">
              <a:defRPr/>
            </a:pPr>
            <a:r>
              <a:rPr lang="en-GB" sz="2600" u="none" dirty="0">
                <a:solidFill>
                  <a:schemeClr val="bg1"/>
                </a:solidFill>
              </a:rPr>
              <a:t>Applications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930879" y="2986697"/>
            <a:ext cx="4651994" cy="1460805"/>
          </a:xfrm>
          <a:prstGeom prst="roundRect">
            <a:avLst/>
          </a:prstGeom>
          <a:solidFill>
            <a:srgbClr val="4549F5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5336" tIns="42668" rIns="85336" bIns="42668" anchor="ctr"/>
          <a:lstStyle/>
          <a:p>
            <a:pPr algn="ctr">
              <a:defRPr/>
            </a:pPr>
            <a:r>
              <a:rPr lang="en-GB" sz="2600" u="none" dirty="0">
                <a:solidFill>
                  <a:schemeClr val="bg1"/>
                </a:solidFill>
              </a:rPr>
              <a:t>Power to the runtime</a:t>
            </a:r>
          </a:p>
        </p:txBody>
      </p:sp>
      <p:sp>
        <p:nvSpPr>
          <p:cNvPr id="16" name="Rectángulo redondeado 15"/>
          <p:cNvSpPr/>
          <p:nvPr/>
        </p:nvSpPr>
        <p:spPr>
          <a:xfrm>
            <a:off x="927101" y="2505075"/>
            <a:ext cx="4651375" cy="371475"/>
          </a:xfrm>
          <a:prstGeom prst="roundRect">
            <a:avLst/>
          </a:prstGeom>
          <a:solidFill>
            <a:srgbClr val="89B0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336" tIns="42668" rIns="85336" bIns="42668" anchor="ctr"/>
          <a:lstStyle/>
          <a:p>
            <a:pPr algn="ctr">
              <a:defRPr/>
            </a:pPr>
            <a:r>
              <a:rPr lang="en-GB" u="none" dirty="0">
                <a:solidFill>
                  <a:schemeClr val="bg1"/>
                </a:solidFill>
              </a:rPr>
              <a:t>PM: High-level, clean, abstract interface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935038" y="4633914"/>
            <a:ext cx="4652962" cy="371475"/>
          </a:xfrm>
          <a:prstGeom prst="roundRect">
            <a:avLst/>
          </a:prstGeom>
          <a:solidFill>
            <a:srgbClr val="87AE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336" tIns="42668" rIns="85336" bIns="42668" anchor="ctr"/>
          <a:lstStyle/>
          <a:p>
            <a:pPr algn="ctr">
              <a:defRPr/>
            </a:pPr>
            <a:r>
              <a:rPr lang="es-ES" u="none" dirty="0">
                <a:solidFill>
                  <a:schemeClr val="bg1"/>
                </a:solidFill>
              </a:rPr>
              <a:t>API</a:t>
            </a:r>
          </a:p>
        </p:txBody>
      </p:sp>
      <p:pic>
        <p:nvPicPr>
          <p:cNvPr id="31758" name="Imagen 17" descr="mnII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300664"/>
            <a:ext cx="1473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Imagen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013325"/>
            <a:ext cx="17065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ítulo 1"/>
          <p:cNvSpPr>
            <a:spLocks noGrp="1"/>
          </p:cNvSpPr>
          <p:nvPr>
            <p:ph type="title"/>
          </p:nvPr>
        </p:nvSpPr>
        <p:spPr>
          <a:xfrm>
            <a:off x="107950" y="44450"/>
            <a:ext cx="8928100" cy="792163"/>
          </a:xfrm>
        </p:spPr>
        <p:txBody>
          <a:bodyPr/>
          <a:lstStyle/>
          <a:p>
            <a:r>
              <a:rPr lang="en-GB">
                <a:latin typeface="Arial" charset="0"/>
              </a:rPr>
              <a:t>Advantages and drawbacks of COMPSs</a:t>
            </a:r>
          </a:p>
        </p:txBody>
      </p:sp>
      <p:sp>
        <p:nvSpPr>
          <p:cNvPr id="60418" name="Marcador de contenido 2"/>
          <p:cNvSpPr>
            <a:spLocks noGrp="1"/>
          </p:cNvSpPr>
          <p:nvPr>
            <p:ph idx="1"/>
          </p:nvPr>
        </p:nvSpPr>
        <p:spPr>
          <a:xfrm>
            <a:off x="107950" y="981075"/>
            <a:ext cx="8928100" cy="5184775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GB" sz="2200">
                <a:solidFill>
                  <a:srgbClr val="008000"/>
                </a:solidFill>
                <a:latin typeface="Zapf Dingbats" charset="0"/>
                <a:cs typeface="Zapf Dingbats" charset="0"/>
                <a:sym typeface="Zapf Dingbats" charset="0"/>
              </a:rPr>
              <a:t>✔</a:t>
            </a:r>
            <a:r>
              <a:rPr lang="en-GB" sz="2200">
                <a:latin typeface="Zapf Dingbats" charset="0"/>
                <a:cs typeface="Zapf Dingbats" charset="0"/>
                <a:sym typeface="Zapf Dingbats" charset="0"/>
              </a:rPr>
              <a:t> </a:t>
            </a:r>
            <a:r>
              <a:rPr lang="en-GB" sz="2200">
                <a:latin typeface="Arial" charset="0"/>
              </a:rPr>
              <a:t>More flexible and with more expressivity</a:t>
            </a:r>
          </a:p>
          <a:p>
            <a:pPr lvl="1">
              <a:lnSpc>
                <a:spcPct val="90000"/>
              </a:lnSpc>
            </a:pPr>
            <a:r>
              <a:rPr lang="en-GB" sz="1900">
                <a:latin typeface="Arial" charset="0"/>
              </a:rPr>
              <a:t>The potential of the programming language</a:t>
            </a:r>
          </a:p>
          <a:p>
            <a:pPr lvl="1">
              <a:lnSpc>
                <a:spcPct val="90000"/>
              </a:lnSpc>
            </a:pPr>
            <a:r>
              <a:rPr lang="en-GB" sz="1900">
                <a:latin typeface="Arial" charset="0"/>
              </a:rPr>
              <a:t>Enables to express complex problems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GB" sz="2200">
                <a:solidFill>
                  <a:srgbClr val="008000"/>
                </a:solidFill>
                <a:latin typeface="Zapf Dingbats" charset="0"/>
                <a:cs typeface="Zapf Dingbats" charset="0"/>
                <a:sym typeface="Zapf Dingbats" charset="0"/>
              </a:rPr>
              <a:t>✔ </a:t>
            </a:r>
            <a:r>
              <a:rPr lang="en-GB" sz="2200">
                <a:latin typeface="Arial" charset="0"/>
              </a:rPr>
              <a:t>Data independent </a:t>
            </a:r>
          </a:p>
          <a:p>
            <a:pPr lvl="1">
              <a:lnSpc>
                <a:spcPct val="90000"/>
              </a:lnSpc>
            </a:pPr>
            <a:r>
              <a:rPr lang="en-GB" sz="1900">
                <a:latin typeface="Arial" charset="0"/>
              </a:rPr>
              <a:t>Different data inputs may generate different task graphs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GB" sz="2200">
                <a:solidFill>
                  <a:srgbClr val="008000"/>
                </a:solidFill>
                <a:latin typeface="Zapf Dingbats" charset="0"/>
                <a:cs typeface="Zapf Dingbats" charset="0"/>
                <a:sym typeface="Zapf Dingbats" charset="0"/>
              </a:rPr>
              <a:t>✔ </a:t>
            </a:r>
            <a:r>
              <a:rPr lang="en-GB" sz="2200">
                <a:latin typeface="Arial" charset="0"/>
              </a:rPr>
              <a:t>Powerful runtime</a:t>
            </a:r>
          </a:p>
          <a:p>
            <a:pPr lvl="1">
              <a:lnSpc>
                <a:spcPct val="90000"/>
              </a:lnSpc>
            </a:pPr>
            <a:r>
              <a:rPr lang="en-GB" sz="1900">
                <a:latin typeface="Arial" charset="0"/>
              </a:rPr>
              <a:t>Platform unaware</a:t>
            </a:r>
          </a:p>
          <a:p>
            <a:pPr lvl="1">
              <a:lnSpc>
                <a:spcPct val="90000"/>
              </a:lnSpc>
            </a:pPr>
            <a:r>
              <a:rPr lang="en-GB" sz="1900">
                <a:latin typeface="Arial" charset="0"/>
              </a:rPr>
              <a:t>Exploits inherent parallelism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GB" sz="2200">
                <a:solidFill>
                  <a:srgbClr val="FF0000"/>
                </a:solidFill>
                <a:latin typeface="Zapf Dingbats" charset="0"/>
                <a:cs typeface="Zapf Dingbats" charset="0"/>
                <a:sym typeface="Zapf Dingbats" charset="0"/>
              </a:rPr>
              <a:t>✗</a:t>
            </a:r>
            <a:r>
              <a:rPr lang="en-GB" sz="2200">
                <a:latin typeface="Arial" charset="0"/>
                <a:sym typeface="Zapf Dingbats" charset="0"/>
              </a:rPr>
              <a:t> </a:t>
            </a:r>
            <a:r>
              <a:rPr lang="en-GB" sz="2200">
                <a:latin typeface="Arial" charset="0"/>
              </a:rPr>
              <a:t>Less explicit than graphical workflows</a:t>
            </a:r>
          </a:p>
          <a:p>
            <a:pPr lvl="1">
              <a:lnSpc>
                <a:spcPct val="90000"/>
              </a:lnSpc>
            </a:pPr>
            <a:r>
              <a:rPr lang="en-GB" sz="1900">
                <a:latin typeface="Arial" charset="0"/>
              </a:rPr>
              <a:t>Although this can be partially compensated with the COMPSs monitor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GB" sz="2200">
                <a:solidFill>
                  <a:srgbClr val="FF0000"/>
                </a:solidFill>
                <a:latin typeface="Zapf Dingbats" charset="0"/>
                <a:cs typeface="Zapf Dingbats" charset="0"/>
                <a:sym typeface="Zapf Dingbats" charset="0"/>
              </a:rPr>
              <a:t>✗</a:t>
            </a:r>
            <a:r>
              <a:rPr lang="en-GB" sz="2200">
                <a:latin typeface="Arial" charset="0"/>
                <a:sym typeface="Zapf Dingbats" charset="0"/>
              </a:rPr>
              <a:t> </a:t>
            </a:r>
            <a:r>
              <a:rPr lang="en-GB" sz="2200">
                <a:latin typeface="Arial" charset="0"/>
              </a:rPr>
              <a:t>Large degree of flexibility may prevent some programmers to be efficient</a:t>
            </a:r>
          </a:p>
          <a:p>
            <a:pPr lvl="1">
              <a:lnSpc>
                <a:spcPct val="90000"/>
              </a:lnSpc>
            </a:pPr>
            <a:r>
              <a:rPr lang="en-GB" sz="1900">
                <a:latin typeface="Arial" charset="0"/>
              </a:rPr>
              <a:t>Schemas such as MapReduce are sometimes more appreciated by programmers</a:t>
            </a:r>
          </a:p>
          <a:p>
            <a:pPr lvl="1">
              <a:lnSpc>
                <a:spcPct val="90000"/>
              </a:lnSpc>
            </a:pPr>
            <a:r>
              <a:rPr lang="en-GB" sz="1900">
                <a:latin typeface="Arial" charset="0"/>
              </a:rPr>
              <a:t>Can be improved through training and support</a:t>
            </a:r>
          </a:p>
          <a:p>
            <a:pPr marL="0" indent="0">
              <a:lnSpc>
                <a:spcPct val="90000"/>
              </a:lnSpc>
            </a:pPr>
            <a:endParaRPr lang="en-GB" sz="2200">
              <a:latin typeface="Arial" charset="0"/>
            </a:endParaRPr>
          </a:p>
          <a:p>
            <a:pPr marL="0" indent="0">
              <a:lnSpc>
                <a:spcPct val="90000"/>
              </a:lnSpc>
            </a:pPr>
            <a:endParaRPr lang="en-GB" sz="2200">
              <a:latin typeface="Arial" charset="0"/>
            </a:endParaRPr>
          </a:p>
        </p:txBody>
      </p:sp>
      <p:sp>
        <p:nvSpPr>
          <p:cNvPr id="60419" name="Marcador de número de diapositiva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67A7480-CE3E-D648-8888-FF5631F3D2A9}" type="slidenum">
              <a:rPr lang="es-ES" sz="1100" u="none">
                <a:solidFill>
                  <a:srgbClr val="004990"/>
                </a:solidFill>
                <a:cs typeface="Arial" charset="0"/>
              </a:rPr>
              <a:pPr eaLnBrk="1" hangingPunct="1"/>
              <a:t>4</a:t>
            </a:fld>
            <a:endParaRPr lang="es-ES" sz="1100" u="none">
              <a:solidFill>
                <a:srgbClr val="00499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577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ítulo 2"/>
          <p:cNvSpPr>
            <a:spLocks noGrp="1"/>
          </p:cNvSpPr>
          <p:nvPr>
            <p:ph type="title"/>
          </p:nvPr>
        </p:nvSpPr>
        <p:spPr>
          <a:xfrm>
            <a:off x="107950" y="44450"/>
            <a:ext cx="8928100" cy="792163"/>
          </a:xfrm>
        </p:spPr>
        <p:txBody>
          <a:bodyPr/>
          <a:lstStyle/>
          <a:p>
            <a:r>
              <a:rPr lang="es-ES" altLang="en-US" smtClean="0">
                <a:ea typeface="ＭＳ Ｐゴシック" pitchFamily="34" charset="-128"/>
              </a:rPr>
              <a:t>Programming objectives </a:t>
            </a:r>
          </a:p>
        </p:txBody>
      </p:sp>
      <p:sp>
        <p:nvSpPr>
          <p:cNvPr id="63491" name="Marcador de contenido 3"/>
          <p:cNvSpPr>
            <a:spLocks noGrp="1"/>
          </p:cNvSpPr>
          <p:nvPr>
            <p:ph idx="1"/>
          </p:nvPr>
        </p:nvSpPr>
        <p:spPr>
          <a:xfrm>
            <a:off x="107950" y="981075"/>
            <a:ext cx="8928100" cy="5184775"/>
          </a:xfrm>
        </p:spPr>
        <p:txBody>
          <a:bodyPr/>
          <a:lstStyle/>
          <a:p>
            <a:r>
              <a:rPr lang="en-GB" altLang="en-US" dirty="0" smtClean="0">
                <a:ea typeface="ＭＳ Ｐゴシック" pitchFamily="34" charset="-128"/>
              </a:rPr>
              <a:t>Reduce the development complexity of Grid/Cluster/Cloud applications to the minimum</a:t>
            </a:r>
          </a:p>
          <a:p>
            <a:pPr lvl="1"/>
            <a:r>
              <a:rPr lang="en-GB" altLang="en-US" dirty="0" smtClean="0">
                <a:ea typeface="ＭＳ Ｐゴシック" pitchFamily="34" charset="-128"/>
              </a:rPr>
              <a:t>Writing an application for a computational distributed infrastructure may be as easy as writing a sequential application</a:t>
            </a:r>
          </a:p>
          <a:p>
            <a:r>
              <a:rPr lang="en-GB" altLang="en-US" dirty="0" smtClean="0">
                <a:ea typeface="ＭＳ Ｐゴシック" pitchFamily="34" charset="-128"/>
              </a:rPr>
              <a:t>Target applications: composed of tasks, called several times</a:t>
            </a:r>
          </a:p>
          <a:p>
            <a:pPr lvl="1"/>
            <a:r>
              <a:rPr lang="en-GB" altLang="en-US" dirty="0" smtClean="0">
                <a:ea typeface="ＭＳ Ｐゴシック" pitchFamily="34" charset="-128"/>
              </a:rPr>
              <a:t>Granularity of the tasks or programs</a:t>
            </a:r>
          </a:p>
          <a:p>
            <a:pPr lvl="1"/>
            <a:r>
              <a:rPr lang="en-GB" altLang="en-US" dirty="0" smtClean="0">
                <a:ea typeface="ＭＳ Ｐゴシック" pitchFamily="34" charset="-128"/>
              </a:rPr>
              <a:t>Data: files, objects, arrays and primitive types</a:t>
            </a:r>
          </a:p>
          <a:p>
            <a:r>
              <a:rPr lang="en-GB" altLang="en-US" dirty="0" smtClean="0">
                <a:ea typeface="ＭＳ Ｐゴシック" pitchFamily="34" charset="-128"/>
              </a:rPr>
              <a:t>Programming languages support</a:t>
            </a:r>
          </a:p>
          <a:p>
            <a:pPr lvl="1"/>
            <a:r>
              <a:rPr lang="en-GB" altLang="en-US" dirty="0" smtClean="0">
                <a:ea typeface="ＭＳ Ｐゴシック" pitchFamily="34" charset="-128"/>
              </a:rPr>
              <a:t>Java (native)</a:t>
            </a:r>
          </a:p>
          <a:p>
            <a:pPr lvl="1"/>
            <a:r>
              <a:rPr lang="en-GB" altLang="en-US" dirty="0" smtClean="0">
                <a:ea typeface="ＭＳ Ｐゴシック" pitchFamily="34" charset="-128"/>
              </a:rPr>
              <a:t>Python</a:t>
            </a:r>
          </a:p>
          <a:p>
            <a:pPr lvl="1"/>
            <a:r>
              <a:rPr lang="en-GB" altLang="en-US" dirty="0" smtClean="0">
                <a:ea typeface="ＭＳ Ｐゴシック" pitchFamily="34" charset="-128"/>
              </a:rPr>
              <a:t>C/C++</a:t>
            </a:r>
          </a:p>
        </p:txBody>
      </p:sp>
      <p:sp>
        <p:nvSpPr>
          <p:cNvPr id="63492" name="Marcador de número de diapositiva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12" indent="-285736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942" indent="-228588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118" indent="-228588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295" indent="-228588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471" indent="-2285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648" indent="-2285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825" indent="-2285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001" indent="-2285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2584C7C-9156-42A8-B527-71EF9A8B564F}" type="slidenum">
              <a:rPr lang="es-ES" altLang="en-US" sz="11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s-ES" altLang="en-US" sz="11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9" y="1268761"/>
            <a:ext cx="3568948" cy="2723671"/>
          </a:xfrm>
          <a:prstGeom prst="rect">
            <a:avLst/>
          </a:prstGeom>
        </p:spPr>
      </p:pic>
      <p:pic>
        <p:nvPicPr>
          <p:cNvPr id="37890" name="Imagen 17" descr="mnII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204865"/>
            <a:ext cx="1473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Imagen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4502150"/>
            <a:ext cx="33401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Cloud 102"/>
          <p:cNvSpPr>
            <a:spLocks/>
          </p:cNvSpPr>
          <p:nvPr/>
        </p:nvSpPr>
        <p:spPr bwMode="auto">
          <a:xfrm>
            <a:off x="7543800" y="2967038"/>
            <a:ext cx="1512888" cy="1223962"/>
          </a:xfrm>
          <a:custGeom>
            <a:avLst/>
            <a:gdLst>
              <a:gd name="T0" fmla="*/ 57326373 w 43200"/>
              <a:gd name="T1" fmla="*/ 17338952 h 43200"/>
              <a:gd name="T2" fmla="*/ 28687088 w 43200"/>
              <a:gd name="T3" fmla="*/ 34640958 h 43200"/>
              <a:gd name="T4" fmla="*/ 177974 w 43200"/>
              <a:gd name="T5" fmla="*/ 17338952 h 43200"/>
              <a:gd name="T6" fmla="*/ 28687088 w 43200"/>
              <a:gd name="T7" fmla="*/ 1982733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1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3"/>
                </a:cubicBezTo>
                <a:cubicBezTo>
                  <a:pt x="20114" y="1343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0"/>
                </a:cubicBezTo>
                <a:cubicBezTo>
                  <a:pt x="27723" y="140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49"/>
                </a:cubicBezTo>
                <a:cubicBezTo>
                  <a:pt x="35888" y="149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6"/>
                </a:cubicBezTo>
                <a:cubicBezTo>
                  <a:pt x="30535" y="38006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7"/>
                </a:cubicBezTo>
                <a:cubicBezTo>
                  <a:pt x="19839" y="43357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0"/>
                </a:cubicBezTo>
                <a:cubicBezTo>
                  <a:pt x="9735" y="40770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09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6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6" y="17370"/>
                  <a:pt x="1647" y="14817"/>
                  <a:pt x="3863" y="14504"/>
                </a:cubicBezTo>
                <a:lnTo>
                  <a:pt x="3900" y="14370"/>
                </a:ln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4"/>
                </a:cubicBezTo>
                <a:cubicBezTo>
                  <a:pt x="3584" y="26194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gradFill rotWithShape="1">
            <a:gsLst>
              <a:gs pos="0">
                <a:srgbClr val="75A8E6"/>
              </a:gs>
              <a:gs pos="20000">
                <a:srgbClr val="76A7E3"/>
              </a:gs>
              <a:gs pos="100000">
                <a:srgbClr val="597FAD"/>
              </a:gs>
            </a:gsLst>
            <a:lin ang="5400000"/>
          </a:gradFill>
          <a:ln w="9525" cap="flat" cmpd="sng">
            <a:solidFill>
              <a:srgbClr val="82AADA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91435" tIns="45718" rIns="91435" bIns="45718" anchor="ctr"/>
          <a:lstStyle/>
          <a:p>
            <a:pPr>
              <a:defRPr/>
            </a:pPr>
            <a:endParaRPr lang="en-US"/>
          </a:p>
        </p:txBody>
      </p:sp>
      <p:sp>
        <p:nvSpPr>
          <p:cNvPr id="53252" name="AutoShape 16"/>
          <p:cNvSpPr>
            <a:spLocks noChangeArrowheads="1"/>
          </p:cNvSpPr>
          <p:nvPr/>
        </p:nvSpPr>
        <p:spPr bwMode="auto">
          <a:xfrm>
            <a:off x="1979712" y="3717032"/>
            <a:ext cx="2006600" cy="491431"/>
          </a:xfrm>
          <a:prstGeom prst="roundRect">
            <a:avLst>
              <a:gd name="adj" fmla="val 176"/>
            </a:avLst>
          </a:prstGeom>
          <a:gradFill rotWithShape="1">
            <a:gsLst>
              <a:gs pos="0">
                <a:srgbClr val="1B66C1"/>
              </a:gs>
              <a:gs pos="20000">
                <a:srgbClr val="1E66BD"/>
              </a:gs>
              <a:gs pos="100000">
                <a:srgbClr val="144C90"/>
              </a:gs>
            </a:gsLst>
            <a:lin ang="5400000"/>
          </a:gradFill>
          <a:ln w="9525">
            <a:solidFill>
              <a:srgbClr val="2E68A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89972" tIns="44986" rIns="89972" bIns="44986" anchor="ctr" anchorCtr="1"/>
          <a:lstStyle/>
          <a:p>
            <a:pPr>
              <a:lnSpc>
                <a:spcPct val="98000"/>
              </a:lnSpc>
              <a:buClr>
                <a:srgbClr val="FFFFFF"/>
              </a:buClr>
              <a:tabLst>
                <a:tab pos="0" algn="l"/>
                <a:tab pos="447652" algn="l"/>
                <a:tab pos="896892" algn="l"/>
                <a:tab pos="1346131" algn="l"/>
                <a:tab pos="1795371" algn="l"/>
                <a:tab pos="2244610" algn="l"/>
                <a:tab pos="2693850" algn="l"/>
                <a:tab pos="3143089" algn="l"/>
                <a:tab pos="3592329" algn="l"/>
                <a:tab pos="4041568" algn="l"/>
                <a:tab pos="4490808" algn="l"/>
                <a:tab pos="4940047" algn="l"/>
                <a:tab pos="5389287" algn="l"/>
                <a:tab pos="5838526" algn="l"/>
                <a:tab pos="6287766" algn="l"/>
                <a:tab pos="6737005" algn="l"/>
                <a:tab pos="7184658" algn="l"/>
                <a:tab pos="7635484" algn="l"/>
                <a:tab pos="8084724" algn="l"/>
                <a:tab pos="8533963" algn="l"/>
                <a:tab pos="8983204" algn="l"/>
              </a:tabLst>
              <a:defRPr/>
            </a:pPr>
            <a:r>
              <a:rPr lang="en-GB" sz="2000" b="1" u="none" dirty="0">
                <a:solidFill>
                  <a:schemeClr val="lt1"/>
                </a:solidFill>
                <a:latin typeface="Calibri" pitchFamily="-65" charset="0"/>
                <a:ea typeface="Calibri" pitchFamily="-65" charset="0"/>
                <a:cs typeface="Calibri" pitchFamily="-65" charset="0"/>
              </a:rPr>
              <a:t>Custom Loader</a:t>
            </a:r>
          </a:p>
        </p:txBody>
      </p:sp>
      <p:cxnSp>
        <p:nvCxnSpPr>
          <p:cNvPr id="82" name="Forma 22"/>
          <p:cNvCxnSpPr>
            <a:cxnSpLocks noChangeShapeType="1"/>
            <a:stCxn id="53252" idx="2"/>
            <a:endCxn id="37891" idx="1"/>
          </p:cNvCxnSpPr>
          <p:nvPr/>
        </p:nvCxnSpPr>
        <p:spPr bwMode="auto">
          <a:xfrm rot="16200000" flipH="1">
            <a:off x="2819451" y="4372025"/>
            <a:ext cx="1014412" cy="687288"/>
          </a:xfrm>
          <a:prstGeom prst="curvedConnector2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91" name="Conector curvado 36"/>
          <p:cNvCxnSpPr>
            <a:cxnSpLocks noChangeShapeType="1"/>
          </p:cNvCxnSpPr>
          <p:nvPr/>
        </p:nvCxnSpPr>
        <p:spPr bwMode="auto">
          <a:xfrm rot="5400000" flipH="1" flipV="1">
            <a:off x="4932040" y="3789040"/>
            <a:ext cx="720080" cy="72008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pic>
        <p:nvPicPr>
          <p:cNvPr id="37899" name="Picture 4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9" y="2741613"/>
            <a:ext cx="7207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2819400"/>
            <a:ext cx="6381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1" name="Text Box 46"/>
          <p:cNvSpPr txBox="1">
            <a:spLocks noChangeArrowheads="1"/>
          </p:cNvSpPr>
          <p:nvPr/>
        </p:nvSpPr>
        <p:spPr bwMode="auto">
          <a:xfrm>
            <a:off x="7858125" y="3068960"/>
            <a:ext cx="12001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5" tIns="44998" rIns="89995" bIns="44998"/>
          <a:lstStyle>
            <a:lvl1pPr eaLnBrk="0" hangingPunct="0">
              <a:spcBef>
                <a:spcPct val="20000"/>
              </a:spcBef>
              <a:buBlip>
                <a:blip r:embed="rId6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u="none" dirty="0">
                <a:solidFill>
                  <a:srgbClr val="FFFFFF"/>
                </a:solidFill>
                <a:latin typeface="Calibri" pitchFamily="34" charset="0"/>
              </a:rPr>
              <a:t>Grids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u="none" dirty="0">
                <a:solidFill>
                  <a:srgbClr val="FFFFFF"/>
                </a:solidFill>
                <a:latin typeface="Calibri" pitchFamily="34" charset="0"/>
              </a:rPr>
              <a:t>Clusters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u="none" dirty="0">
                <a:solidFill>
                  <a:srgbClr val="FFFFFF"/>
                </a:solidFill>
                <a:latin typeface="Calibri" pitchFamily="34" charset="0"/>
              </a:rPr>
              <a:t>Clouds</a:t>
            </a:r>
          </a:p>
        </p:txBody>
      </p:sp>
      <p:cxnSp>
        <p:nvCxnSpPr>
          <p:cNvPr id="98" name="Conector curvado 28"/>
          <p:cNvCxnSpPr>
            <a:cxnSpLocks noChangeShapeType="1"/>
          </p:cNvCxnSpPr>
          <p:nvPr/>
        </p:nvCxnSpPr>
        <p:spPr bwMode="auto">
          <a:xfrm rot="5400000" flipH="1" flipV="1">
            <a:off x="5652295" y="3788569"/>
            <a:ext cx="1800225" cy="151288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99" name="Forma 31"/>
          <p:cNvCxnSpPr>
            <a:cxnSpLocks noChangeShapeType="1"/>
          </p:cNvCxnSpPr>
          <p:nvPr/>
        </p:nvCxnSpPr>
        <p:spPr bwMode="auto">
          <a:xfrm flipV="1">
            <a:off x="6732588" y="4221164"/>
            <a:ext cx="1727200" cy="136842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53270" name="Rectangle 32"/>
          <p:cNvSpPr>
            <a:spLocks noChangeArrowheads="1"/>
          </p:cNvSpPr>
          <p:nvPr/>
        </p:nvSpPr>
        <p:spPr bwMode="auto">
          <a:xfrm>
            <a:off x="107951" y="176213"/>
            <a:ext cx="8169275" cy="66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435" tIns="45718" rIns="91435" bIns="45718" anchor="ctr"/>
          <a:lstStyle/>
          <a:p>
            <a:pPr>
              <a:lnSpc>
                <a:spcPts val="3950"/>
              </a:lnSpc>
              <a:spcAft>
                <a:spcPts val="138"/>
              </a:spcAft>
              <a:tabLst>
                <a:tab pos="0" algn="l"/>
                <a:tab pos="447652" algn="l"/>
                <a:tab pos="896892" algn="l"/>
                <a:tab pos="1346131" algn="l"/>
                <a:tab pos="1795371" algn="l"/>
                <a:tab pos="2244610" algn="l"/>
                <a:tab pos="2693850" algn="l"/>
                <a:tab pos="3143089" algn="l"/>
                <a:tab pos="3592329" algn="l"/>
                <a:tab pos="4041568" algn="l"/>
                <a:tab pos="4490808" algn="l"/>
                <a:tab pos="4940047" algn="l"/>
                <a:tab pos="5389287" algn="l"/>
                <a:tab pos="5838526" algn="l"/>
                <a:tab pos="6287766" algn="l"/>
                <a:tab pos="6737005" algn="l"/>
                <a:tab pos="7186245" algn="l"/>
                <a:tab pos="7635484" algn="l"/>
                <a:tab pos="8084724" algn="l"/>
                <a:tab pos="8533963" algn="l"/>
                <a:tab pos="8983204" algn="l"/>
              </a:tabLst>
              <a:defRPr/>
            </a:pPr>
            <a:r>
              <a:rPr lang="es-ES_tradnl" sz="2700" u="none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COMPSs</a:t>
            </a:r>
            <a:r>
              <a:rPr lang="es-ES_tradnl" sz="2700" u="none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2700" u="none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Infrastructure</a:t>
            </a:r>
            <a:endParaRPr lang="en-GB" sz="2700" u="none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AutoShape 13"/>
          <p:cNvSpPr>
            <a:spLocks noChangeArrowheads="1"/>
          </p:cNvSpPr>
          <p:nvPr/>
        </p:nvSpPr>
        <p:spPr bwMode="auto">
          <a:xfrm>
            <a:off x="251521" y="3717033"/>
            <a:ext cx="1504950" cy="708025"/>
          </a:xfrm>
          <a:prstGeom prst="roundRect">
            <a:avLst>
              <a:gd name="adj" fmla="val 218"/>
            </a:avLst>
          </a:prstGeom>
          <a:gradFill rotWithShape="1">
            <a:gsLst>
              <a:gs pos="0">
                <a:srgbClr val="75A8E6"/>
              </a:gs>
              <a:gs pos="20000">
                <a:srgbClr val="76A7E3"/>
              </a:gs>
              <a:gs pos="100000">
                <a:srgbClr val="597FAD"/>
              </a:gs>
            </a:gsLst>
            <a:lin ang="5400000"/>
          </a:gradFill>
          <a:ln w="9525">
            <a:solidFill>
              <a:srgbClr val="82AADA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89972" tIns="44986" rIns="89972" bIns="44986" anchor="ctr" anchorCtr="1"/>
          <a:lstStyle/>
          <a:p>
            <a:pPr algn="ctr">
              <a:lnSpc>
                <a:spcPct val="98000"/>
              </a:lnSpc>
              <a:buClr>
                <a:srgbClr val="FFFFFF"/>
              </a:buClr>
              <a:tabLst>
                <a:tab pos="0" algn="l"/>
                <a:tab pos="447652" algn="l"/>
                <a:tab pos="896892" algn="l"/>
                <a:tab pos="1346131" algn="l"/>
                <a:tab pos="1795371" algn="l"/>
                <a:tab pos="2244610" algn="l"/>
                <a:tab pos="2693850" algn="l"/>
                <a:tab pos="3143089" algn="l"/>
                <a:tab pos="3592329" algn="l"/>
                <a:tab pos="4041568" algn="l"/>
                <a:tab pos="4490808" algn="l"/>
                <a:tab pos="4940047" algn="l"/>
                <a:tab pos="5389287" algn="l"/>
                <a:tab pos="5838526" algn="l"/>
                <a:tab pos="6287766" algn="l"/>
                <a:tab pos="6737005" algn="l"/>
                <a:tab pos="7184658" algn="l"/>
                <a:tab pos="7635484" algn="l"/>
                <a:tab pos="8084724" algn="l"/>
                <a:tab pos="8533963" algn="l"/>
                <a:tab pos="8983204" algn="l"/>
              </a:tabLst>
              <a:defRPr/>
            </a:pPr>
            <a:r>
              <a:rPr lang="en-GB" sz="2000" b="1" u="none" dirty="0">
                <a:solidFill>
                  <a:srgbClr val="FFFFFF"/>
                </a:solidFill>
                <a:latin typeface="Calibri" pitchFamily="-65" charset="0"/>
                <a:ea typeface="Calibri" pitchFamily="-65" charset="0"/>
                <a:cs typeface="Calibri" pitchFamily="-65" charset="0"/>
              </a:rPr>
              <a:t>Language</a:t>
            </a:r>
            <a:br>
              <a:rPr lang="en-GB" sz="2000" b="1" u="none" dirty="0">
                <a:solidFill>
                  <a:srgbClr val="FFFFFF"/>
                </a:solidFill>
                <a:latin typeface="Calibri" pitchFamily="-65" charset="0"/>
                <a:ea typeface="Calibri" pitchFamily="-65" charset="0"/>
                <a:cs typeface="Calibri" pitchFamily="-65" charset="0"/>
              </a:rPr>
            </a:br>
            <a:r>
              <a:rPr lang="en-GB" sz="2000" b="1" u="none" dirty="0">
                <a:solidFill>
                  <a:srgbClr val="FFFFFF"/>
                </a:solidFill>
                <a:latin typeface="Calibri" pitchFamily="-65" charset="0"/>
                <a:ea typeface="Calibri" pitchFamily="-65" charset="0"/>
                <a:cs typeface="Calibri" pitchFamily="-65" charset="0"/>
              </a:rPr>
              <a:t>bindings</a:t>
            </a:r>
          </a:p>
        </p:txBody>
      </p:sp>
      <p:sp>
        <p:nvSpPr>
          <p:cNvPr id="5" name="Multidocumento 4"/>
          <p:cNvSpPr/>
          <p:nvPr/>
        </p:nvSpPr>
        <p:spPr>
          <a:xfrm>
            <a:off x="7236296" y="4653136"/>
            <a:ext cx="1224136" cy="864096"/>
          </a:xfrm>
          <a:prstGeom prst="flowChartMultidocument">
            <a:avLst/>
          </a:prstGeom>
          <a:ln>
            <a:solidFill>
              <a:schemeClr val="accent4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r>
              <a:rPr lang="en-GB" b="1" u="none" dirty="0"/>
              <a:t>Files, objects</a:t>
            </a:r>
          </a:p>
        </p:txBody>
      </p:sp>
      <p:sp>
        <p:nvSpPr>
          <p:cNvPr id="12" name="Rectángulo 11"/>
          <p:cNvSpPr>
            <a:spLocks noChangeArrowheads="1"/>
          </p:cNvSpPr>
          <p:nvPr/>
        </p:nvSpPr>
        <p:spPr bwMode="auto">
          <a:xfrm>
            <a:off x="6443664" y="4005263"/>
            <a:ext cx="1152525" cy="360362"/>
          </a:xfrm>
          <a:prstGeom prst="rect">
            <a:avLst/>
          </a:prstGeom>
          <a:gradFill rotWithShape="1">
            <a:gsLst>
              <a:gs pos="0">
                <a:srgbClr val="468BDF"/>
              </a:gs>
              <a:gs pos="20000">
                <a:srgbClr val="498BDB"/>
              </a:gs>
              <a:gs pos="100000">
                <a:srgbClr val="3669A8"/>
              </a:gs>
            </a:gsLst>
            <a:lin ang="5400000"/>
          </a:gradFill>
          <a:ln w="9525">
            <a:solidFill>
              <a:srgbClr val="588DC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5" tIns="45718" rIns="91435" bIns="45718" anchor="ctr"/>
          <a:lstStyle/>
          <a:p>
            <a:pPr algn="ctr">
              <a:defRPr/>
            </a:pPr>
            <a:r>
              <a:rPr lang="es-ES" u="none" dirty="0" err="1">
                <a:solidFill>
                  <a:schemeClr val="lt1"/>
                </a:solidFill>
                <a:latin typeface="+mn-lt"/>
                <a:ea typeface="+mn-ea"/>
              </a:rPr>
              <a:t>Tasks</a:t>
            </a:r>
            <a:endParaRPr lang="es-ES" u="none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28" name="Forma 22"/>
          <p:cNvCxnSpPr>
            <a:cxnSpLocks noChangeShapeType="1"/>
            <a:stCxn id="27" idx="2"/>
            <a:endCxn id="37891" idx="1"/>
          </p:cNvCxnSpPr>
          <p:nvPr/>
        </p:nvCxnSpPr>
        <p:spPr bwMode="auto">
          <a:xfrm rot="16200000" flipH="1">
            <a:off x="1938238" y="3490814"/>
            <a:ext cx="797818" cy="2666305"/>
          </a:xfrm>
          <a:prstGeom prst="curvedConnector2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3" name="Esquina doblada 2"/>
          <p:cNvSpPr/>
          <p:nvPr/>
        </p:nvSpPr>
        <p:spPr>
          <a:xfrm>
            <a:off x="1043609" y="2204864"/>
            <a:ext cx="1728192" cy="720080"/>
          </a:xfrm>
          <a:prstGeom prst="foldedCorner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GB" u="none" dirty="0" smtClean="0">
                <a:solidFill>
                  <a:schemeClr val="tx1">
                    <a:lumMod val="50000"/>
                  </a:schemeClr>
                </a:solidFill>
              </a:rPr>
              <a:t>User code </a:t>
            </a:r>
          </a:p>
          <a:p>
            <a:pPr algn="ctr"/>
            <a:r>
              <a:rPr lang="en-GB" u="none" dirty="0" smtClean="0">
                <a:solidFill>
                  <a:schemeClr val="tx1">
                    <a:lumMod val="50000"/>
                  </a:schemeClr>
                </a:solidFill>
              </a:rPr>
              <a:t>+ annotations</a:t>
            </a:r>
            <a:endParaRPr lang="en-GB" u="none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3255" name="AutoShape 13"/>
          <p:cNvSpPr>
            <a:spLocks noChangeArrowheads="1"/>
          </p:cNvSpPr>
          <p:nvPr/>
        </p:nvSpPr>
        <p:spPr bwMode="auto">
          <a:xfrm>
            <a:off x="2123728" y="4149081"/>
            <a:ext cx="1504950" cy="564009"/>
          </a:xfrm>
          <a:prstGeom prst="roundRect">
            <a:avLst>
              <a:gd name="adj" fmla="val 218"/>
            </a:avLst>
          </a:prstGeom>
          <a:gradFill rotWithShape="1">
            <a:gsLst>
              <a:gs pos="0">
                <a:srgbClr val="75A8E6"/>
              </a:gs>
              <a:gs pos="20000">
                <a:srgbClr val="76A7E3"/>
              </a:gs>
              <a:gs pos="100000">
                <a:srgbClr val="597FAD"/>
              </a:gs>
            </a:gsLst>
            <a:lin ang="5400000"/>
          </a:gradFill>
          <a:ln w="9525">
            <a:solidFill>
              <a:srgbClr val="82AADA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89972" tIns="44986" rIns="89972" bIns="44986" anchor="ctr" anchorCtr="1"/>
          <a:lstStyle/>
          <a:p>
            <a:pPr algn="ctr">
              <a:lnSpc>
                <a:spcPct val="98000"/>
              </a:lnSpc>
              <a:buClr>
                <a:srgbClr val="FFFFFF"/>
              </a:buClr>
              <a:tabLst>
                <a:tab pos="0" algn="l"/>
                <a:tab pos="447652" algn="l"/>
                <a:tab pos="896892" algn="l"/>
                <a:tab pos="1346131" algn="l"/>
                <a:tab pos="1795371" algn="l"/>
                <a:tab pos="2244610" algn="l"/>
                <a:tab pos="2693850" algn="l"/>
                <a:tab pos="3143089" algn="l"/>
                <a:tab pos="3592329" algn="l"/>
                <a:tab pos="4041568" algn="l"/>
                <a:tab pos="4490808" algn="l"/>
                <a:tab pos="4940047" algn="l"/>
                <a:tab pos="5389287" algn="l"/>
                <a:tab pos="5838526" algn="l"/>
                <a:tab pos="6287766" algn="l"/>
                <a:tab pos="6737005" algn="l"/>
                <a:tab pos="7184658" algn="l"/>
                <a:tab pos="7635484" algn="l"/>
                <a:tab pos="8084724" algn="l"/>
                <a:tab pos="8533963" algn="l"/>
                <a:tab pos="8983204" algn="l"/>
              </a:tabLst>
              <a:defRPr/>
            </a:pPr>
            <a:r>
              <a:rPr lang="en-GB" sz="2000" b="1" u="none" dirty="0">
                <a:solidFill>
                  <a:schemeClr val="bg1"/>
                </a:solidFill>
                <a:latin typeface="Calibri" pitchFamily="-65" charset="0"/>
                <a:ea typeface="Calibri" pitchFamily="-65" charset="0"/>
                <a:cs typeface="Calibri" pitchFamily="-65" charset="0"/>
              </a:rPr>
              <a:t>Task </a:t>
            </a:r>
            <a:br>
              <a:rPr lang="en-GB" sz="2000" b="1" u="none" dirty="0">
                <a:solidFill>
                  <a:schemeClr val="bg1"/>
                </a:solidFill>
                <a:latin typeface="Calibri" pitchFamily="-65" charset="0"/>
                <a:ea typeface="Calibri" pitchFamily="-65" charset="0"/>
                <a:cs typeface="Calibri" pitchFamily="-65" charset="0"/>
              </a:rPr>
            </a:br>
            <a:r>
              <a:rPr lang="en-GB" sz="2000" b="1" u="none" dirty="0">
                <a:solidFill>
                  <a:schemeClr val="bg1"/>
                </a:solidFill>
                <a:latin typeface="Calibri" pitchFamily="-65" charset="0"/>
                <a:ea typeface="Calibri" pitchFamily="-65" charset="0"/>
                <a:cs typeface="Calibri" pitchFamily="-65" charset="0"/>
              </a:rPr>
              <a:t>interception</a:t>
            </a:r>
          </a:p>
        </p:txBody>
      </p:sp>
      <p:cxnSp>
        <p:nvCxnSpPr>
          <p:cNvPr id="35" name="Forma 22"/>
          <p:cNvCxnSpPr>
            <a:cxnSpLocks noChangeShapeType="1"/>
          </p:cNvCxnSpPr>
          <p:nvPr/>
        </p:nvCxnSpPr>
        <p:spPr bwMode="auto">
          <a:xfrm rot="5400000">
            <a:off x="791582" y="2960948"/>
            <a:ext cx="792087" cy="72008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38" name="Forma 22"/>
          <p:cNvCxnSpPr>
            <a:cxnSpLocks noChangeShapeType="1"/>
            <a:endCxn id="53252" idx="0"/>
          </p:cNvCxnSpPr>
          <p:nvPr/>
        </p:nvCxnSpPr>
        <p:spPr bwMode="auto">
          <a:xfrm rot="16200000" flipH="1">
            <a:off x="2229337" y="2963355"/>
            <a:ext cx="792087" cy="71526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5" name="CuadroTexto 14"/>
          <p:cNvSpPr txBox="1"/>
          <p:nvPr/>
        </p:nvSpPr>
        <p:spPr>
          <a:xfrm>
            <a:off x="2699792" y="3068961"/>
            <a:ext cx="672244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s-ES" u="none" dirty="0" smtClean="0"/>
              <a:t>Java</a:t>
            </a:r>
            <a:endParaRPr lang="es-ES" u="none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79512" y="2924945"/>
            <a:ext cx="903302" cy="646327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s-ES" u="none" dirty="0" err="1" smtClean="0"/>
              <a:t>Python</a:t>
            </a:r>
            <a:endParaRPr lang="es-ES" u="none" dirty="0" smtClean="0"/>
          </a:p>
          <a:p>
            <a:r>
              <a:rPr lang="es-ES" u="none" dirty="0" smtClean="0"/>
              <a:t>C/C++</a:t>
            </a:r>
            <a:endParaRPr lang="es-ES" u="none" dirty="0"/>
          </a:p>
        </p:txBody>
      </p:sp>
      <p:sp>
        <p:nvSpPr>
          <p:cNvPr id="18" name="CuadroTexto 17"/>
          <p:cNvSpPr txBox="1"/>
          <p:nvPr/>
        </p:nvSpPr>
        <p:spPr>
          <a:xfrm>
            <a:off x="4572000" y="3140969"/>
            <a:ext cx="671906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s-ES" u="none" dirty="0" smtClean="0"/>
              <a:t>TDG</a:t>
            </a:r>
            <a:endParaRPr lang="es-ES" u="non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de nube 3"/>
          <p:cNvSpPr>
            <a:spLocks noChangeArrowheads="1"/>
          </p:cNvSpPr>
          <p:nvPr/>
        </p:nvSpPr>
        <p:spPr bwMode="auto">
          <a:xfrm>
            <a:off x="6084889" y="1052513"/>
            <a:ext cx="2016125" cy="863600"/>
          </a:xfrm>
          <a:prstGeom prst="cloudCallout">
            <a:avLst>
              <a:gd name="adj1" fmla="val -30972"/>
              <a:gd name="adj2" fmla="val 143597"/>
            </a:avLst>
          </a:prstGeom>
          <a:gradFill rotWithShape="1">
            <a:gsLst>
              <a:gs pos="0">
                <a:srgbClr val="A6C5ED"/>
              </a:gs>
              <a:gs pos="20000">
                <a:srgbClr val="A6C5EA"/>
              </a:gs>
              <a:gs pos="100000">
                <a:srgbClr val="7E96B3"/>
              </a:gs>
            </a:gsLst>
            <a:lin ang="5400000"/>
          </a:gradFill>
          <a:ln w="9525">
            <a:solidFill>
              <a:srgbClr val="AFC7E6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5" tIns="45718" rIns="91435" bIns="45718" anchor="ctr"/>
          <a:lstStyle/>
          <a:p>
            <a:pPr algn="ctr">
              <a:defRPr/>
            </a:pPr>
            <a:r>
              <a:rPr lang="es-ES" dirty="0" err="1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</a:rPr>
              <a:t>OpenStack</a:t>
            </a:r>
            <a:endParaRPr lang="es-ES" dirty="0">
              <a:solidFill>
                <a:schemeClr val="tx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8915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12" indent="-285736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942" indent="-228588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118" indent="-228588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295" indent="-228588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471" indent="-2285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648" indent="-2285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825" indent="-2285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001" indent="-2285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1B99107-8AD4-4281-A1AC-722BA0B89D96}" type="slidenum">
              <a:rPr lang="es-ES" altLang="en-US" sz="110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s-ES" altLang="en-US" sz="1100"/>
          </a:p>
        </p:txBody>
      </p:sp>
      <p:sp>
        <p:nvSpPr>
          <p:cNvPr id="38916" name="Rectangle 32"/>
          <p:cNvSpPr>
            <a:spLocks noChangeArrowheads="1"/>
          </p:cNvSpPr>
          <p:nvPr/>
        </p:nvSpPr>
        <p:spPr bwMode="auto">
          <a:xfrm>
            <a:off x="107951" y="176213"/>
            <a:ext cx="81692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0"/>
              </a:spcBef>
              <a:buNone/>
            </a:pPr>
            <a:r>
              <a:rPr lang="en-GB" altLang="en-US" sz="2700" u="none" dirty="0">
                <a:solidFill>
                  <a:schemeClr val="bg1"/>
                </a:solidFill>
              </a:rPr>
              <a:t>Runtime System</a:t>
            </a:r>
          </a:p>
        </p:txBody>
      </p:sp>
      <p:pic>
        <p:nvPicPr>
          <p:cNvPr id="38917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66" y="1052514"/>
            <a:ext cx="5626034" cy="482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3"/>
          <p:cNvSpPr txBox="1">
            <a:spLocks/>
          </p:cNvSpPr>
          <p:nvPr/>
        </p:nvSpPr>
        <p:spPr bwMode="auto">
          <a:xfrm>
            <a:off x="179388" y="1052514"/>
            <a:ext cx="316865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342900" indent="-3429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u="none" dirty="0"/>
              <a:t>Task handling</a:t>
            </a:r>
          </a:p>
          <a:p>
            <a:pPr lvl="1" eaLnBrk="1" hangingPunct="1">
              <a:buFontTx/>
              <a:buChar char="•"/>
            </a:pPr>
            <a:r>
              <a:rPr lang="en-US" altLang="en-US" u="none" dirty="0"/>
              <a:t>Task graph</a:t>
            </a:r>
          </a:p>
          <a:p>
            <a:pPr lvl="1" eaLnBrk="1" hangingPunct="1">
              <a:buFontTx/>
              <a:buChar char="•"/>
            </a:pPr>
            <a:r>
              <a:rPr lang="en-US" altLang="en-US" u="none" dirty="0"/>
              <a:t>Scheduling </a:t>
            </a:r>
          </a:p>
          <a:p>
            <a:pPr lvl="1" eaLnBrk="1" hangingPunct="1">
              <a:buFontTx/>
              <a:buChar char="•"/>
            </a:pPr>
            <a:r>
              <a:rPr lang="en-US" altLang="en-US" u="none" dirty="0"/>
              <a:t>Data transfers</a:t>
            </a:r>
          </a:p>
          <a:p>
            <a:pPr eaLnBrk="1" hangingPunct="1"/>
            <a:r>
              <a:rPr lang="en-US" altLang="en-US" sz="2000" u="none" dirty="0"/>
              <a:t>Resource management</a:t>
            </a:r>
          </a:p>
          <a:p>
            <a:pPr lvl="1" eaLnBrk="1" hangingPunct="1"/>
            <a:r>
              <a:rPr lang="en-US" altLang="en-US" sz="1600" u="none" dirty="0"/>
              <a:t>Cloud elasticity </a:t>
            </a:r>
          </a:p>
          <a:p>
            <a:pPr eaLnBrk="1" hangingPunct="1"/>
            <a:r>
              <a:rPr lang="en-US" altLang="en-US" sz="2000" u="none" dirty="0"/>
              <a:t>Support for federated heterogeneous clouds</a:t>
            </a:r>
          </a:p>
          <a:p>
            <a:pPr lvl="1" eaLnBrk="1" hangingPunct="1">
              <a:buFontTx/>
              <a:buChar char="•"/>
            </a:pPr>
            <a:r>
              <a:rPr lang="en-US" altLang="en-US" u="none" dirty="0"/>
              <a:t>i.e. </a:t>
            </a:r>
            <a:r>
              <a:rPr lang="en-US" altLang="en-US" u="none" dirty="0" err="1"/>
              <a:t>openstack</a:t>
            </a:r>
            <a:r>
              <a:rPr lang="en-US" altLang="en-US" u="none" dirty="0"/>
              <a:t> + Amazon</a:t>
            </a:r>
          </a:p>
          <a:p>
            <a:pPr eaLnBrk="1" hangingPunct="1"/>
            <a:endParaRPr lang="en-US" altLang="en-US" sz="1800" u="none" dirty="0"/>
          </a:p>
          <a:p>
            <a:pPr lvl="1" eaLnBrk="1" hangingPunct="1"/>
            <a:endParaRPr lang="en-US" altLang="en-US" sz="1800" u="none" dirty="0"/>
          </a:p>
          <a:p>
            <a:pPr lvl="1" eaLnBrk="1" hangingPunct="1"/>
            <a:endParaRPr lang="en-US" altLang="en-US" sz="1800" u="none" dirty="0"/>
          </a:p>
        </p:txBody>
      </p:sp>
    </p:spTree>
    <p:extLst>
      <p:ext uri="{BB962C8B-B14F-4D97-AF65-F5344CB8AC3E}">
        <p14:creationId xmlns:p14="http://schemas.microsoft.com/office/powerpoint/2010/main" val="10762695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35496" y="-27384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defPPr>
              <a:defRPr lang="es-ES"/>
            </a:defPPr>
            <a:lvl1pPr eaLnBrk="1" hangingPunct="1">
              <a:lnSpc>
                <a:spcPts val="3000"/>
              </a:lnSpc>
              <a:buNone/>
              <a:defRPr sz="2700" u="none">
                <a:solidFill>
                  <a:schemeClr val="bg1"/>
                </a:solidFill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4990"/>
                </a:solidFill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4990"/>
                </a:solidFill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rgbClr val="004990"/>
                </a:solidFill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004990"/>
                </a:solidFill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990"/>
                </a:solidFill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990"/>
                </a:solidFill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990"/>
                </a:solidFill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990"/>
                </a:solidFill>
              </a:defRPr>
            </a:lvl9pPr>
          </a:lstStyle>
          <a:p>
            <a:r>
              <a:rPr lang="en-GB" dirty="0"/>
              <a:t>COMPSs in the Cloud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019925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0F781329-FEFA-0F43-9E54-88018D97089D}" type="slidenum">
              <a:rPr lang="en-US" sz="1200" smtClean="0">
                <a:solidFill>
                  <a:srgbClr val="FFFFFF"/>
                </a:solidFill>
                <a:cs typeface="Arial" charset="0"/>
              </a:rPr>
              <a:pPr algn="r">
                <a:buClrTx/>
                <a:buFontTx/>
                <a:buNone/>
                <a:defRPr/>
              </a:pPr>
              <a:t>8</a:t>
            </a:fld>
            <a:endParaRPr lang="en-US" sz="12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04250" y="6357938"/>
            <a:ext cx="442913" cy="412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7A53F058-54CE-FA4E-87AB-6BE98352A2DF}" type="slidenum">
              <a:rPr lang="es-ES" sz="1100" u="none" smtClean="0">
                <a:solidFill>
                  <a:srgbClr val="004990"/>
                </a:solidFill>
                <a:cs typeface="Arial" charset="0"/>
              </a:rPr>
              <a:pPr eaLnBrk="1" hangingPunct="1">
                <a:defRPr/>
              </a:pPr>
              <a:t>8</a:t>
            </a:fld>
            <a:endParaRPr lang="es-ES" sz="1100" u="none" smtClean="0">
              <a:solidFill>
                <a:srgbClr val="004990"/>
              </a:solidFill>
              <a:cs typeface="Arial" charset="0"/>
            </a:endParaRPr>
          </a:p>
        </p:txBody>
      </p:sp>
      <p:sp>
        <p:nvSpPr>
          <p:cNvPr id="34821" name="1 Marcador de contenido"/>
          <p:cNvSpPr txBox="1">
            <a:spLocks/>
          </p:cNvSpPr>
          <p:nvPr/>
        </p:nvSpPr>
        <p:spPr bwMode="auto">
          <a:xfrm>
            <a:off x="5724525" y="1052513"/>
            <a:ext cx="3311525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Times New Roman" charset="0"/>
              <a:buBlip>
                <a:blip r:embed="rId3"/>
              </a:buBlip>
            </a:pPr>
            <a:r>
              <a:rPr lang="en-GB" sz="2000" u="none" dirty="0">
                <a:solidFill>
                  <a:srgbClr val="004990"/>
                </a:solidFill>
              </a:rPr>
              <a:t>Dynamic creation / destruction of VMs</a:t>
            </a:r>
          </a:p>
          <a:p>
            <a:pPr lvl="1">
              <a:spcBef>
                <a:spcPct val="20000"/>
              </a:spcBef>
              <a:buFont typeface="Arial" charset="0"/>
              <a:buChar char="–"/>
            </a:pPr>
            <a:r>
              <a:rPr lang="en-GB" sz="1600" u="none" dirty="0">
                <a:solidFill>
                  <a:srgbClr val="004990"/>
                </a:solidFill>
                <a:cs typeface="Arial" charset="0"/>
              </a:rPr>
              <a:t>Depending on task load</a:t>
            </a:r>
          </a:p>
          <a:p>
            <a:pPr>
              <a:spcBef>
                <a:spcPct val="20000"/>
              </a:spcBef>
              <a:buFont typeface="Times New Roman" charset="0"/>
              <a:buBlip>
                <a:blip r:embed="rId3"/>
              </a:buBlip>
            </a:pPr>
            <a:r>
              <a:rPr lang="en-GB" sz="2000" u="none" dirty="0">
                <a:solidFill>
                  <a:srgbClr val="004990"/>
                </a:solidFill>
              </a:rPr>
              <a:t>Bursting to meet peak demands</a:t>
            </a:r>
          </a:p>
          <a:p>
            <a:pPr lvl="1">
              <a:spcBef>
                <a:spcPct val="20000"/>
              </a:spcBef>
              <a:buFont typeface="Arial" charset="0"/>
              <a:buChar char="–"/>
            </a:pPr>
            <a:r>
              <a:rPr lang="en-GB" sz="1600" u="none" dirty="0">
                <a:solidFill>
                  <a:srgbClr val="004990"/>
                </a:solidFill>
                <a:cs typeface="Arial" charset="0"/>
              </a:rPr>
              <a:t>Private Cloud (OCCI based, ONE, OS)</a:t>
            </a:r>
          </a:p>
          <a:p>
            <a:pPr lvl="1">
              <a:spcBef>
                <a:spcPct val="20000"/>
              </a:spcBef>
              <a:buFont typeface="Arial" charset="0"/>
              <a:buChar char="–"/>
            </a:pPr>
            <a:r>
              <a:rPr lang="en-GB" sz="1600" u="none" dirty="0">
                <a:solidFill>
                  <a:srgbClr val="004990"/>
                </a:solidFill>
                <a:cs typeface="Arial" charset="0"/>
              </a:rPr>
              <a:t>Public Cloud (EC2, Azure..)</a:t>
            </a:r>
          </a:p>
          <a:p>
            <a:pPr>
              <a:spcBef>
                <a:spcPct val="20000"/>
              </a:spcBef>
              <a:buFont typeface="Times New Roman" charset="0"/>
              <a:buBlip>
                <a:blip r:embed="rId3"/>
              </a:buBlip>
            </a:pPr>
            <a:r>
              <a:rPr lang="en-GB" sz="2000" u="none" dirty="0">
                <a:solidFill>
                  <a:srgbClr val="004990"/>
                </a:solidFill>
              </a:rPr>
              <a:t>Save VMs for later use</a:t>
            </a:r>
          </a:p>
          <a:p>
            <a:pPr lvl="1">
              <a:spcBef>
                <a:spcPct val="20000"/>
              </a:spcBef>
              <a:buFont typeface="Arial" charset="0"/>
              <a:buChar char="–"/>
            </a:pPr>
            <a:r>
              <a:rPr lang="en-GB" sz="1600" u="none" dirty="0">
                <a:solidFill>
                  <a:srgbClr val="004990"/>
                </a:solidFill>
                <a:cs typeface="Arial" charset="0"/>
              </a:rPr>
              <a:t>Amazon: use the whole hour slot</a:t>
            </a:r>
          </a:p>
          <a:p>
            <a:pPr>
              <a:spcBef>
                <a:spcPct val="20000"/>
              </a:spcBef>
              <a:buFont typeface="Times New Roman" charset="0"/>
              <a:buBlip>
                <a:blip r:embed="rId3"/>
              </a:buBlip>
            </a:pPr>
            <a:r>
              <a:rPr lang="en-GB" sz="2000" u="none" dirty="0">
                <a:solidFill>
                  <a:srgbClr val="004990"/>
                </a:solidFill>
              </a:rPr>
              <a:t>Reuse of VMs</a:t>
            </a:r>
          </a:p>
          <a:p>
            <a:pPr>
              <a:spcBef>
                <a:spcPct val="20000"/>
              </a:spcBef>
              <a:buFont typeface="Times New Roman" charset="0"/>
              <a:buBlip>
                <a:blip r:embed="rId3"/>
              </a:buBlip>
            </a:pPr>
            <a:r>
              <a:rPr lang="en-GB" sz="2000" u="none" dirty="0">
                <a:solidFill>
                  <a:srgbClr val="004990"/>
                </a:solidFill>
              </a:rPr>
              <a:t>VM deadlines</a:t>
            </a:r>
          </a:p>
        </p:txBody>
      </p:sp>
      <p:pic>
        <p:nvPicPr>
          <p:cNvPr id="34822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41400"/>
            <a:ext cx="4968875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2911475"/>
            <a:ext cx="4919663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9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4808538"/>
            <a:ext cx="5078413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10 Elipse"/>
          <p:cNvSpPr>
            <a:spLocks noChangeArrowheads="1"/>
          </p:cNvSpPr>
          <p:nvPr/>
        </p:nvSpPr>
        <p:spPr bwMode="auto">
          <a:xfrm>
            <a:off x="827088" y="1041400"/>
            <a:ext cx="1081087" cy="647700"/>
          </a:xfrm>
          <a:prstGeom prst="ellipse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ca-ES" sz="3200" b="1" kern="0">
              <a:solidFill>
                <a:srgbClr val="993366"/>
              </a:solidFill>
            </a:endParaRPr>
          </a:p>
        </p:txBody>
      </p:sp>
      <p:sp>
        <p:nvSpPr>
          <p:cNvPr id="22" name="11 Elipse"/>
          <p:cNvSpPr>
            <a:spLocks noChangeArrowheads="1"/>
          </p:cNvSpPr>
          <p:nvPr/>
        </p:nvSpPr>
        <p:spPr bwMode="auto">
          <a:xfrm>
            <a:off x="2266950" y="6021388"/>
            <a:ext cx="1081088" cy="647700"/>
          </a:xfrm>
          <a:prstGeom prst="ellipse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ca-ES" sz="3200" b="1" kern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110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available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users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8701088" y="6357938"/>
            <a:ext cx="442912" cy="412750"/>
          </a:xfrm>
        </p:spPr>
        <p:txBody>
          <a:bodyPr/>
          <a:lstStyle/>
          <a:p>
            <a:pPr>
              <a:defRPr/>
            </a:pPr>
            <a:fld id="{507E71EA-063B-44B1-AD35-92A155656681}" type="slidenum">
              <a:rPr lang="es-ES" altLang="en-US" smtClean="0"/>
              <a:pPr>
                <a:defRPr/>
              </a:pPr>
              <a:t>9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09138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PRESENTACIONES BSC-CNS-06032012-v2">
  <a:themeElements>
    <a:clrScheme name="BSC-CNS">
      <a:dk1>
        <a:srgbClr val="0058A9"/>
      </a:dk1>
      <a:lt1>
        <a:sysClr val="window" lastClr="FFFFFF"/>
      </a:lt1>
      <a:dk2>
        <a:srgbClr val="5D91D1"/>
      </a:dk2>
      <a:lt2>
        <a:srgbClr val="DBE7F5"/>
      </a:lt2>
      <a:accent1>
        <a:srgbClr val="B4CCEA"/>
      </a:accent1>
      <a:accent2>
        <a:srgbClr val="87AEDD"/>
      </a:accent2>
      <a:accent3>
        <a:srgbClr val="5D91D1"/>
      </a:accent3>
      <a:accent4>
        <a:srgbClr val="326BB0"/>
      </a:accent4>
      <a:accent5>
        <a:srgbClr val="295993"/>
      </a:accent5>
      <a:accent6>
        <a:srgbClr val="004990"/>
      </a:accent6>
      <a:hlink>
        <a:srgbClr val="002E5C"/>
      </a:hlink>
      <a:folHlink>
        <a:srgbClr val="214775"/>
      </a:folHlink>
    </a:clrScheme>
    <a:fontScheme name="BSC-C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79452</TotalTime>
  <Words>1186</Words>
  <Application>Microsoft Macintosh PowerPoint</Application>
  <PresentationFormat>Presentación en pantalla (4:3)</PresentationFormat>
  <Paragraphs>229</Paragraphs>
  <Slides>24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PLANTILLA PRESENTACIONES BSC-CNS-06032012-v2</vt:lpstr>
      <vt:lpstr>Support to user communities in EGI with COMPSs</vt:lpstr>
      <vt:lpstr>Outline</vt:lpstr>
      <vt:lpstr>BSC vision on programming models  </vt:lpstr>
      <vt:lpstr>Advantages and drawbacks of COMPSs</vt:lpstr>
      <vt:lpstr>Programming objectives </vt:lpstr>
      <vt:lpstr>Presentación de PowerPoint</vt:lpstr>
      <vt:lpstr>Presentación de PowerPoint</vt:lpstr>
      <vt:lpstr>Presentación de PowerPoint</vt:lpstr>
      <vt:lpstr>What is available to users</vt:lpstr>
      <vt:lpstr>COMPSs IDE</vt:lpstr>
      <vt:lpstr>PMES – Transparent deployment and execution  </vt:lpstr>
      <vt:lpstr>Presentación de PowerPoint</vt:lpstr>
      <vt:lpstr>Tracing and performance analysis</vt:lpstr>
      <vt:lpstr>Big Data support</vt:lpstr>
      <vt:lpstr>Supported communities in EGI</vt:lpstr>
      <vt:lpstr>Presentación de PowerPoint</vt:lpstr>
      <vt:lpstr>Presentación de PowerPoint</vt:lpstr>
      <vt:lpstr>Presentación de PowerPoint</vt:lpstr>
      <vt:lpstr>Presentación de PowerPoint</vt:lpstr>
      <vt:lpstr>Previous and current projects</vt:lpstr>
      <vt:lpstr>EUBrazil Cloud Connect – A federated environment</vt:lpstr>
      <vt:lpstr>EUBrazil Cloud Connect – Use Cases</vt:lpstr>
      <vt:lpstr>The COMPSs team</vt:lpstr>
      <vt:lpstr>Thank you!  http://compss.bsc.es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Jasmina</dc:creator>
  <cp:lastModifiedBy>Daniele Lezzi</cp:lastModifiedBy>
  <cp:revision>441</cp:revision>
  <dcterms:created xsi:type="dcterms:W3CDTF">2012-03-23T09:24:25Z</dcterms:created>
  <dcterms:modified xsi:type="dcterms:W3CDTF">2015-01-18T20:22:03Z</dcterms:modified>
</cp:coreProperties>
</file>