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76" r:id="rId12"/>
    <p:sldId id="265" r:id="rId13"/>
    <p:sldId id="266" r:id="rId14"/>
    <p:sldId id="277" r:id="rId15"/>
    <p:sldId id="267" r:id="rId16"/>
    <p:sldId id="27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ACC"/>
    <a:srgbClr val="CCDDEE"/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F32E-184E-4865-A2BD-772FCED22342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91A72-3E72-417B-9032-AB9ED39EE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2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9B16-A47F-40B3-8521-D18A9B4FEED9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20F1-95CA-48C9-BFFF-18DDF8743798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A553-7BF9-4BDD-A6D0-4D5EE5F118F3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526D-1060-446C-8BD5-B024354ACC09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3F81-29D2-4CBD-9BC4-A2CE428B8099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5CBC-86A5-4E55-BE2F-63150C968C8B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F3BA-3738-4FB6-AA46-8C6E4C825D44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ED3A-FD40-48C8-9C61-66EFD57742F4}" type="datetime1">
              <a:rPr lang="en-US" smtClean="0"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400" dirty="0"/>
              <a:t>Fabric management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The responsibility of the VO 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Basic monitoring is required 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The objective is to triage the machines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Invoke a restart operation if it not ok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Detection of the not ok state maybe non-trivial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Other metrics may be of interest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Spotting dark resources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Deployed but not usable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Can help to identify issues in other systems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Discovering inconsistent information through cross-checks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A </a:t>
            </a:r>
            <a:r>
              <a:rPr lang="en-US" altLang="en-US" sz="2400" dirty="0" smtClean="0"/>
              <a:t>common requirement for </a:t>
            </a:r>
            <a:r>
              <a:rPr lang="en-US" altLang="en-US" sz="2400" dirty="0"/>
              <a:t>all VOs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Pilot jobs monitoring </a:t>
            </a:r>
            <a:r>
              <a:rPr lang="en-US" altLang="en-US" sz="2000" dirty="0" smtClean="0"/>
              <a:t>is VO </a:t>
            </a:r>
            <a:r>
              <a:rPr lang="en-US" altLang="en-US" sz="2000" dirty="0"/>
              <a:t>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Ganglia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\\cern.ch\dfs\Users\l\lfield\Documents\Gangl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46" y="1246125"/>
            <a:ext cx="6416891" cy="45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Provider Accounting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Helix Nebula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Pathfinder project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Development and exploitation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/>
              <a:t>Cloud </a:t>
            </a:r>
            <a:r>
              <a:rPr lang="en-US" altLang="en-US" sz="1600" dirty="0" smtClean="0"/>
              <a:t>computing infrastructure</a:t>
            </a:r>
            <a:endParaRPr lang="en-US" altLang="en-US" sz="16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Divided into supply and demand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Three flagship applications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CERN (ATLAS simulation)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EMBL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ESA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FW: New Invoice!</a:t>
            </a:r>
          </a:p>
          <a:p>
            <a:pPr lvl="1">
              <a:lnSpc>
                <a:spcPct val="80000"/>
              </a:lnSpc>
            </a:pPr>
            <a:r>
              <a:rPr lang="en-US" altLang="en-US" sz="2000" i="1" dirty="0"/>
              <a:t>Can you please confirm that these are legit?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Need to method to </a:t>
            </a:r>
            <a:r>
              <a:rPr lang="en-US" altLang="en-US" sz="2000" b="1" i="1" dirty="0"/>
              <a:t>record</a:t>
            </a:r>
            <a:r>
              <a:rPr lang="en-US" altLang="en-US" sz="2000" dirty="0"/>
              <a:t> usage to cross-check invoices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Dark resources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Billed for x machines but not delivered (controllable)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04" y="1325606"/>
            <a:ext cx="20859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98" y="3353522"/>
            <a:ext cx="13922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29" y="2622102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04" y="2550664"/>
            <a:ext cx="661988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Accounting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Monitor resource usage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Course granularity acceptable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No need to accurately measure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What, where, when for resources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Basic infrastructure level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VM instances and whatever else is billed for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Report generation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Mirror invoices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Use same metrics as charged for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Needs a uniform approach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Should work for all VOs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Deliver same information to the budget holder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Accounting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\\cern.ch\dfs\Users\l\lfield\Documents\accounti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8" y="1620749"/>
            <a:ext cx="8599941" cy="39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Accounting in WLCG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Sites are the suppliers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Site accounting generates invoices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For resources used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Need to monitor the resource usage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We trust sites and hence their invoices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Comparison can detect issues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inefficiencies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No abstraction of job concept in IaaS layer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Job </a:t>
            </a:r>
            <a:r>
              <a:rPr lang="en-US" altLang="en-US" sz="2400" dirty="0"/>
              <a:t>activities </a:t>
            </a:r>
            <a:r>
              <a:rPr lang="en-US" altLang="en-US" sz="2400" dirty="0" smtClean="0"/>
              <a:t>are in </a:t>
            </a:r>
            <a:r>
              <a:rPr lang="en-US" altLang="en-US" sz="2400" dirty="0"/>
              <a:t>the domain of the VO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 smtClean="0"/>
              <a:t>A job is the </a:t>
            </a:r>
            <a:r>
              <a:rPr lang="en-US" altLang="en-US" sz="2200" dirty="0" smtClean="0"/>
              <a:t>VOs </a:t>
            </a:r>
            <a:r>
              <a:rPr lang="en-US" altLang="en-US" sz="2200" dirty="0" smtClean="0"/>
              <a:t>measurement </a:t>
            </a:r>
            <a:r>
              <a:rPr lang="en-US" altLang="en-US" sz="2200" dirty="0"/>
              <a:t>of work done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/>
              <a:t>i.e. value for money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Job information </a:t>
            </a:r>
            <a:r>
              <a:rPr lang="en-US" altLang="en-US" sz="2400" dirty="0" smtClean="0"/>
              <a:t>is not </a:t>
            </a:r>
            <a:r>
              <a:rPr lang="en-US" altLang="en-US" sz="2400" dirty="0"/>
              <a:t>included in cloud </a:t>
            </a:r>
            <a:r>
              <a:rPr lang="en-US" altLang="en-US" sz="2400" dirty="0" smtClean="0"/>
              <a:t>accounting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experiment </a:t>
            </a:r>
            <a:r>
              <a:rPr lang="en-US" altLang="en-US" sz="2800" dirty="0" smtClean="0"/>
              <a:t>dashboard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A </a:t>
            </a:r>
            <a:r>
              <a:rPr lang="en-US" altLang="en-US" sz="2200" dirty="0"/>
              <a:t>common approach to </a:t>
            </a:r>
            <a:r>
              <a:rPr lang="en-US" altLang="en-US" sz="2200" dirty="0" smtClean="0"/>
              <a:t>provide job </a:t>
            </a:r>
            <a:r>
              <a:rPr lang="en-US" altLang="en-US" sz="2200" dirty="0" smtClean="0"/>
              <a:t>information for WLCG</a:t>
            </a:r>
            <a:endParaRPr lang="en-US" alt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Accounting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 descr="\\cern.ch\dfs\Users\l\lfield\Documents\comparis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2048101"/>
            <a:ext cx="9065812" cy="24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Data access and networking</a:t>
            </a:r>
          </a:p>
          <a:p>
            <a:pPr lvl="1"/>
            <a:r>
              <a:rPr lang="en-US" altLang="en-US" sz="2400" dirty="0"/>
              <a:t>Have so far focus on non-data intensive workloads</a:t>
            </a:r>
          </a:p>
          <a:p>
            <a:r>
              <a:rPr lang="en-US" altLang="en-US" sz="2800" dirty="0"/>
              <a:t>Quota Management</a:t>
            </a:r>
          </a:p>
          <a:p>
            <a:pPr lvl="1"/>
            <a:r>
              <a:rPr lang="en-US" altLang="en-US" sz="2400" dirty="0"/>
              <a:t>Currently have fixed limits</a:t>
            </a:r>
          </a:p>
          <a:p>
            <a:pPr lvl="2"/>
            <a:r>
              <a:rPr lang="en-US" altLang="en-US" sz="2000" dirty="0"/>
              <a:t>Leading the partitioning of resources between VOs</a:t>
            </a:r>
          </a:p>
          <a:p>
            <a:pPr lvl="3"/>
            <a:r>
              <a:rPr lang="en-US" altLang="en-US" sz="1800" dirty="0"/>
              <a:t>How can the sharing of resources be implemented?</a:t>
            </a:r>
          </a:p>
          <a:p>
            <a:r>
              <a:rPr lang="en-US" altLang="en-US" sz="2800" dirty="0"/>
              <a:t>Supporting Services</a:t>
            </a:r>
          </a:p>
          <a:p>
            <a:pPr lvl="1"/>
            <a:r>
              <a:rPr lang="en-US" altLang="en-US" sz="2400" dirty="0"/>
              <a:t>What else is required?</a:t>
            </a:r>
          </a:p>
          <a:p>
            <a:pPr lvl="2"/>
            <a:r>
              <a:rPr lang="en-US" altLang="en-US" sz="2000" dirty="0" err="1"/>
              <a:t>Eg</a:t>
            </a:r>
            <a:r>
              <a:rPr lang="en-US" altLang="en-US" sz="2000" dirty="0"/>
              <a:t> squid caches in the provider</a:t>
            </a:r>
          </a:p>
          <a:p>
            <a:pPr lvl="1"/>
            <a:r>
              <a:rPr lang="en-US" altLang="en-US" sz="2400" dirty="0"/>
              <a:t>How are these managed and by who?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It is all about starting a CernVM image</a:t>
            </a:r>
          </a:p>
          <a:p>
            <a:pPr lvl="1"/>
            <a:r>
              <a:rPr lang="en-US" altLang="en-US" sz="2400" dirty="0"/>
              <a:t>And running a job agent </a:t>
            </a:r>
          </a:p>
          <a:p>
            <a:pPr lvl="2"/>
            <a:r>
              <a:rPr lang="en-US" altLang="en-US" sz="2200" dirty="0"/>
              <a:t>Similar to a pilot job</a:t>
            </a:r>
          </a:p>
          <a:p>
            <a:r>
              <a:rPr lang="en-US" altLang="en-US" sz="2800" dirty="0"/>
              <a:t>Different options are being explored</a:t>
            </a:r>
          </a:p>
          <a:p>
            <a:pPr lvl="1"/>
            <a:r>
              <a:rPr lang="en-US" altLang="en-US" sz="2400" dirty="0"/>
              <a:t>To manage the VM life cycle</a:t>
            </a:r>
          </a:p>
          <a:p>
            <a:pPr lvl="2"/>
            <a:r>
              <a:rPr lang="en-US" altLang="en-US" sz="2200" dirty="0" smtClean="0"/>
              <a:t>For delivering </a:t>
            </a:r>
            <a:r>
              <a:rPr lang="en-US" altLang="en-US" sz="2200" dirty="0"/>
              <a:t>elastic capacity</a:t>
            </a:r>
          </a:p>
          <a:p>
            <a:r>
              <a:rPr lang="en-US" altLang="en-US" sz="2800" dirty="0" smtClean="0"/>
              <a:t>Piloting the use of the EGI Federated Cloud</a:t>
            </a:r>
          </a:p>
          <a:p>
            <a:pPr lvl="1"/>
            <a:r>
              <a:rPr lang="en-US" altLang="en-US" sz="2400" dirty="0" smtClean="0"/>
              <a:t>ATLAS, </a:t>
            </a:r>
            <a:r>
              <a:rPr lang="en-US" altLang="en-US" sz="2400" dirty="0" err="1" smtClean="0"/>
              <a:t>LHCb</a:t>
            </a:r>
            <a:r>
              <a:rPr lang="en-US" altLang="en-US" sz="2400" dirty="0" smtClean="0"/>
              <a:t> and CMS</a:t>
            </a:r>
            <a:endParaRPr lang="en-US" altLang="en-US" sz="2400" dirty="0"/>
          </a:p>
          <a:p>
            <a:r>
              <a:rPr lang="en-US" altLang="en-US" sz="2800" dirty="0" smtClean="0"/>
              <a:t>Accounting is a key aspect for WLCG</a:t>
            </a:r>
            <a:endParaRPr lang="en-US" altLang="en-US" sz="2800" dirty="0"/>
          </a:p>
          <a:p>
            <a:pPr lvl="1"/>
            <a:r>
              <a:rPr lang="en-US" altLang="en-US" sz="2000" dirty="0" smtClean="0"/>
              <a:t>Used to compare delivery against the pledged resources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Use Case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Luis Esteban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Cloud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2012950" y="1462088"/>
            <a:ext cx="5051425" cy="43624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AACC"/>
              </a:gs>
              <a:gs pos="100000">
                <a:srgbClr val="CCDDE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3698875" y="1462088"/>
            <a:ext cx="1679575" cy="14541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AACC"/>
              </a:gs>
              <a:gs pos="100000">
                <a:srgbClr val="CCDDE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2876550" y="4370388"/>
            <a:ext cx="3341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157663" y="22717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chemeClr val="bg1"/>
                </a:solidFill>
                <a:latin typeface="Arial" pitchFamily="34" charset="0"/>
              </a:rPr>
              <a:t>SaaS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157663" y="35131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chemeClr val="bg1"/>
                </a:solidFill>
                <a:latin typeface="Arial" pitchFamily="34" charset="0"/>
              </a:rPr>
              <a:t>PaaS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157663" y="49482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chemeClr val="bg1"/>
                </a:solidFill>
                <a:latin typeface="Arial" pitchFamily="34" charset="0"/>
              </a:rPr>
              <a:t>IaaS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869950" y="4830763"/>
            <a:ext cx="1328738" cy="276225"/>
          </a:xfrm>
          <a:prstGeom prst="rightArrow">
            <a:avLst>
              <a:gd name="adj1" fmla="val 50000"/>
              <a:gd name="adj2" fmla="val 120259"/>
            </a:avLst>
          </a:prstGeom>
          <a:solidFill>
            <a:srgbClr val="99A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65100" y="4186238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dirty="0">
                <a:latin typeface="Arial" pitchFamily="34" charset="0"/>
              </a:rPr>
              <a:t>VMs on demand</a:t>
            </a:r>
          </a:p>
        </p:txBody>
      </p:sp>
    </p:spTree>
    <p:extLst>
      <p:ext uri="{BB962C8B-B14F-4D97-AF65-F5344CB8AC3E}">
        <p14:creationId xmlns:p14="http://schemas.microsoft.com/office/powerpoint/2010/main" val="34495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Level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4" descr="R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17638"/>
            <a:ext cx="5911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/>
              <a:t>Image Management</a:t>
            </a:r>
          </a:p>
          <a:p>
            <a:r>
              <a:rPr lang="en-US" altLang="en-US" sz="3200" dirty="0"/>
              <a:t>Capacity Management</a:t>
            </a:r>
          </a:p>
          <a:p>
            <a:r>
              <a:rPr lang="en-US" altLang="en-US" sz="3200" dirty="0"/>
              <a:t>Monitoring</a:t>
            </a:r>
          </a:p>
          <a:p>
            <a:r>
              <a:rPr lang="en-US" altLang="en-US" sz="3200" dirty="0"/>
              <a:t>Accounting</a:t>
            </a:r>
          </a:p>
          <a:p>
            <a:r>
              <a:rPr lang="en-US" altLang="en-US" sz="3200" dirty="0"/>
              <a:t>Pilot Job Framework</a:t>
            </a:r>
          </a:p>
          <a:p>
            <a:r>
              <a:rPr lang="en-US" altLang="en-US" sz="3200" dirty="0"/>
              <a:t>Data Access and Networking</a:t>
            </a:r>
          </a:p>
          <a:p>
            <a:r>
              <a:rPr lang="en-US" altLang="en-US" sz="3200" dirty="0"/>
              <a:t>Quota Management</a:t>
            </a:r>
          </a:p>
          <a:p>
            <a:r>
              <a:rPr lang="en-US" altLang="en-US" sz="3200" dirty="0"/>
              <a:t>Supporting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Provides the job environment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Software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Application via CVMFS</a:t>
            </a:r>
            <a:endParaRPr lang="en-US" altLang="en-US" sz="2000" dirty="0"/>
          </a:p>
          <a:p>
            <a:pPr lvl="2">
              <a:lnSpc>
                <a:spcPct val="80000"/>
              </a:lnSpc>
            </a:pPr>
            <a:r>
              <a:rPr lang="en-US" altLang="en-US" sz="2000" dirty="0" err="1"/>
              <a:t>PilotJob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Configuration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Contextualization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Balance pre- and post-instantiation operations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Simplicity, Complexity, Update Frequency, Network 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Transient Machines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updates of running machines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Destroy (gracefully) and create new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CVMFS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Network </a:t>
            </a:r>
            <a:r>
              <a:rPr lang="en-US" altLang="en-US" sz="2400" dirty="0"/>
              <a:t>file system based on </a:t>
            </a:r>
            <a:r>
              <a:rPr lang="en-US" altLang="en-US" sz="2400" dirty="0" smtClean="0"/>
              <a:t>HTTP</a:t>
            </a:r>
          </a:p>
          <a:p>
            <a:pPr lvl="1"/>
            <a:r>
              <a:rPr lang="en-US" altLang="en-US" sz="2000" dirty="0" smtClean="0"/>
              <a:t>Optimized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be fast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scalable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reliable</a:t>
            </a:r>
          </a:p>
          <a:p>
            <a:r>
              <a:rPr lang="en-US" altLang="en-US" sz="2400" dirty="0" smtClean="0"/>
              <a:t>Files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metadata </a:t>
            </a:r>
            <a:r>
              <a:rPr lang="en-US" altLang="en-US" sz="2400" dirty="0"/>
              <a:t>are downloaded on demand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And aggressively cached</a:t>
            </a:r>
          </a:p>
          <a:p>
            <a:r>
              <a:rPr lang="en-US" altLang="en-US" sz="2400" dirty="0" smtClean="0"/>
              <a:t>Decouples </a:t>
            </a:r>
            <a:r>
              <a:rPr lang="en-US" altLang="en-US" sz="2400" dirty="0"/>
              <a:t>software </a:t>
            </a:r>
            <a:r>
              <a:rPr lang="en-US" altLang="en-US" sz="2400" dirty="0" smtClean="0"/>
              <a:t>life </a:t>
            </a:r>
            <a:r>
              <a:rPr lang="en-US" altLang="en-US" sz="2400" dirty="0"/>
              <a:t>cycle </a:t>
            </a:r>
            <a:r>
              <a:rPr lang="en-US" altLang="en-US" sz="2400" dirty="0" smtClean="0"/>
              <a:t>management</a:t>
            </a:r>
          </a:p>
          <a:p>
            <a:pPr lvl="1"/>
            <a:r>
              <a:rPr lang="en-US" altLang="en-US" sz="2000" dirty="0" smtClean="0"/>
              <a:t>From host </a:t>
            </a:r>
            <a:r>
              <a:rPr lang="en-US" altLang="en-US" sz="2000" dirty="0"/>
              <a:t>life cycle </a:t>
            </a:r>
            <a:r>
              <a:rPr lang="en-US" altLang="en-US" sz="2000" dirty="0" smtClean="0"/>
              <a:t>management</a:t>
            </a:r>
          </a:p>
          <a:p>
            <a:r>
              <a:rPr lang="en-US" altLang="en-US" sz="2400" dirty="0" smtClean="0"/>
              <a:t>Uses multiple caching layers</a:t>
            </a:r>
          </a:p>
          <a:p>
            <a:pPr lvl="1"/>
            <a:r>
              <a:rPr lang="en-US" altLang="en-US" sz="2000" dirty="0" smtClean="0"/>
              <a:t>Squids</a:t>
            </a:r>
          </a:p>
          <a:p>
            <a:pPr lvl="1"/>
            <a:r>
              <a:rPr lang="en-US" altLang="en-US" sz="2000" dirty="0" smtClean="0"/>
              <a:t>Stratums</a:t>
            </a:r>
          </a:p>
          <a:p>
            <a:r>
              <a:rPr lang="en-US" altLang="en-US" sz="2400" dirty="0" smtClean="0"/>
              <a:t>Core technology for WLCG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\\cern.ch\dfs\Users\l\lfield\Documents\CVMFS-f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37" y="3377911"/>
            <a:ext cx="2814712" cy="2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CernVM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OS via CVMFS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Replicate </a:t>
            </a:r>
            <a:r>
              <a:rPr lang="en-US" altLang="en-US" sz="2400" dirty="0"/>
              <a:t>via HTTP a reference file system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Why</a:t>
            </a:r>
            <a:r>
              <a:rPr lang="en-US" altLang="en-US" sz="28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Because CVMFS is already a requirement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Reduces the overhead of distributed image management</a:t>
            </a:r>
          </a:p>
          <a:p>
            <a:pPr lvl="3">
              <a:lnSpc>
                <a:spcPct val="80000"/>
              </a:lnSpc>
            </a:pPr>
            <a:r>
              <a:rPr lang="en-US" altLang="en-US" sz="1800" dirty="0"/>
              <a:t>Manage version control centrally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CernVM as a common requirement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Availability becomes </a:t>
            </a:r>
            <a:r>
              <a:rPr lang="en-US" altLang="en-US" sz="2400" dirty="0" smtClean="0"/>
              <a:t>an </a:t>
            </a:r>
            <a:r>
              <a:rPr lang="en-US" altLang="en-US" sz="2400" dirty="0"/>
              <a:t>infrastructure issue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Recipe to contextualize 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Responsibility of the VO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goal is to start a CernVM-based instance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Which needs minimal contextualization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Capacity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Managing the VM life cycle isn’t the focus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It is about ensuring the is enough resources (capacity)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Requires a specific component with some intelligence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Do I need to start of VM and if so where?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Do I need to stop a VM and if so where?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Are the VMs that I started OK?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Existing solutions focus on deploying </a:t>
            </a:r>
            <a:r>
              <a:rPr lang="en-US" altLang="en-US" sz="2400" dirty="0" smtClean="0"/>
              <a:t>applications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Difference components, one cloud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May manage </a:t>
            </a:r>
            <a:r>
              <a:rPr lang="en-US" altLang="en-US" sz="2000" dirty="0"/>
              <a:t>load balancing and failover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Is </a:t>
            </a:r>
            <a:r>
              <a:rPr lang="en-US" altLang="en-US" sz="1800" dirty="0" smtClean="0"/>
              <a:t>ensuring capacity a </a:t>
            </a:r>
            <a:r>
              <a:rPr lang="en-US" altLang="en-US" sz="1800" dirty="0"/>
              <a:t>load balancing problem?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One configuration, many places, enough instances?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Developing our own </a:t>
            </a:r>
            <a:r>
              <a:rPr lang="en-US" altLang="en-US" sz="2400" dirty="0" smtClean="0"/>
              <a:t>solutions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Exploring </a:t>
            </a:r>
            <a:r>
              <a:rPr lang="en-US" altLang="en-US" sz="2000" dirty="0" err="1" smtClean="0"/>
              <a:t>Vcycle</a:t>
            </a:r>
            <a:r>
              <a:rPr lang="en-US" altLang="en-US" sz="2000" dirty="0" smtClean="0"/>
              <a:t> use for the EGI Federated Cloud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See separate talk on </a:t>
            </a:r>
            <a:r>
              <a:rPr lang="en-US" altLang="en-US" sz="1800" dirty="0" err="1" smtClean="0"/>
              <a:t>Vcycle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112</TotalTime>
  <Words>712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CERNCorporate4-3</vt:lpstr>
      <vt:lpstr>PowerPoint Presentation</vt:lpstr>
      <vt:lpstr>WLCG Use Case</vt:lpstr>
      <vt:lpstr>Cloud Services</vt:lpstr>
      <vt:lpstr>High Level View</vt:lpstr>
      <vt:lpstr>Areas</vt:lpstr>
      <vt:lpstr>Image Management</vt:lpstr>
      <vt:lpstr>CVMFS</vt:lpstr>
      <vt:lpstr>CernVM Image</vt:lpstr>
      <vt:lpstr>Capacity Management</vt:lpstr>
      <vt:lpstr>Monitoring</vt:lpstr>
      <vt:lpstr>Ganglia</vt:lpstr>
      <vt:lpstr>Provider Accounting</vt:lpstr>
      <vt:lpstr>Consumer Accounting</vt:lpstr>
      <vt:lpstr>Consumer Accounting</vt:lpstr>
      <vt:lpstr>Accounting in WLCG</vt:lpstr>
      <vt:lpstr>Accounting Comparison</vt:lpstr>
      <vt:lpstr>Other Areas</vt:lpstr>
      <vt:lpstr>Summary</vt:lpstr>
      <vt:lpstr>Questions?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Field</dc:creator>
  <cp:lastModifiedBy>Laurence Field</cp:lastModifiedBy>
  <cp:revision>18</cp:revision>
  <dcterms:created xsi:type="dcterms:W3CDTF">2015-01-07T09:41:18Z</dcterms:created>
  <dcterms:modified xsi:type="dcterms:W3CDTF">2015-01-15T13:43:35Z</dcterms:modified>
</cp:coreProperties>
</file>