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Lst>
  <p:notesMasterIdLst>
    <p:notesMasterId r:id="rId14"/>
  </p:notesMasterIdLst>
  <p:sldIdLst>
    <p:sldId id="256" r:id="rId2"/>
    <p:sldId id="258" r:id="rId3"/>
    <p:sldId id="268" r:id="rId4"/>
    <p:sldId id="265" r:id="rId5"/>
    <p:sldId id="266" r:id="rId6"/>
    <p:sldId id="277" r:id="rId7"/>
    <p:sldId id="278" r:id="rId8"/>
    <p:sldId id="274" r:id="rId9"/>
    <p:sldId id="281" r:id="rId10"/>
    <p:sldId id="282" r:id="rId11"/>
    <p:sldId id="283" r:id="rId12"/>
    <p:sldId id="272" r:id="rId13"/>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7964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6386" autoAdjust="0"/>
  </p:normalViewPr>
  <p:slideViewPr>
    <p:cSldViewPr>
      <p:cViewPr varScale="1">
        <p:scale>
          <a:sx n="84" d="100"/>
          <a:sy n="84" d="100"/>
        </p:scale>
        <p:origin x="-1808" y="-33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notesMaster" Target="notesMasters/notesMaster1.xml"/><Relationship Id="rId15" Type="http://schemas.openxmlformats.org/officeDocument/2006/relationships/printerSettings" Target="printerSettings/printerSettings1.bin"/><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smtClean="0">
                <a:latin typeface="+mn-lt"/>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672A105D-3D27-4A51-A2A2-65FB6A3B9EE6}" type="datetimeFigureOut">
              <a:rPr lang="en-US"/>
              <a:pPr>
                <a:defRPr/>
              </a:pPr>
              <a:t>1/19/15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smtClean="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37501649-B9E3-4875-A626-A9100929597C}" type="slidenum">
              <a:rPr lang="en-US"/>
              <a:pPr>
                <a:defRPr/>
              </a:pPr>
              <a:t>‹#›</a:t>
            </a:fld>
            <a:endParaRPr lang="en-US"/>
          </a:p>
        </p:txBody>
      </p:sp>
    </p:spTree>
    <p:extLst>
      <p:ext uri="{BB962C8B-B14F-4D97-AF65-F5344CB8AC3E}">
        <p14:creationId xmlns:p14="http://schemas.microsoft.com/office/powerpoint/2010/main" val="2338713761"/>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4" Type="http://schemas.openxmlformats.org/officeDocument/2006/relationships/image" Target="../media/image4.png"/><Relationship Id="rId1" Type="http://schemas.openxmlformats.org/officeDocument/2006/relationships/slideMaster" Target="../slideMasters/slideMaster1.xml"/><Relationship Id="rId2" Type="http://schemas.openxmlformats.org/officeDocument/2006/relationships/image" Target="../media/image2.jpe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1"/>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1028733"/>
            <a:ext cx="1447800" cy="51845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5" name="Text Box 2"/>
          <p:cNvSpPr txBox="1">
            <a:spLocks noChangeArrowheads="1"/>
          </p:cNvSpPr>
          <p:nvPr userDrawn="1"/>
        </p:nvSpPr>
        <p:spPr bwMode="auto">
          <a:xfrm>
            <a:off x="0" y="6213309"/>
            <a:ext cx="9144000" cy="644691"/>
          </a:xfrm>
          <a:prstGeom prst="rect">
            <a:avLst/>
          </a:prstGeom>
          <a:solidFill>
            <a:srgbClr val="0067B1"/>
          </a:solidFill>
          <a:ln w="9525">
            <a:noFill/>
            <a:round/>
            <a:headEnd/>
            <a:tailEnd/>
          </a:ln>
          <a:effectLst/>
        </p:spPr>
        <p:txBody>
          <a:bodyPr wrap="none" anchor="ctr"/>
          <a:lstStyle/>
          <a:p>
            <a:pPr fontAlgn="auto">
              <a:spcBef>
                <a:spcPts val="0"/>
              </a:spcBef>
              <a:spcAft>
                <a:spcPts val="0"/>
              </a:spcAft>
              <a:defRPr/>
            </a:pPr>
            <a:endParaRPr lang="en-US">
              <a:latin typeface="+mn-lt"/>
            </a:endParaRPr>
          </a:p>
        </p:txBody>
      </p:sp>
      <p:pic>
        <p:nvPicPr>
          <p:cNvPr id="12" name="Picture 3"/>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8327041" y="5637245"/>
            <a:ext cx="78105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13" name="Picture 4"/>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6732240" y="5541236"/>
            <a:ext cx="1447800" cy="588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14" name="Rectangle 17"/>
          <p:cNvSpPr>
            <a:spLocks noChangeArrowheads="1"/>
          </p:cNvSpPr>
          <p:nvPr userDrawn="1"/>
        </p:nvSpPr>
        <p:spPr bwMode="auto">
          <a:xfrm>
            <a:off x="7696200" y="6485760"/>
            <a:ext cx="1447800" cy="279180"/>
          </a:xfrm>
          <a:prstGeom prst="rect">
            <a:avLst/>
          </a:prstGeom>
          <a:noFill/>
          <a:ln w="9525">
            <a:noFill/>
            <a:round/>
            <a:headEnd/>
            <a:tailEnd/>
          </a:ln>
          <a:effectLst/>
        </p:spPr>
        <p:txBody>
          <a:bodyPr lIns="90000" tIns="46800" rIns="90000" bIns="46800">
            <a:spAutoFit/>
          </a:bodyPr>
          <a:lstStyle/>
          <a:p>
            <a:pPr algn="r" fontAlgn="auto">
              <a:spcBef>
                <a:spcPts val="875"/>
              </a:spcBef>
              <a:spcAft>
                <a:spcPts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US" sz="1200" dirty="0">
                <a:solidFill>
                  <a:srgbClr val="FFFFFF"/>
                </a:solidFill>
                <a:ea typeface="SimSun" charset="0"/>
                <a:cs typeface="Arial" pitchFamily="34" charset="0"/>
              </a:rPr>
              <a:t>www.egi.eu</a:t>
            </a:r>
          </a:p>
        </p:txBody>
      </p:sp>
      <p:sp>
        <p:nvSpPr>
          <p:cNvPr id="15" name="Rectangle 18"/>
          <p:cNvSpPr>
            <a:spLocks noChangeArrowheads="1"/>
          </p:cNvSpPr>
          <p:nvPr userDrawn="1"/>
        </p:nvSpPr>
        <p:spPr bwMode="auto">
          <a:xfrm>
            <a:off x="15611" y="6490401"/>
            <a:ext cx="2286000" cy="279180"/>
          </a:xfrm>
          <a:prstGeom prst="rect">
            <a:avLst/>
          </a:prstGeom>
          <a:noFill/>
          <a:ln w="9525">
            <a:noFill/>
            <a:round/>
            <a:headEnd/>
            <a:tailEnd/>
          </a:ln>
          <a:effectLst/>
        </p:spPr>
        <p:txBody>
          <a:bodyPr lIns="90000" tIns="46800" rIns="90000" bIns="46800">
            <a:spAutoFit/>
          </a:bodyPr>
          <a:lstStyle/>
          <a:p>
            <a:pPr fontAlgn="auto">
              <a:spcBef>
                <a:spcPts val="875"/>
              </a:spcBef>
              <a:spcAft>
                <a:spcPts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US" sz="1200" dirty="0">
                <a:solidFill>
                  <a:srgbClr val="FFFFFF"/>
                </a:solidFill>
                <a:ea typeface="SimSun" charset="0"/>
                <a:cs typeface="Arial" pitchFamily="34" charset="0"/>
              </a:rPr>
              <a:t>EGI-</a:t>
            </a:r>
            <a:r>
              <a:rPr lang="en-US" sz="1200" dirty="0" err="1">
                <a:solidFill>
                  <a:srgbClr val="FFFFFF"/>
                </a:solidFill>
                <a:ea typeface="SimSun" charset="0"/>
                <a:cs typeface="Arial" pitchFamily="34" charset="0"/>
              </a:rPr>
              <a:t>InSPIRE</a:t>
            </a:r>
            <a:r>
              <a:rPr lang="en-US" sz="1200" dirty="0">
                <a:solidFill>
                  <a:srgbClr val="FFFFFF"/>
                </a:solidFill>
                <a:ea typeface="SimSun" charset="0"/>
                <a:cs typeface="Arial" pitchFamily="34" charset="0"/>
              </a:rPr>
              <a:t> RI-261323</a:t>
            </a:r>
          </a:p>
        </p:txBody>
      </p:sp>
      <p:sp>
        <p:nvSpPr>
          <p:cNvPr id="2" name="Title 1"/>
          <p:cNvSpPr>
            <a:spLocks noGrp="1"/>
          </p:cNvSpPr>
          <p:nvPr>
            <p:ph type="ctrTitle"/>
          </p:nvPr>
        </p:nvSpPr>
        <p:spPr>
          <a:xfrm>
            <a:off x="1619672" y="2130429"/>
            <a:ext cx="7200800" cy="1470025"/>
          </a:xfrm>
        </p:spPr>
        <p:txBody>
          <a:bodyPr/>
          <a:lstStyle>
            <a:lvl1pPr>
              <a:defRPr>
                <a:solidFill>
                  <a:schemeClr val="tx1"/>
                </a:solidFill>
                <a:latin typeface="Arial" pitchFamily="34" charset="0"/>
                <a:cs typeface="Arial" pitchFamily="34" charset="0"/>
              </a:defRPr>
            </a:lvl1pPr>
          </a:lstStyle>
          <a:p>
            <a:r>
              <a:rPr lang="en-US" smtClean="0"/>
              <a:t>Click to edit Master title style</a:t>
            </a:r>
            <a:endParaRPr lang="en-US" dirty="0"/>
          </a:p>
        </p:txBody>
      </p:sp>
      <p:sp>
        <p:nvSpPr>
          <p:cNvPr id="3" name="Subtitle 2"/>
          <p:cNvSpPr>
            <a:spLocks noGrp="1"/>
          </p:cNvSpPr>
          <p:nvPr>
            <p:ph type="subTitle" idx="1"/>
          </p:nvPr>
        </p:nvSpPr>
        <p:spPr>
          <a:xfrm>
            <a:off x="2267744" y="3886200"/>
            <a:ext cx="5832648" cy="1343000"/>
          </a:xfrm>
        </p:spPr>
        <p:txBody>
          <a:bodyPr/>
          <a:lstStyle>
            <a:lvl1pPr marL="0" indent="0" algn="ctr">
              <a:buNone/>
              <a:defRPr>
                <a:solidFill>
                  <a:schemeClr val="tx1"/>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6" name="Date Placeholder 3"/>
          <p:cNvSpPr>
            <a:spLocks noGrp="1"/>
          </p:cNvSpPr>
          <p:nvPr>
            <p:ph type="dt" sz="half" idx="10"/>
          </p:nvPr>
        </p:nvSpPr>
        <p:spPr>
          <a:xfrm>
            <a:off x="35496" y="6213310"/>
            <a:ext cx="2133600" cy="365125"/>
          </a:xfrm>
        </p:spPr>
        <p:txBody>
          <a:bodyPr/>
          <a:lstStyle>
            <a:lvl1pPr>
              <a:defRPr smtClean="0">
                <a:solidFill>
                  <a:schemeClr val="bg1"/>
                </a:solidFill>
                <a:latin typeface="Arial" pitchFamily="34" charset="0"/>
                <a:cs typeface="Arial" pitchFamily="34" charset="0"/>
              </a:defRPr>
            </a:lvl1pPr>
          </a:lstStyle>
          <a:p>
            <a:pPr>
              <a:defRPr/>
            </a:pPr>
            <a:fld id="{5D30BDEB-DAC9-4436-925D-F77FA7140691}" type="datetime1">
              <a:rPr lang="en-US"/>
              <a:pPr>
                <a:defRPr/>
              </a:pPr>
              <a:t>1/19/15</a:t>
            </a:fld>
            <a:endParaRPr lang="en-US" dirty="0"/>
          </a:p>
        </p:txBody>
      </p:sp>
      <p:sp>
        <p:nvSpPr>
          <p:cNvPr id="17" name="Footer Placeholder 4"/>
          <p:cNvSpPr>
            <a:spLocks noGrp="1"/>
          </p:cNvSpPr>
          <p:nvPr>
            <p:ph type="ftr" sz="quarter" idx="11"/>
          </p:nvPr>
        </p:nvSpPr>
        <p:spPr/>
        <p:txBody>
          <a:bodyPr/>
          <a:lstStyle>
            <a:lvl1pPr>
              <a:defRPr dirty="0" smtClean="0">
                <a:solidFill>
                  <a:schemeClr val="bg1"/>
                </a:solidFill>
                <a:latin typeface="Arial" pitchFamily="34" charset="0"/>
                <a:cs typeface="Arial" pitchFamily="34" charset="0"/>
              </a:defRPr>
            </a:lvl1pPr>
          </a:lstStyle>
          <a:p>
            <a:pPr>
              <a:defRPr/>
            </a:pPr>
            <a:endParaRPr lang="en-US"/>
          </a:p>
        </p:txBody>
      </p:sp>
      <p:sp>
        <p:nvSpPr>
          <p:cNvPr id="18" name="Slide Number Placeholder 5"/>
          <p:cNvSpPr>
            <a:spLocks noGrp="1"/>
          </p:cNvSpPr>
          <p:nvPr>
            <p:ph type="sldNum" sz="quarter" idx="12"/>
          </p:nvPr>
        </p:nvSpPr>
        <p:spPr>
          <a:xfrm>
            <a:off x="7010400" y="6213310"/>
            <a:ext cx="2133600" cy="365125"/>
          </a:xfrm>
        </p:spPr>
        <p:txBody>
          <a:bodyPr/>
          <a:lstStyle>
            <a:lvl1pPr>
              <a:defRPr smtClean="0">
                <a:solidFill>
                  <a:schemeClr val="bg1"/>
                </a:solidFill>
                <a:latin typeface="Arial" pitchFamily="34" charset="0"/>
                <a:cs typeface="Arial" pitchFamily="34" charset="0"/>
              </a:defRPr>
            </a:lvl1pPr>
          </a:lstStyle>
          <a:p>
            <a:pPr>
              <a:defRPr/>
            </a:pPr>
            <a:fld id="{A53E93C7-7FA6-4B67-89AC-03CBAB78CC39}" type="slidenum">
              <a:rPr lang="en-US"/>
              <a:pPr>
                <a:defRPr/>
              </a:pPr>
              <a:t>‹#›</a:t>
            </a:fld>
            <a:endParaRPr lang="en-US" dirty="0"/>
          </a:p>
        </p:txBody>
      </p:sp>
    </p:spTree>
    <p:extLst>
      <p:ext uri="{BB962C8B-B14F-4D97-AF65-F5344CB8AC3E}">
        <p14:creationId xmlns:p14="http://schemas.microsoft.com/office/powerpoint/2010/main" val="22964107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Content Sli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611188" y="1412776"/>
            <a:ext cx="8075612" cy="4525963"/>
          </a:xfrm>
        </p:spPr>
        <p:txBody>
          <a:bodyPr/>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25B2FC4C-5D6C-400B-9F4B-CC3D77DCDF10}" type="datetimeFigureOut">
              <a:rPr lang="en-US"/>
              <a:pPr>
                <a:defRPr/>
              </a:pPr>
              <a:t>1/19/15</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0ADEF26-A65D-420E-806B-5DECF286FE21}" type="slidenum">
              <a:rPr lang="en-US"/>
              <a:pPr>
                <a:defRPr/>
              </a:pPr>
              <a:t>‹#›</a:t>
            </a:fld>
            <a:endParaRPr lang="en-US" dirty="0"/>
          </a:p>
        </p:txBody>
      </p:sp>
    </p:spTree>
    <p:extLst>
      <p:ext uri="{BB962C8B-B14F-4D97-AF65-F5344CB8AC3E}">
        <p14:creationId xmlns:p14="http://schemas.microsoft.com/office/powerpoint/2010/main" val="22384901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lank Sli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pPr>
              <a:defRPr/>
            </a:pPr>
            <a:fld id="{5AB38687-8083-4359-80B4-230EE3DB5611}" type="datetimeFigureOut">
              <a:rPr lang="en-US" smtClean="0"/>
              <a:pPr>
                <a:defRPr/>
              </a:pPr>
              <a:t>1/19/15</a:t>
            </a:fld>
            <a:endParaRPr lang="en-US" dirty="0"/>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B4511AA2-99FE-4BFE-B934-C050D2B58355}" type="slidenum">
              <a:rPr lang="en-US" smtClean="0"/>
              <a:pPr>
                <a:defRPr/>
              </a:pPr>
              <a:t>‹#›</a:t>
            </a:fld>
            <a:endParaRPr lang="en-US" dirty="0"/>
          </a:p>
        </p:txBody>
      </p:sp>
    </p:spTree>
    <p:extLst>
      <p:ext uri="{BB962C8B-B14F-4D97-AF65-F5344CB8AC3E}">
        <p14:creationId xmlns:p14="http://schemas.microsoft.com/office/powerpoint/2010/main" val="227763209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theme" Target="../theme/theme1.xml"/><Relationship Id="rId5"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27384"/>
            <a:ext cx="9144000" cy="1056117"/>
            <a:chOff x="1547382" y="-956642"/>
            <a:chExt cx="8966967" cy="792088"/>
          </a:xfrm>
        </p:grpSpPr>
        <p:sp>
          <p:nvSpPr>
            <p:cNvPr id="30" name="Rectangle 29"/>
            <p:cNvSpPr>
              <a:spLocks noChangeArrowheads="1"/>
            </p:cNvSpPr>
            <p:nvPr userDrawn="1"/>
          </p:nvSpPr>
          <p:spPr bwMode="auto">
            <a:xfrm>
              <a:off x="1547382" y="-956642"/>
              <a:ext cx="8966967" cy="792088"/>
            </a:xfrm>
            <a:prstGeom prst="rect">
              <a:avLst/>
            </a:prstGeom>
            <a:solidFill>
              <a:srgbClr val="0067B1"/>
            </a:solidFill>
            <a:ln w="9360">
              <a:noFill/>
              <a:round/>
              <a:headEnd/>
              <a:tailEnd/>
            </a:ln>
            <a:effectLst/>
          </p:spPr>
          <p:txBody>
            <a:bodyPr wrap="none" anchor="ctr"/>
            <a:lstStyle/>
            <a:p>
              <a:pPr fontAlgn="auto">
                <a:spcBef>
                  <a:spcPts val="0"/>
                </a:spcBef>
                <a:spcAft>
                  <a:spcPts val="0"/>
                </a:spcAft>
                <a:defRPr/>
              </a:pPr>
              <a:endParaRPr lang="en-US" kern="1200">
                <a:ln>
                  <a:noFill/>
                </a:ln>
                <a:latin typeface="+mn-lt"/>
              </a:endParaRPr>
            </a:p>
          </p:txBody>
        </p:sp>
        <p:sp>
          <p:nvSpPr>
            <p:cNvPr id="29" name="Rectangle 28"/>
            <p:cNvSpPr>
              <a:spLocks noChangeArrowheads="1"/>
            </p:cNvSpPr>
            <p:nvPr userDrawn="1"/>
          </p:nvSpPr>
          <p:spPr bwMode="auto">
            <a:xfrm>
              <a:off x="1547664" y="-956642"/>
              <a:ext cx="1944217" cy="720080"/>
            </a:xfrm>
            <a:prstGeom prst="rect">
              <a:avLst/>
            </a:prstGeom>
            <a:solidFill>
              <a:srgbClr val="FFFFFF"/>
            </a:solidFill>
            <a:ln w="9360">
              <a:solidFill>
                <a:srgbClr val="FFFFFF"/>
              </a:solidFill>
              <a:round/>
              <a:headEnd/>
              <a:tailEnd/>
            </a:ln>
            <a:effectLst/>
          </p:spPr>
          <p:txBody>
            <a:bodyPr wrap="none" anchor="ctr"/>
            <a:lstStyle/>
            <a:p>
              <a:pPr fontAlgn="auto">
                <a:spcBef>
                  <a:spcPts val="0"/>
                </a:spcBef>
                <a:spcAft>
                  <a:spcPts val="0"/>
                </a:spcAft>
                <a:defRPr/>
              </a:pPr>
              <a:endParaRPr lang="en-US" kern="1200" dirty="0">
                <a:latin typeface="+mn-lt"/>
              </a:endParaRPr>
            </a:p>
          </p:txBody>
        </p:sp>
        <p:sp>
          <p:nvSpPr>
            <p:cNvPr id="28" name="Freeform 27"/>
            <p:cNvSpPr>
              <a:spLocks noChangeArrowheads="1"/>
            </p:cNvSpPr>
            <p:nvPr userDrawn="1"/>
          </p:nvSpPr>
          <p:spPr bwMode="auto">
            <a:xfrm>
              <a:off x="2771800" y="-956642"/>
              <a:ext cx="1323452" cy="720080"/>
            </a:xfrm>
            <a:custGeom>
              <a:avLst/>
              <a:gdLst/>
              <a:ahLst/>
              <a:cxnLst>
                <a:cxn ang="0">
                  <a:pos x="5000" y="0"/>
                </a:cxn>
                <a:cxn ang="0">
                  <a:pos x="5000" y="2720"/>
                </a:cxn>
                <a:cxn ang="0">
                  <a:pos x="0" y="2720"/>
                </a:cxn>
                <a:cxn ang="0">
                  <a:pos x="2000" y="0"/>
                </a:cxn>
                <a:cxn ang="0">
                  <a:pos x="5000" y="0"/>
                </a:cxn>
              </a:cxnLst>
              <a:rect l="0" t="0" r="r" b="b"/>
              <a:pathLst>
                <a:path w="5001" h="2721">
                  <a:moveTo>
                    <a:pt x="5000" y="0"/>
                  </a:moveTo>
                  <a:lnTo>
                    <a:pt x="5000" y="2720"/>
                  </a:lnTo>
                  <a:lnTo>
                    <a:pt x="0" y="2720"/>
                  </a:lnTo>
                  <a:cubicBezTo>
                    <a:pt x="2000" y="2720"/>
                    <a:pt x="0" y="0"/>
                    <a:pt x="2000" y="0"/>
                  </a:cubicBezTo>
                  <a:cubicBezTo>
                    <a:pt x="2667" y="0"/>
                    <a:pt x="4333" y="0"/>
                    <a:pt x="5000" y="0"/>
                  </a:cubicBezTo>
                </a:path>
              </a:pathLst>
            </a:custGeom>
            <a:solidFill>
              <a:srgbClr val="0067B1"/>
            </a:solidFill>
            <a:ln w="9360">
              <a:solidFill>
                <a:srgbClr val="0067B1"/>
              </a:solidFill>
              <a:round/>
              <a:headEnd/>
              <a:tailEnd/>
            </a:ln>
            <a:effectLst/>
          </p:spPr>
          <p:txBody>
            <a:bodyPr wrap="none" anchor="ctr"/>
            <a:lstStyle/>
            <a:p>
              <a:pPr fontAlgn="auto">
                <a:spcBef>
                  <a:spcPts val="0"/>
                </a:spcBef>
                <a:spcAft>
                  <a:spcPts val="0"/>
                </a:spcAft>
                <a:defRPr/>
              </a:pPr>
              <a:endParaRPr lang="en-US" kern="1200">
                <a:latin typeface="+mn-lt"/>
              </a:endParaRPr>
            </a:p>
          </p:txBody>
        </p:sp>
        <p:pic>
          <p:nvPicPr>
            <p:cNvPr id="27" name="Picture 26"/>
            <p:cNvPicPr>
              <a:picLocks noChangeAspect="1" noChangeArrowheads="1"/>
            </p:cNvPicPr>
            <p:nvPr userDrawn="1"/>
          </p:nvPicPr>
          <p:blipFill>
            <a:blip r:embed="rId5" cstate="print">
              <a:extLst>
                <a:ext uri="{28A0092B-C50C-407E-A947-70E740481C1C}">
                  <a14:useLocalDpi xmlns:a14="http://schemas.microsoft.com/office/drawing/2010/main" val="0"/>
                </a:ext>
              </a:extLst>
            </a:blip>
            <a:srcRect/>
            <a:stretch>
              <a:fillRect/>
            </a:stretch>
          </p:blipFill>
          <p:spPr bwMode="auto">
            <a:xfrm>
              <a:off x="1547664" y="-956642"/>
              <a:ext cx="1224136" cy="7200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grpSp>
      <p:sp>
        <p:nvSpPr>
          <p:cNvPr id="14" name="Text Box 2"/>
          <p:cNvSpPr txBox="1">
            <a:spLocks noChangeArrowheads="1"/>
          </p:cNvSpPr>
          <p:nvPr/>
        </p:nvSpPr>
        <p:spPr bwMode="auto">
          <a:xfrm>
            <a:off x="0" y="6213309"/>
            <a:ext cx="9144000" cy="672075"/>
          </a:xfrm>
          <a:prstGeom prst="rect">
            <a:avLst/>
          </a:prstGeom>
          <a:solidFill>
            <a:srgbClr val="0067B1"/>
          </a:solidFill>
          <a:ln w="9525">
            <a:noFill/>
            <a:round/>
            <a:headEnd/>
            <a:tailEnd/>
          </a:ln>
          <a:effectLst/>
        </p:spPr>
        <p:txBody>
          <a:bodyPr wrap="none" anchor="ctr"/>
          <a:lstStyle/>
          <a:p>
            <a:pPr fontAlgn="auto">
              <a:spcBef>
                <a:spcPts val="0"/>
              </a:spcBef>
              <a:spcAft>
                <a:spcPts val="0"/>
              </a:spcAft>
              <a:defRPr/>
            </a:pPr>
            <a:endParaRPr lang="en-US">
              <a:latin typeface="+mn-lt"/>
            </a:endParaRPr>
          </a:p>
        </p:txBody>
      </p:sp>
      <p:sp>
        <p:nvSpPr>
          <p:cNvPr id="1028" name="Title Placeholder 1"/>
          <p:cNvSpPr>
            <a:spLocks noGrp="1"/>
          </p:cNvSpPr>
          <p:nvPr>
            <p:ph type="title"/>
          </p:nvPr>
        </p:nvSpPr>
        <p:spPr bwMode="auto">
          <a:xfrm>
            <a:off x="2124075" y="115888"/>
            <a:ext cx="6840538" cy="865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dirty="0" smtClean="0"/>
          </a:p>
        </p:txBody>
      </p:sp>
      <p:sp>
        <p:nvSpPr>
          <p:cNvPr id="1029" name="Text Placeholder 2"/>
          <p:cNvSpPr>
            <a:spLocks noGrp="1"/>
          </p:cNvSpPr>
          <p:nvPr>
            <p:ph type="body" idx="1"/>
          </p:nvPr>
        </p:nvSpPr>
        <p:spPr bwMode="auto">
          <a:xfrm>
            <a:off x="611188" y="1600201"/>
            <a:ext cx="8075612"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62136" y="6213311"/>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bg1"/>
                </a:solidFill>
                <a:latin typeface="Arial" pitchFamily="34" charset="0"/>
                <a:cs typeface="Arial" pitchFamily="34" charset="0"/>
              </a:defRPr>
            </a:lvl1pPr>
          </a:lstStyle>
          <a:p>
            <a:pPr>
              <a:defRPr/>
            </a:pPr>
            <a:fld id="{5AB38687-8083-4359-80B4-230EE3DB5611}" type="datetimeFigureOut">
              <a:rPr lang="en-US"/>
              <a:pPr>
                <a:defRPr/>
              </a:pPr>
              <a:t>1/19/15</a:t>
            </a:fld>
            <a:endParaRPr lang="en-US" dirty="0"/>
          </a:p>
        </p:txBody>
      </p:sp>
      <p:sp>
        <p:nvSpPr>
          <p:cNvPr id="5" name="Footer Placeholder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fontAlgn="auto">
              <a:spcBef>
                <a:spcPts val="0"/>
              </a:spcBef>
              <a:spcAft>
                <a:spcPts val="0"/>
              </a:spcAft>
              <a:defRPr sz="1200" dirty="0" smtClean="0">
                <a:solidFill>
                  <a:schemeClr val="bg1"/>
                </a:solidFill>
                <a:latin typeface="Arial" pitchFamily="34" charset="0"/>
                <a:cs typeface="Arial" pitchFamily="34" charset="0"/>
              </a:defRPr>
            </a:lvl1pPr>
          </a:lstStyle>
          <a:p>
            <a:pPr>
              <a:defRPr/>
            </a:pPr>
            <a:endParaRPr lang="en-US"/>
          </a:p>
        </p:txBody>
      </p:sp>
      <p:sp>
        <p:nvSpPr>
          <p:cNvPr id="6" name="Slide Number Placeholder 5"/>
          <p:cNvSpPr>
            <a:spLocks noGrp="1"/>
          </p:cNvSpPr>
          <p:nvPr>
            <p:ph type="sldNum" sz="quarter" idx="4"/>
          </p:nvPr>
        </p:nvSpPr>
        <p:spPr>
          <a:xfrm>
            <a:off x="7019925" y="6213311"/>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bg1"/>
                </a:solidFill>
                <a:latin typeface="Arial" pitchFamily="34" charset="0"/>
                <a:cs typeface="Arial" pitchFamily="34" charset="0"/>
              </a:defRPr>
            </a:lvl1pPr>
          </a:lstStyle>
          <a:p>
            <a:pPr>
              <a:defRPr/>
            </a:pPr>
            <a:fld id="{B4511AA2-99FE-4BFE-B934-C050D2B58355}" type="slidenum">
              <a:rPr lang="en-US"/>
              <a:pPr>
                <a:defRPr/>
              </a:pPr>
              <a:t>‹#›</a:t>
            </a:fld>
            <a:endParaRPr lang="en-US" dirty="0"/>
          </a:p>
        </p:txBody>
      </p:sp>
      <p:sp>
        <p:nvSpPr>
          <p:cNvPr id="15" name="Rectangle 17"/>
          <p:cNvSpPr>
            <a:spLocks noChangeArrowheads="1"/>
          </p:cNvSpPr>
          <p:nvPr/>
        </p:nvSpPr>
        <p:spPr bwMode="auto">
          <a:xfrm>
            <a:off x="7667625" y="6501341"/>
            <a:ext cx="1447800" cy="279180"/>
          </a:xfrm>
          <a:prstGeom prst="rect">
            <a:avLst/>
          </a:prstGeom>
          <a:noFill/>
          <a:ln w="9525">
            <a:noFill/>
            <a:round/>
            <a:headEnd/>
            <a:tailEnd/>
          </a:ln>
          <a:effectLst/>
        </p:spPr>
        <p:txBody>
          <a:bodyPr lIns="90000" tIns="46800" rIns="90000" bIns="46800">
            <a:spAutoFit/>
          </a:bodyPr>
          <a:lstStyle/>
          <a:p>
            <a:pPr algn="r" fontAlgn="auto">
              <a:spcBef>
                <a:spcPts val="875"/>
              </a:spcBef>
              <a:spcAft>
                <a:spcPts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US" sz="1200" dirty="0">
                <a:solidFill>
                  <a:srgbClr val="FFFFFF"/>
                </a:solidFill>
                <a:ea typeface="SimSun" charset="0"/>
                <a:cs typeface="Arial" pitchFamily="34" charset="0"/>
              </a:rPr>
              <a:t>www.egi.eu</a:t>
            </a:r>
          </a:p>
        </p:txBody>
      </p:sp>
      <p:sp>
        <p:nvSpPr>
          <p:cNvPr id="16" name="Rectangle 18"/>
          <p:cNvSpPr>
            <a:spLocks noChangeArrowheads="1"/>
          </p:cNvSpPr>
          <p:nvPr/>
        </p:nvSpPr>
        <p:spPr bwMode="auto">
          <a:xfrm>
            <a:off x="53975" y="6501341"/>
            <a:ext cx="2286000" cy="279180"/>
          </a:xfrm>
          <a:prstGeom prst="rect">
            <a:avLst/>
          </a:prstGeom>
          <a:noFill/>
          <a:ln w="9525">
            <a:noFill/>
            <a:round/>
            <a:headEnd/>
            <a:tailEnd/>
          </a:ln>
          <a:effectLst/>
        </p:spPr>
        <p:txBody>
          <a:bodyPr lIns="90000" tIns="46800" rIns="90000" bIns="46800">
            <a:spAutoFit/>
          </a:bodyPr>
          <a:lstStyle/>
          <a:p>
            <a:pPr fontAlgn="auto">
              <a:spcBef>
                <a:spcPts val="875"/>
              </a:spcBef>
              <a:spcAft>
                <a:spcPts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US" sz="1200" dirty="0">
                <a:solidFill>
                  <a:srgbClr val="FFFFFF"/>
                </a:solidFill>
                <a:ea typeface="SimSun" charset="0"/>
                <a:cs typeface="Arial" pitchFamily="34" charset="0"/>
              </a:rPr>
              <a:t>EGI-</a:t>
            </a:r>
            <a:r>
              <a:rPr lang="en-US" sz="1200" dirty="0" err="1">
                <a:solidFill>
                  <a:srgbClr val="FFFFFF"/>
                </a:solidFill>
                <a:ea typeface="SimSun" charset="0"/>
                <a:cs typeface="Arial" pitchFamily="34" charset="0"/>
              </a:rPr>
              <a:t>InSPIRE</a:t>
            </a:r>
            <a:r>
              <a:rPr lang="en-US" sz="1200" dirty="0">
                <a:solidFill>
                  <a:srgbClr val="FFFFFF"/>
                </a:solidFill>
                <a:ea typeface="SimSun" charset="0"/>
                <a:cs typeface="Arial" pitchFamily="34" charset="0"/>
              </a:rPr>
              <a:t> RI-261323</a:t>
            </a:r>
          </a:p>
        </p:txBody>
      </p:sp>
      <p:sp>
        <p:nvSpPr>
          <p:cNvPr id="2" name="TextBox 1"/>
          <p:cNvSpPr txBox="1"/>
          <p:nvPr/>
        </p:nvSpPr>
        <p:spPr>
          <a:xfrm>
            <a:off x="364067" y="-1027290"/>
            <a:ext cx="184666" cy="369332"/>
          </a:xfrm>
          <a:prstGeom prst="rect">
            <a:avLst/>
          </a:prstGeom>
          <a:noFill/>
        </p:spPr>
        <p:txBody>
          <a:bodyPr wrap="none" rtlCol="0">
            <a:spAutoFit/>
          </a:bodyPr>
          <a:lstStyle/>
          <a:p>
            <a:endParaRPr lang="en-GB" dirty="0"/>
          </a:p>
        </p:txBody>
      </p:sp>
    </p:spTree>
  </p:cSld>
  <p:clrMap bg1="lt1" tx1="dk1" bg2="lt2" tx2="dk2" accent1="accent1" accent2="accent2" accent3="accent3" accent4="accent4" accent5="accent5" accent6="accent6" hlink="hlink" folHlink="folHlink"/>
  <p:sldLayoutIdLst>
    <p:sldLayoutId id="2147483657" r:id="rId1"/>
    <p:sldLayoutId id="2147483656" r:id="rId2"/>
    <p:sldLayoutId id="2147483658" r:id="rId3"/>
  </p:sldLayoutIdLst>
  <p:timing>
    <p:tnLst>
      <p:par>
        <p:cTn xmlns:p14="http://schemas.microsoft.com/office/powerpoint/2010/main" id="1" dur="indefinite" restart="never" nodeType="tmRoot"/>
      </p:par>
    </p:tnLst>
  </p:timing>
  <p:txStyles>
    <p:titleStyle>
      <a:lvl1pPr algn="ctr" rtl="0" eaLnBrk="1" fontAlgn="base" hangingPunct="1">
        <a:spcBef>
          <a:spcPct val="0"/>
        </a:spcBef>
        <a:spcAft>
          <a:spcPct val="0"/>
        </a:spcAft>
        <a:defRPr sz="4400" kern="1200">
          <a:solidFill>
            <a:schemeClr val="bg1"/>
          </a:solidFill>
          <a:latin typeface="Arial" pitchFamily="34" charset="0"/>
          <a:ea typeface="+mj-ea"/>
          <a:cs typeface="Arial" pitchFamily="34" charset="0"/>
        </a:defRPr>
      </a:lvl1pPr>
      <a:lvl2pPr algn="ctr" rtl="0" eaLnBrk="1" fontAlgn="base" hangingPunct="1">
        <a:spcBef>
          <a:spcPct val="0"/>
        </a:spcBef>
        <a:spcAft>
          <a:spcPct val="0"/>
        </a:spcAft>
        <a:defRPr sz="4400">
          <a:solidFill>
            <a:schemeClr val="bg1"/>
          </a:solidFill>
          <a:latin typeface="Arial" pitchFamily="34" charset="0"/>
          <a:cs typeface="Arial" pitchFamily="34" charset="0"/>
        </a:defRPr>
      </a:lvl2pPr>
      <a:lvl3pPr algn="ctr" rtl="0" eaLnBrk="1" fontAlgn="base" hangingPunct="1">
        <a:spcBef>
          <a:spcPct val="0"/>
        </a:spcBef>
        <a:spcAft>
          <a:spcPct val="0"/>
        </a:spcAft>
        <a:defRPr sz="4400">
          <a:solidFill>
            <a:schemeClr val="bg1"/>
          </a:solidFill>
          <a:latin typeface="Arial" pitchFamily="34" charset="0"/>
          <a:cs typeface="Arial" pitchFamily="34" charset="0"/>
        </a:defRPr>
      </a:lvl3pPr>
      <a:lvl4pPr algn="ctr" rtl="0" eaLnBrk="1" fontAlgn="base" hangingPunct="1">
        <a:spcBef>
          <a:spcPct val="0"/>
        </a:spcBef>
        <a:spcAft>
          <a:spcPct val="0"/>
        </a:spcAft>
        <a:defRPr sz="4400">
          <a:solidFill>
            <a:schemeClr val="bg1"/>
          </a:solidFill>
          <a:latin typeface="Arial" pitchFamily="34" charset="0"/>
          <a:cs typeface="Arial" pitchFamily="34" charset="0"/>
        </a:defRPr>
      </a:lvl4pPr>
      <a:lvl5pPr algn="ctr" rtl="0" eaLnBrk="1" fontAlgn="base" hangingPunct="1">
        <a:spcBef>
          <a:spcPct val="0"/>
        </a:spcBef>
        <a:spcAft>
          <a:spcPct val="0"/>
        </a:spcAft>
        <a:defRPr sz="4400">
          <a:solidFill>
            <a:schemeClr val="bg1"/>
          </a:solidFill>
          <a:latin typeface="Arial" pitchFamily="34" charset="0"/>
          <a:cs typeface="Arial" pitchFamily="34" charset="0"/>
        </a:defRPr>
      </a:lvl5pPr>
      <a:lvl6pPr marL="457200" algn="ctr" rtl="0" eaLnBrk="1" fontAlgn="base" hangingPunct="1">
        <a:spcBef>
          <a:spcPct val="0"/>
        </a:spcBef>
        <a:spcAft>
          <a:spcPct val="0"/>
        </a:spcAft>
        <a:defRPr sz="4400">
          <a:solidFill>
            <a:schemeClr val="bg1"/>
          </a:solidFill>
          <a:latin typeface="Arial" pitchFamily="34" charset="0"/>
          <a:cs typeface="Arial" pitchFamily="34" charset="0"/>
        </a:defRPr>
      </a:lvl6pPr>
      <a:lvl7pPr marL="914400" algn="ctr" rtl="0" eaLnBrk="1" fontAlgn="base" hangingPunct="1">
        <a:spcBef>
          <a:spcPct val="0"/>
        </a:spcBef>
        <a:spcAft>
          <a:spcPct val="0"/>
        </a:spcAft>
        <a:defRPr sz="4400">
          <a:solidFill>
            <a:schemeClr val="bg1"/>
          </a:solidFill>
          <a:latin typeface="Arial" pitchFamily="34" charset="0"/>
          <a:cs typeface="Arial" pitchFamily="34" charset="0"/>
        </a:defRPr>
      </a:lvl7pPr>
      <a:lvl8pPr marL="1371600" algn="ctr" rtl="0" eaLnBrk="1" fontAlgn="base" hangingPunct="1">
        <a:spcBef>
          <a:spcPct val="0"/>
        </a:spcBef>
        <a:spcAft>
          <a:spcPct val="0"/>
        </a:spcAft>
        <a:defRPr sz="4400">
          <a:solidFill>
            <a:schemeClr val="bg1"/>
          </a:solidFill>
          <a:latin typeface="Arial" pitchFamily="34" charset="0"/>
          <a:cs typeface="Arial" pitchFamily="34" charset="0"/>
        </a:defRPr>
      </a:lvl8pPr>
      <a:lvl9pPr marL="1828800" algn="ctr" rtl="0" eaLnBrk="1" fontAlgn="base" hangingPunct="1">
        <a:spcBef>
          <a:spcPct val="0"/>
        </a:spcBef>
        <a:spcAft>
          <a:spcPct val="0"/>
        </a:spcAft>
        <a:defRPr sz="4400">
          <a:solidFill>
            <a:schemeClr val="bg1"/>
          </a:solidFill>
          <a:latin typeface="Arial" pitchFamily="34" charset="0"/>
          <a:cs typeface="Arial" pitchFamily="34" charset="0"/>
        </a:defRPr>
      </a:lvl9pPr>
    </p:titleStyle>
    <p:bodyStyle>
      <a:lvl1pPr marL="342900" indent="-342900" algn="l" rtl="0" eaLnBrk="1" fontAlgn="base" hangingPunct="1">
        <a:spcBef>
          <a:spcPct val="20000"/>
        </a:spcBef>
        <a:spcAft>
          <a:spcPct val="0"/>
        </a:spcAft>
        <a:buFont typeface="Arial" pitchFamily="34" charset="0"/>
        <a:buChar char="•"/>
        <a:defRPr sz="3200" kern="1200">
          <a:solidFill>
            <a:schemeClr val="tx1"/>
          </a:solidFill>
          <a:latin typeface="Arial" pitchFamily="34" charset="0"/>
          <a:ea typeface="+mn-ea"/>
          <a:cs typeface="Arial" pitchFamily="34" charset="0"/>
        </a:defRPr>
      </a:lvl1pPr>
      <a:lvl2pPr marL="742950" indent="-285750" algn="l" rtl="0" eaLnBrk="1" fontAlgn="base" hangingPunct="1">
        <a:spcBef>
          <a:spcPct val="20000"/>
        </a:spcBef>
        <a:spcAft>
          <a:spcPct val="0"/>
        </a:spcAft>
        <a:buFont typeface="Arial" pitchFamily="34" charset="0"/>
        <a:buChar char="–"/>
        <a:defRPr sz="2800" kern="1200">
          <a:solidFill>
            <a:schemeClr val="tx1"/>
          </a:solidFill>
          <a:latin typeface="Arial" pitchFamily="34" charset="0"/>
          <a:ea typeface="+mn-ea"/>
          <a:cs typeface="Arial" pitchFamily="34" charset="0"/>
        </a:defRPr>
      </a:lvl2pPr>
      <a:lvl3pPr marL="1143000" indent="-228600" algn="l" rtl="0" eaLnBrk="1" fontAlgn="base" hangingPunct="1">
        <a:spcBef>
          <a:spcPct val="20000"/>
        </a:spcBef>
        <a:spcAft>
          <a:spcPct val="0"/>
        </a:spcAft>
        <a:buFont typeface="Arial" pitchFamily="34" charset="0"/>
        <a:buChar char="•"/>
        <a:defRPr sz="2400" kern="1200">
          <a:solidFill>
            <a:schemeClr val="tx1"/>
          </a:solidFill>
          <a:latin typeface="Arial" pitchFamily="34" charset="0"/>
          <a:ea typeface="+mn-ea"/>
          <a:cs typeface="Arial" pitchFamily="34" charset="0"/>
        </a:defRPr>
      </a:lvl3pPr>
      <a:lvl4pPr marL="1600200" indent="-228600" algn="l" rtl="0" eaLnBrk="1" fontAlgn="base" hangingPunct="1">
        <a:spcBef>
          <a:spcPct val="20000"/>
        </a:spcBef>
        <a:spcAft>
          <a:spcPct val="0"/>
        </a:spcAft>
        <a:buFont typeface="Arial" pitchFamily="34" charset="0"/>
        <a:buChar char="–"/>
        <a:defRPr sz="2000" kern="1200">
          <a:solidFill>
            <a:schemeClr val="tx1"/>
          </a:solidFill>
          <a:latin typeface="Arial" pitchFamily="34" charset="0"/>
          <a:ea typeface="+mn-ea"/>
          <a:cs typeface="Arial" pitchFamily="34" charset="0"/>
        </a:defRPr>
      </a:lvl4pPr>
      <a:lvl5pPr marL="2057400" indent="-228600" algn="l" rtl="0" eaLnBrk="1" fontAlgn="base" hangingPunct="1">
        <a:spcBef>
          <a:spcPct val="20000"/>
        </a:spcBef>
        <a:spcAft>
          <a:spcPct val="0"/>
        </a:spcAft>
        <a:buFont typeface="Arial" pitchFamily="34" charset="0"/>
        <a:buChar char="»"/>
        <a:defRPr sz="20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hyperlink" Target="https://ggus.eu/index.php?mode=ticket_info&amp;ticket_id=109804"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hyperlink" Target="https://documents.egi.eu/document/80"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hyperlink" Target="https://wiki.egi.eu/wiki/Long-tail_of_science_pilot"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Services for the long </a:t>
            </a:r>
            <a:br>
              <a:rPr lang="en-GB" dirty="0" smtClean="0"/>
            </a:br>
            <a:r>
              <a:rPr lang="en-GB" dirty="0" smtClean="0"/>
              <a:t>tail of science</a:t>
            </a:r>
            <a:endParaRPr lang="en-GB" dirty="0"/>
          </a:p>
        </p:txBody>
      </p:sp>
      <p:sp>
        <p:nvSpPr>
          <p:cNvPr id="3" name="Subtitle 2"/>
          <p:cNvSpPr>
            <a:spLocks noGrp="1"/>
          </p:cNvSpPr>
          <p:nvPr>
            <p:ph type="subTitle" idx="1"/>
          </p:nvPr>
        </p:nvSpPr>
        <p:spPr/>
        <p:txBody>
          <a:bodyPr/>
          <a:lstStyle/>
          <a:p>
            <a:r>
              <a:rPr lang="en-GB" dirty="0" smtClean="0"/>
              <a:t>Peter Solagna</a:t>
            </a:r>
          </a:p>
          <a:p>
            <a:r>
              <a:rPr lang="en-GB" dirty="0" err="1"/>
              <a:t>Gergely</a:t>
            </a:r>
            <a:r>
              <a:rPr lang="en-GB" dirty="0"/>
              <a:t> </a:t>
            </a:r>
            <a:r>
              <a:rPr lang="en-GB" dirty="0" err="1"/>
              <a:t>Sipos</a:t>
            </a:r>
            <a:endParaRPr lang="en-GB" dirty="0"/>
          </a:p>
          <a:p>
            <a:endParaRPr lang="en-GB" dirty="0"/>
          </a:p>
        </p:txBody>
      </p:sp>
      <p:sp>
        <p:nvSpPr>
          <p:cNvPr id="4" name="TextBox 3"/>
          <p:cNvSpPr txBox="1"/>
          <p:nvPr/>
        </p:nvSpPr>
        <p:spPr>
          <a:xfrm>
            <a:off x="-431800" y="2348089"/>
            <a:ext cx="184666" cy="369332"/>
          </a:xfrm>
          <a:prstGeom prst="rect">
            <a:avLst/>
          </a:prstGeom>
          <a:noFill/>
        </p:spPr>
        <p:txBody>
          <a:bodyPr wrap="none" rtlCol="0">
            <a:spAutoFit/>
          </a:bodyPr>
          <a:lstStyle/>
          <a:p>
            <a:endParaRPr lang="en-GB"/>
          </a:p>
        </p:txBody>
      </p:sp>
    </p:spTree>
    <p:extLst>
      <p:ext uri="{BB962C8B-B14F-4D97-AF65-F5344CB8AC3E}">
        <p14:creationId xmlns:p14="http://schemas.microsoft.com/office/powerpoint/2010/main" val="64646319"/>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4000" dirty="0" smtClean="0"/>
              <a:t>Per-</a:t>
            </a:r>
            <a:r>
              <a:rPr lang="it-IT" sz="4000" dirty="0" err="1" smtClean="0"/>
              <a:t>user</a:t>
            </a:r>
            <a:r>
              <a:rPr lang="it-IT" sz="4000" dirty="0" smtClean="0"/>
              <a:t> </a:t>
            </a:r>
            <a:r>
              <a:rPr lang="it-IT" sz="4000" dirty="0" err="1" smtClean="0"/>
              <a:t>subproxies</a:t>
            </a:r>
            <a:r>
              <a:rPr lang="it-IT" sz="4000" dirty="0" smtClean="0"/>
              <a:t> and </a:t>
            </a:r>
            <a:r>
              <a:rPr lang="it-IT" sz="4000" dirty="0" err="1" smtClean="0"/>
              <a:t>accounting</a:t>
            </a:r>
            <a:endParaRPr lang="it-IT" sz="4000" dirty="0"/>
          </a:p>
        </p:txBody>
      </p:sp>
      <p:sp>
        <p:nvSpPr>
          <p:cNvPr id="3" name="Segnaposto data 2"/>
          <p:cNvSpPr>
            <a:spLocks noGrp="1"/>
          </p:cNvSpPr>
          <p:nvPr>
            <p:ph type="dt" sz="half" idx="10"/>
          </p:nvPr>
        </p:nvSpPr>
        <p:spPr/>
        <p:txBody>
          <a:bodyPr/>
          <a:lstStyle/>
          <a:p>
            <a:pPr>
              <a:defRPr/>
            </a:pPr>
            <a:fld id="{55A990E7-BD90-4032-A3A0-4F62A6679964}" type="datetime1">
              <a:rPr lang="en-US" smtClean="0"/>
              <a:pPr>
                <a:defRPr/>
              </a:pPr>
              <a:t>1/19/15</a:t>
            </a:fld>
            <a:endParaRPr lang="en-US" dirty="0"/>
          </a:p>
        </p:txBody>
      </p:sp>
      <p:sp>
        <p:nvSpPr>
          <p:cNvPr id="4" name="Segnaposto numero diapositiva 3"/>
          <p:cNvSpPr>
            <a:spLocks noGrp="1"/>
          </p:cNvSpPr>
          <p:nvPr>
            <p:ph type="sldNum" sz="quarter" idx="12"/>
          </p:nvPr>
        </p:nvSpPr>
        <p:spPr/>
        <p:txBody>
          <a:bodyPr/>
          <a:lstStyle/>
          <a:p>
            <a:pPr>
              <a:defRPr/>
            </a:pPr>
            <a:fld id="{B4511AA2-99FE-4BFE-B934-C050D2B58355}" type="slidenum">
              <a:rPr lang="en-US" smtClean="0"/>
              <a:pPr>
                <a:defRPr/>
              </a:pPr>
              <a:t>10</a:t>
            </a:fld>
            <a:endParaRPr lang="en-US" dirty="0"/>
          </a:p>
        </p:txBody>
      </p:sp>
      <p:sp>
        <p:nvSpPr>
          <p:cNvPr id="5" name="Content Placeholder 2"/>
          <p:cNvSpPr txBox="1">
            <a:spLocks/>
          </p:cNvSpPr>
          <p:nvPr/>
        </p:nvSpPr>
        <p:spPr>
          <a:xfrm>
            <a:off x="179511" y="1207293"/>
            <a:ext cx="8785101" cy="4958011"/>
          </a:xfrm>
          <a:prstGeom prst="rect">
            <a:avLst/>
          </a:prstGeom>
        </p:spPr>
        <p:txBody>
          <a:bodyPr>
            <a:normAutofit lnSpcReduction="10000"/>
          </a:bodyPr>
          <a:lstStyle>
            <a:lvl1pPr marL="342900" indent="-342900" algn="l" rtl="0" eaLnBrk="1" fontAlgn="base" hangingPunct="1">
              <a:spcBef>
                <a:spcPct val="20000"/>
              </a:spcBef>
              <a:spcAft>
                <a:spcPct val="0"/>
              </a:spcAft>
              <a:buFont typeface="Arial" pitchFamily="34" charset="0"/>
              <a:buChar char="•"/>
              <a:defRPr sz="3200" kern="1200">
                <a:solidFill>
                  <a:schemeClr val="tx1"/>
                </a:solidFill>
                <a:latin typeface="Arial" pitchFamily="34" charset="0"/>
                <a:ea typeface="+mn-ea"/>
                <a:cs typeface="Arial" pitchFamily="34" charset="0"/>
              </a:defRPr>
            </a:lvl1pPr>
            <a:lvl2pPr marL="742950" indent="-285750" algn="l" rtl="0" eaLnBrk="1" fontAlgn="base" hangingPunct="1">
              <a:spcBef>
                <a:spcPct val="20000"/>
              </a:spcBef>
              <a:spcAft>
                <a:spcPct val="0"/>
              </a:spcAft>
              <a:buFont typeface="Arial" pitchFamily="34" charset="0"/>
              <a:buChar char="–"/>
              <a:defRPr sz="2800" kern="1200">
                <a:solidFill>
                  <a:schemeClr val="tx1"/>
                </a:solidFill>
                <a:latin typeface="Arial" pitchFamily="34" charset="0"/>
                <a:ea typeface="+mn-ea"/>
                <a:cs typeface="Arial" pitchFamily="34" charset="0"/>
              </a:defRPr>
            </a:lvl2pPr>
            <a:lvl3pPr marL="1143000" indent="-228600" algn="l" rtl="0" eaLnBrk="1" fontAlgn="base" hangingPunct="1">
              <a:spcBef>
                <a:spcPct val="20000"/>
              </a:spcBef>
              <a:spcAft>
                <a:spcPct val="0"/>
              </a:spcAft>
              <a:buFont typeface="Arial" pitchFamily="34" charset="0"/>
              <a:buChar char="•"/>
              <a:defRPr sz="2400" kern="1200">
                <a:solidFill>
                  <a:schemeClr val="tx1"/>
                </a:solidFill>
                <a:latin typeface="Arial" pitchFamily="34" charset="0"/>
                <a:ea typeface="+mn-ea"/>
                <a:cs typeface="Arial" pitchFamily="34" charset="0"/>
              </a:defRPr>
            </a:lvl3pPr>
            <a:lvl4pPr marL="1600200" indent="-228600" algn="l" rtl="0" eaLnBrk="1" fontAlgn="base" hangingPunct="1">
              <a:spcBef>
                <a:spcPct val="20000"/>
              </a:spcBef>
              <a:spcAft>
                <a:spcPct val="0"/>
              </a:spcAft>
              <a:buFont typeface="Arial" pitchFamily="34" charset="0"/>
              <a:buChar char="–"/>
              <a:defRPr sz="2000" kern="1200">
                <a:solidFill>
                  <a:schemeClr val="tx1"/>
                </a:solidFill>
                <a:latin typeface="Arial" pitchFamily="34" charset="0"/>
                <a:ea typeface="+mn-ea"/>
                <a:cs typeface="Arial" pitchFamily="34" charset="0"/>
              </a:defRPr>
            </a:lvl4pPr>
            <a:lvl5pPr marL="2057400" indent="-228600" algn="l" rtl="0" eaLnBrk="1" fontAlgn="base" hangingPunct="1">
              <a:spcBef>
                <a:spcPct val="20000"/>
              </a:spcBef>
              <a:spcAft>
                <a:spcPct val="0"/>
              </a:spcAft>
              <a:buFont typeface="Arial" pitchFamily="34" charset="0"/>
              <a:buChar char="»"/>
              <a:defRPr sz="20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2400" dirty="0" smtClean="0"/>
              <a:t>DN of the per-user </a:t>
            </a:r>
            <a:r>
              <a:rPr lang="en-US" sz="2400" dirty="0" err="1" smtClean="0"/>
              <a:t>subproxies</a:t>
            </a:r>
            <a:r>
              <a:rPr lang="en-US" sz="2400" dirty="0" smtClean="0"/>
              <a:t> forwarded to APEL instead of the robot certificate DN</a:t>
            </a:r>
            <a:endParaRPr lang="en-GB" sz="2400" dirty="0" smtClean="0"/>
          </a:p>
          <a:p>
            <a:pPr lvl="1"/>
            <a:r>
              <a:rPr lang="en-US" sz="2000" dirty="0" smtClean="0"/>
              <a:t>Minor </a:t>
            </a:r>
            <a:r>
              <a:rPr lang="en-US" sz="2000" dirty="0" smtClean="0">
                <a:hlinkClick r:id="rId2"/>
              </a:rPr>
              <a:t>update</a:t>
            </a:r>
            <a:r>
              <a:rPr lang="en-US" sz="2000" dirty="0" smtClean="0"/>
              <a:t> needed in CREAM: available in the next CREAM release (by end of January)</a:t>
            </a:r>
          </a:p>
          <a:p>
            <a:pPr lvl="1"/>
            <a:r>
              <a:rPr lang="en-US" sz="2000" dirty="0" smtClean="0"/>
              <a:t>Cloud: update for </a:t>
            </a:r>
            <a:r>
              <a:rPr lang="en-US" sz="2000" dirty="0" err="1" smtClean="0"/>
              <a:t>OpenNebula</a:t>
            </a:r>
            <a:r>
              <a:rPr lang="en-US" sz="2000" dirty="0" smtClean="0"/>
              <a:t> and </a:t>
            </a:r>
            <a:r>
              <a:rPr lang="en-US" sz="2000" dirty="0" err="1" smtClean="0"/>
              <a:t>OpenStack</a:t>
            </a:r>
            <a:r>
              <a:rPr lang="en-US" sz="2000" dirty="0" smtClean="0"/>
              <a:t> accounting probes (under development)</a:t>
            </a:r>
          </a:p>
          <a:p>
            <a:pPr lvl="1"/>
            <a:r>
              <a:rPr lang="en-US" sz="2000" dirty="0" smtClean="0"/>
              <a:t>No changes needed for APEL and Accounting Portal</a:t>
            </a:r>
          </a:p>
          <a:p>
            <a:r>
              <a:rPr lang="en-US" sz="2400" dirty="0" smtClean="0"/>
              <a:t>Unique robot certificate entries in APEL will be split in one entry for each user behind the robot</a:t>
            </a:r>
          </a:p>
          <a:p>
            <a:pPr lvl="1"/>
            <a:r>
              <a:rPr lang="en-US" sz="2000" dirty="0" smtClean="0"/>
              <a:t>Additional views can be created in the Accounting Portal (e.g. view for robot certificate)</a:t>
            </a:r>
          </a:p>
          <a:p>
            <a:r>
              <a:rPr lang="en-US" sz="2400" dirty="0" smtClean="0"/>
              <a:t>Important improvement of the EGI accounting system</a:t>
            </a:r>
          </a:p>
          <a:p>
            <a:pPr lvl="1"/>
            <a:r>
              <a:rPr lang="en-US" sz="2000" dirty="0" smtClean="0"/>
              <a:t>We could know the real number of EGI users including all the user hidden behind robots</a:t>
            </a:r>
          </a:p>
          <a:p>
            <a:pPr marL="457200" lvl="1" indent="0">
              <a:buNone/>
            </a:pPr>
            <a:endParaRPr lang="en-GB" sz="2000" dirty="0" smtClean="0"/>
          </a:p>
        </p:txBody>
      </p:sp>
    </p:spTree>
    <p:extLst>
      <p:ext uri="{BB962C8B-B14F-4D97-AF65-F5344CB8AC3E}">
        <p14:creationId xmlns:p14="http://schemas.microsoft.com/office/powerpoint/2010/main" val="2824255607"/>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r>
              <a:rPr lang="it-IT" sz="2800" dirty="0" smtClean="0"/>
              <a:t>Impact of the </a:t>
            </a:r>
            <a:r>
              <a:rPr lang="it-IT" sz="2800" dirty="0" smtClean="0"/>
              <a:t>use of per-</a:t>
            </a:r>
            <a:r>
              <a:rPr lang="it-IT" sz="2800" dirty="0" err="1" smtClean="0"/>
              <a:t>user</a:t>
            </a:r>
            <a:r>
              <a:rPr lang="it-IT" sz="2800" dirty="0" smtClean="0"/>
              <a:t> </a:t>
            </a:r>
            <a:r>
              <a:rPr lang="it-IT" sz="2800" dirty="0" err="1" smtClean="0"/>
              <a:t>subproxies</a:t>
            </a:r>
            <a:r>
              <a:rPr lang="it-IT" sz="2800" dirty="0" smtClean="0"/>
              <a:t> </a:t>
            </a:r>
            <a:r>
              <a:rPr lang="it-IT" sz="2800" dirty="0" smtClean="0"/>
              <a:t>in the EGI Security Policy</a:t>
            </a:r>
            <a:endParaRPr lang="it-IT" sz="2800" dirty="0"/>
          </a:p>
        </p:txBody>
      </p:sp>
      <p:sp>
        <p:nvSpPr>
          <p:cNvPr id="3" name="Segnaposto data 2"/>
          <p:cNvSpPr>
            <a:spLocks noGrp="1"/>
          </p:cNvSpPr>
          <p:nvPr>
            <p:ph type="dt" sz="half" idx="10"/>
          </p:nvPr>
        </p:nvSpPr>
        <p:spPr/>
        <p:txBody>
          <a:bodyPr/>
          <a:lstStyle/>
          <a:p>
            <a:pPr>
              <a:defRPr/>
            </a:pPr>
            <a:fld id="{55A990E7-BD90-4032-A3A0-4F62A6679964}" type="datetime1">
              <a:rPr lang="en-US" smtClean="0"/>
              <a:pPr>
                <a:defRPr/>
              </a:pPr>
              <a:t>1/19/15</a:t>
            </a:fld>
            <a:endParaRPr lang="en-US" dirty="0"/>
          </a:p>
        </p:txBody>
      </p:sp>
      <p:sp>
        <p:nvSpPr>
          <p:cNvPr id="4" name="Segnaposto numero diapositiva 3"/>
          <p:cNvSpPr>
            <a:spLocks noGrp="1"/>
          </p:cNvSpPr>
          <p:nvPr>
            <p:ph type="sldNum" sz="quarter" idx="12"/>
          </p:nvPr>
        </p:nvSpPr>
        <p:spPr/>
        <p:txBody>
          <a:bodyPr/>
          <a:lstStyle/>
          <a:p>
            <a:pPr>
              <a:defRPr/>
            </a:pPr>
            <a:fld id="{B4511AA2-99FE-4BFE-B934-C050D2B58355}" type="slidenum">
              <a:rPr lang="en-US" smtClean="0"/>
              <a:pPr>
                <a:defRPr/>
              </a:pPr>
              <a:t>11</a:t>
            </a:fld>
            <a:endParaRPr lang="en-US" dirty="0"/>
          </a:p>
        </p:txBody>
      </p:sp>
      <p:sp>
        <p:nvSpPr>
          <p:cNvPr id="5" name="Content Placeholder 2"/>
          <p:cNvSpPr txBox="1">
            <a:spLocks/>
          </p:cNvSpPr>
          <p:nvPr/>
        </p:nvSpPr>
        <p:spPr>
          <a:xfrm>
            <a:off x="61913" y="1200026"/>
            <a:ext cx="8785101" cy="4958011"/>
          </a:xfrm>
          <a:prstGeom prst="rect">
            <a:avLst/>
          </a:prstGeom>
        </p:spPr>
        <p:txBody>
          <a:bodyPr>
            <a:normAutofit/>
          </a:bodyPr>
          <a:lstStyle>
            <a:lvl1pPr marL="342900" indent="-342900" algn="l" rtl="0" eaLnBrk="1" fontAlgn="base" hangingPunct="1">
              <a:spcBef>
                <a:spcPct val="20000"/>
              </a:spcBef>
              <a:spcAft>
                <a:spcPct val="0"/>
              </a:spcAft>
              <a:buFont typeface="Arial" pitchFamily="34" charset="0"/>
              <a:buChar char="•"/>
              <a:defRPr sz="3200" kern="1200">
                <a:solidFill>
                  <a:schemeClr val="tx1"/>
                </a:solidFill>
                <a:latin typeface="Arial" pitchFamily="34" charset="0"/>
                <a:ea typeface="+mn-ea"/>
                <a:cs typeface="Arial" pitchFamily="34" charset="0"/>
              </a:defRPr>
            </a:lvl1pPr>
            <a:lvl2pPr marL="742950" indent="-285750" algn="l" rtl="0" eaLnBrk="1" fontAlgn="base" hangingPunct="1">
              <a:spcBef>
                <a:spcPct val="20000"/>
              </a:spcBef>
              <a:spcAft>
                <a:spcPct val="0"/>
              </a:spcAft>
              <a:buFont typeface="Arial" pitchFamily="34" charset="0"/>
              <a:buChar char="–"/>
              <a:defRPr sz="2800" kern="1200">
                <a:solidFill>
                  <a:schemeClr val="tx1"/>
                </a:solidFill>
                <a:latin typeface="Arial" pitchFamily="34" charset="0"/>
                <a:ea typeface="+mn-ea"/>
                <a:cs typeface="Arial" pitchFamily="34" charset="0"/>
              </a:defRPr>
            </a:lvl2pPr>
            <a:lvl3pPr marL="1143000" indent="-228600" algn="l" rtl="0" eaLnBrk="1" fontAlgn="base" hangingPunct="1">
              <a:spcBef>
                <a:spcPct val="20000"/>
              </a:spcBef>
              <a:spcAft>
                <a:spcPct val="0"/>
              </a:spcAft>
              <a:buFont typeface="Arial" pitchFamily="34" charset="0"/>
              <a:buChar char="•"/>
              <a:defRPr sz="2400" kern="1200">
                <a:solidFill>
                  <a:schemeClr val="tx1"/>
                </a:solidFill>
                <a:latin typeface="Arial" pitchFamily="34" charset="0"/>
                <a:ea typeface="+mn-ea"/>
                <a:cs typeface="Arial" pitchFamily="34" charset="0"/>
              </a:defRPr>
            </a:lvl3pPr>
            <a:lvl4pPr marL="1600200" indent="-228600" algn="l" rtl="0" eaLnBrk="1" fontAlgn="base" hangingPunct="1">
              <a:spcBef>
                <a:spcPct val="20000"/>
              </a:spcBef>
              <a:spcAft>
                <a:spcPct val="0"/>
              </a:spcAft>
              <a:buFont typeface="Arial" pitchFamily="34" charset="0"/>
              <a:buChar char="–"/>
              <a:defRPr sz="2000" kern="1200">
                <a:solidFill>
                  <a:schemeClr val="tx1"/>
                </a:solidFill>
                <a:latin typeface="Arial" pitchFamily="34" charset="0"/>
                <a:ea typeface="+mn-ea"/>
                <a:cs typeface="Arial" pitchFamily="34" charset="0"/>
              </a:defRPr>
            </a:lvl4pPr>
            <a:lvl5pPr marL="2057400" indent="-228600" algn="l" rtl="0" eaLnBrk="1" fontAlgn="base" hangingPunct="1">
              <a:spcBef>
                <a:spcPct val="20000"/>
              </a:spcBef>
              <a:spcAft>
                <a:spcPct val="0"/>
              </a:spcAft>
              <a:buFont typeface="Arial" pitchFamily="34" charset="0"/>
              <a:buChar char="»"/>
              <a:defRPr sz="20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GB" sz="2400" dirty="0"/>
              <a:t>Users authenticated by trusted sources can be granted with a full access to the </a:t>
            </a:r>
            <a:r>
              <a:rPr lang="en-GB" sz="2400" dirty="0" smtClean="0"/>
              <a:t>infrastructure (jobs + storage)</a:t>
            </a:r>
            <a:endParaRPr lang="en-US" sz="2400" dirty="0" smtClean="0"/>
          </a:p>
          <a:p>
            <a:pPr lvl="1"/>
            <a:r>
              <a:rPr lang="it-IT" sz="2000" dirty="0" err="1" smtClean="0"/>
              <a:t>Each</a:t>
            </a:r>
            <a:r>
              <a:rPr lang="it-IT" sz="2000" dirty="0" smtClean="0"/>
              <a:t> </a:t>
            </a:r>
            <a:r>
              <a:rPr lang="it-IT" sz="2000" dirty="0" err="1" smtClean="0"/>
              <a:t>user</a:t>
            </a:r>
            <a:r>
              <a:rPr lang="it-IT" sz="2000" dirty="0" smtClean="0"/>
              <a:t> </a:t>
            </a:r>
            <a:r>
              <a:rPr lang="it-IT" sz="2000" dirty="0" err="1" smtClean="0"/>
              <a:t>behind</a:t>
            </a:r>
            <a:r>
              <a:rPr lang="it-IT" sz="2000" dirty="0" smtClean="0"/>
              <a:t> a robot </a:t>
            </a:r>
            <a:r>
              <a:rPr lang="it-IT" sz="2000" dirty="0" err="1" smtClean="0"/>
              <a:t>mapped</a:t>
            </a:r>
            <a:r>
              <a:rPr lang="it-IT" sz="2000" dirty="0" smtClean="0"/>
              <a:t> to a ‘private’ account</a:t>
            </a:r>
          </a:p>
          <a:p>
            <a:pPr lvl="1"/>
            <a:r>
              <a:rPr lang="it-IT" sz="2000" dirty="0" smtClean="0"/>
              <a:t>No </a:t>
            </a:r>
            <a:r>
              <a:rPr lang="it-IT" sz="2000" dirty="0" err="1" smtClean="0"/>
              <a:t>unwanted</a:t>
            </a:r>
            <a:r>
              <a:rPr lang="it-IT" sz="2000" dirty="0" smtClean="0"/>
              <a:t> </a:t>
            </a:r>
            <a:r>
              <a:rPr lang="it-IT" sz="2000" dirty="0" err="1" smtClean="0"/>
              <a:t>interactions</a:t>
            </a:r>
            <a:r>
              <a:rPr lang="it-IT" sz="2000" dirty="0" smtClean="0"/>
              <a:t> </a:t>
            </a:r>
            <a:r>
              <a:rPr lang="it-IT" sz="2000" dirty="0" err="1" smtClean="0"/>
              <a:t>between</a:t>
            </a:r>
            <a:r>
              <a:rPr lang="it-IT" sz="2000" dirty="0" smtClean="0"/>
              <a:t> </a:t>
            </a:r>
            <a:r>
              <a:rPr lang="it-IT" sz="2000" dirty="0" err="1" smtClean="0"/>
              <a:t>users</a:t>
            </a:r>
            <a:r>
              <a:rPr lang="it-IT" sz="2000" dirty="0" smtClean="0"/>
              <a:t> </a:t>
            </a:r>
            <a:r>
              <a:rPr lang="it-IT" sz="2000" dirty="0" err="1" smtClean="0"/>
              <a:t>behind</a:t>
            </a:r>
            <a:r>
              <a:rPr lang="it-IT" sz="2000" dirty="0" smtClean="0"/>
              <a:t> a </a:t>
            </a:r>
            <a:r>
              <a:rPr lang="it-IT" sz="2000" dirty="0" err="1" smtClean="0"/>
              <a:t>unique</a:t>
            </a:r>
            <a:r>
              <a:rPr lang="it-IT" sz="2000" dirty="0" smtClean="0"/>
              <a:t> robot</a:t>
            </a:r>
          </a:p>
          <a:p>
            <a:pPr lvl="1"/>
            <a:r>
              <a:rPr lang="en-GB" sz="2000" dirty="0" smtClean="0"/>
              <a:t>Deny access to individual users in case of misuse instead of having to ban the entire robot (</a:t>
            </a:r>
            <a:r>
              <a:rPr lang="en-GB" sz="2000" dirty="0" smtClean="0">
                <a:solidFill>
                  <a:srgbClr val="FF0000"/>
                </a:solidFill>
              </a:rPr>
              <a:t>full traceability</a:t>
            </a:r>
            <a:r>
              <a:rPr lang="en-GB" sz="2000" dirty="0" smtClean="0"/>
              <a:t>)</a:t>
            </a:r>
          </a:p>
          <a:p>
            <a:pPr lvl="1"/>
            <a:endParaRPr lang="en-GB" sz="2000" dirty="0" smtClean="0"/>
          </a:p>
          <a:p>
            <a:r>
              <a:rPr lang="en-GB" sz="2400" dirty="0" smtClean="0">
                <a:hlinkClick r:id="rId2"/>
              </a:rPr>
              <a:t>VO Portal Policy</a:t>
            </a:r>
            <a:r>
              <a:rPr lang="en-GB" sz="2400" dirty="0" smtClean="0"/>
              <a:t> can be reviewed</a:t>
            </a:r>
          </a:p>
          <a:p>
            <a:pPr lvl="1"/>
            <a:r>
              <a:rPr lang="en-GB" sz="2000" dirty="0" smtClean="0"/>
              <a:t>Portals/Science Gateways working with robot certificates could allow to run arbitrary executable</a:t>
            </a:r>
          </a:p>
          <a:p>
            <a:pPr lvl="1"/>
            <a:r>
              <a:rPr lang="en-GB" sz="2000" dirty="0" smtClean="0"/>
              <a:t>Other minor changes (logging) can be introduced considering the evolution of the EGI accounting system</a:t>
            </a:r>
            <a:endParaRPr lang="en-GB" sz="2000" dirty="0"/>
          </a:p>
        </p:txBody>
      </p:sp>
    </p:spTree>
    <p:extLst>
      <p:ext uri="{BB962C8B-B14F-4D97-AF65-F5344CB8AC3E}">
        <p14:creationId xmlns:p14="http://schemas.microsoft.com/office/powerpoint/2010/main" val="2908860930"/>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GB" dirty="0" smtClean="0"/>
              <a:t>Thank you.</a:t>
            </a:r>
            <a:endParaRPr lang="en-GB" dirty="0"/>
          </a:p>
        </p:txBody>
      </p:sp>
      <p:sp>
        <p:nvSpPr>
          <p:cNvPr id="5" name="Subtitle 4"/>
          <p:cNvSpPr>
            <a:spLocks noGrp="1"/>
          </p:cNvSpPr>
          <p:nvPr>
            <p:ph type="subTitle" idx="1"/>
          </p:nvPr>
        </p:nvSpPr>
        <p:spPr>
          <a:xfrm>
            <a:off x="1403648" y="3886200"/>
            <a:ext cx="7740352" cy="1343000"/>
          </a:xfrm>
        </p:spPr>
        <p:txBody>
          <a:bodyPr/>
          <a:lstStyle/>
          <a:p>
            <a:r>
              <a:rPr lang="en-GB" dirty="0"/>
              <a:t>Further information: </a:t>
            </a:r>
            <a:r>
              <a:rPr lang="en-GB" sz="2800" dirty="0">
                <a:hlinkClick r:id="rId2"/>
              </a:rPr>
              <a:t>https://</a:t>
            </a:r>
            <a:r>
              <a:rPr lang="en-GB" sz="2800" dirty="0" smtClean="0">
                <a:hlinkClick r:id="rId2"/>
              </a:rPr>
              <a:t>wiki.egi.eu/wiki/Long-tail_of_science_pilot</a:t>
            </a:r>
            <a:endParaRPr lang="en-GB" sz="2800" dirty="0" smtClean="0"/>
          </a:p>
          <a:p>
            <a:endParaRPr lang="en-GB" sz="2800" dirty="0"/>
          </a:p>
        </p:txBody>
      </p:sp>
    </p:spTree>
    <p:extLst>
      <p:ext uri="{BB962C8B-B14F-4D97-AF65-F5344CB8AC3E}">
        <p14:creationId xmlns:p14="http://schemas.microsoft.com/office/powerpoint/2010/main" val="3002949213"/>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Needs of the long tail</a:t>
            </a:r>
            <a:r>
              <a:rPr lang="en-US" sz="3200" smtClean="0"/>
              <a:t>: </a:t>
            </a:r>
            <a:br>
              <a:rPr lang="en-US" sz="3200" smtClean="0"/>
            </a:br>
            <a:r>
              <a:rPr lang="en-US" sz="3200" smtClean="0"/>
              <a:t>User </a:t>
            </a:r>
            <a:r>
              <a:rPr lang="en-US" sz="3200" dirty="0" smtClean="0"/>
              <a:t>requirements</a:t>
            </a:r>
            <a:endParaRPr lang="en-US" sz="3200" dirty="0"/>
          </a:p>
        </p:txBody>
      </p:sp>
      <p:sp>
        <p:nvSpPr>
          <p:cNvPr id="3" name="Content Placeholder 2"/>
          <p:cNvSpPr>
            <a:spLocks noGrp="1"/>
          </p:cNvSpPr>
          <p:nvPr>
            <p:ph idx="1"/>
          </p:nvPr>
        </p:nvSpPr>
        <p:spPr>
          <a:xfrm>
            <a:off x="539552" y="1196752"/>
            <a:ext cx="8075612" cy="4525963"/>
          </a:xfrm>
        </p:spPr>
        <p:txBody>
          <a:bodyPr/>
          <a:lstStyle/>
          <a:p>
            <a:r>
              <a:rPr lang="en-US" sz="2400" dirty="0" smtClean="0"/>
              <a:t>Availability of resources – primarily for computing (HTC &amp; cloud), short and mid-term storage</a:t>
            </a:r>
          </a:p>
          <a:p>
            <a:pPr lvl="2"/>
            <a:r>
              <a:rPr lang="en-US" sz="1600" dirty="0" smtClean="0"/>
              <a:t>Long-term, dedicated resource access will still require separate community VOs</a:t>
            </a:r>
          </a:p>
          <a:p>
            <a:r>
              <a:rPr lang="en-US" sz="2400" dirty="0" smtClean="0"/>
              <a:t>Zero-barrier access: </a:t>
            </a:r>
            <a:r>
              <a:rPr lang="en-GB" sz="2400" dirty="0"/>
              <a:t>any user who carries out </a:t>
            </a:r>
            <a:r>
              <a:rPr lang="en-GB" sz="2400" dirty="0" smtClean="0"/>
              <a:t>relevant research </a:t>
            </a:r>
            <a:r>
              <a:rPr lang="en-GB" sz="2400" dirty="0"/>
              <a:t>can get </a:t>
            </a:r>
            <a:r>
              <a:rPr lang="en-GB" sz="2400" dirty="0" smtClean="0"/>
              <a:t>a </a:t>
            </a:r>
            <a:r>
              <a:rPr lang="en-GB" sz="2400" dirty="0"/>
              <a:t>start-up resource </a:t>
            </a:r>
            <a:r>
              <a:rPr lang="en-GB" sz="2400" dirty="0" smtClean="0"/>
              <a:t>allocation</a:t>
            </a:r>
          </a:p>
          <a:p>
            <a:pPr lvl="2"/>
            <a:r>
              <a:rPr lang="en-GB" sz="1600" dirty="0" smtClean="0"/>
              <a:t>We can decide what relevant means (e.g. any non-for profit)</a:t>
            </a:r>
            <a:endParaRPr lang="en-US" sz="1600" dirty="0" smtClean="0"/>
          </a:p>
          <a:p>
            <a:pPr lvl="2"/>
            <a:r>
              <a:rPr lang="en-GB" sz="1600" dirty="0" smtClean="0"/>
              <a:t>No </a:t>
            </a:r>
            <a:r>
              <a:rPr lang="en-GB" sz="1600" dirty="0"/>
              <a:t>need for specialised relationship with an NREN, a </a:t>
            </a:r>
            <a:r>
              <a:rPr lang="en-GB" sz="1600" dirty="0" smtClean="0"/>
              <a:t>CA</a:t>
            </a:r>
          </a:p>
          <a:p>
            <a:pPr lvl="2"/>
            <a:r>
              <a:rPr lang="en-GB" sz="1600" dirty="0" smtClean="0"/>
              <a:t>No need to establish an RA at </a:t>
            </a:r>
            <a:r>
              <a:rPr lang="en-GB" sz="1600" dirty="0" smtClean="0"/>
              <a:t>user’s institute</a:t>
            </a:r>
            <a:endParaRPr lang="en-US" sz="1600" dirty="0" smtClean="0"/>
          </a:p>
          <a:p>
            <a:r>
              <a:rPr lang="en-GB" sz="2400" dirty="0"/>
              <a:t>User-centric: User support </a:t>
            </a:r>
            <a:r>
              <a:rPr lang="en-GB" sz="2400" dirty="0" smtClean="0"/>
              <a:t>for platform users is </a:t>
            </a:r>
            <a:r>
              <a:rPr lang="en-GB" sz="2400" dirty="0"/>
              <a:t>available </a:t>
            </a:r>
            <a:r>
              <a:rPr lang="en-GB" sz="2400" dirty="0" smtClean="0"/>
              <a:t>through the NGIs</a:t>
            </a:r>
          </a:p>
          <a:p>
            <a:pPr lvl="2"/>
            <a:r>
              <a:rPr lang="en-GB" sz="1600" dirty="0" smtClean="0"/>
              <a:t>Not necessarily everywhere – but we need teams who can help anyone</a:t>
            </a:r>
            <a:endParaRPr lang="en-US" sz="1600" dirty="0" smtClean="0"/>
          </a:p>
        </p:txBody>
      </p:sp>
    </p:spTree>
    <p:extLst>
      <p:ext uri="{BB962C8B-B14F-4D97-AF65-F5344CB8AC3E}">
        <p14:creationId xmlns:p14="http://schemas.microsoft.com/office/powerpoint/2010/main" val="4110922373"/>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dirty="0" smtClean="0"/>
              <a:t>Needs of the long tail:</a:t>
            </a:r>
            <a:br>
              <a:rPr lang="en-GB" sz="3200" dirty="0" smtClean="0"/>
            </a:br>
            <a:r>
              <a:rPr lang="en-GB" sz="3200" dirty="0" smtClean="0"/>
              <a:t>EGI requirements</a:t>
            </a:r>
            <a:endParaRPr lang="en-GB" sz="3200" dirty="0"/>
          </a:p>
        </p:txBody>
      </p:sp>
      <p:sp>
        <p:nvSpPr>
          <p:cNvPr id="3" name="Content Placeholder 2"/>
          <p:cNvSpPr>
            <a:spLocks noGrp="1"/>
          </p:cNvSpPr>
          <p:nvPr>
            <p:ph idx="1"/>
          </p:nvPr>
        </p:nvSpPr>
        <p:spPr>
          <a:xfrm>
            <a:off x="467544" y="1279301"/>
            <a:ext cx="8424936" cy="4525963"/>
          </a:xfrm>
        </p:spPr>
        <p:txBody>
          <a:bodyPr/>
          <a:lstStyle/>
          <a:p>
            <a:pPr lvl="0"/>
            <a:r>
              <a:rPr lang="en-GB" sz="2400" dirty="0"/>
              <a:t>Realistic: Reuse existing technology building blocks as much as possible, require minimal new </a:t>
            </a:r>
            <a:r>
              <a:rPr lang="en-GB" sz="2400" dirty="0" smtClean="0"/>
              <a:t>development</a:t>
            </a:r>
          </a:p>
          <a:p>
            <a:pPr lvl="0"/>
            <a:r>
              <a:rPr lang="en-GB" sz="2400" dirty="0" smtClean="0"/>
              <a:t>Secure</a:t>
            </a:r>
            <a:r>
              <a:rPr lang="en-GB" sz="2400" dirty="0"/>
              <a:t>: Provide acceptable level of tracking of users and user </a:t>
            </a:r>
            <a:r>
              <a:rPr lang="en-GB" sz="2400" dirty="0" smtClean="0"/>
              <a:t>activities (Not necessarily f2f vetting)</a:t>
            </a:r>
          </a:p>
          <a:p>
            <a:pPr lvl="0"/>
            <a:r>
              <a:rPr lang="en-GB" sz="2400" dirty="0" smtClean="0"/>
              <a:t>Scalable: Can scale up to support large number resource providers, technology providers, use cases and users</a:t>
            </a:r>
          </a:p>
          <a:p>
            <a:r>
              <a:rPr lang="en-GB" sz="2400" dirty="0" smtClean="0"/>
              <a:t>Valuable</a:t>
            </a:r>
            <a:r>
              <a:rPr lang="en-GB" sz="2400" dirty="0"/>
              <a:t>: Result </a:t>
            </a:r>
            <a:r>
              <a:rPr lang="en-GB" sz="2400" dirty="0" smtClean="0"/>
              <a:t>tangible outcomes</a:t>
            </a:r>
          </a:p>
          <a:p>
            <a:pPr lvl="2"/>
            <a:r>
              <a:rPr lang="en-GB" sz="1600" dirty="0" smtClean="0"/>
              <a:t>Traceable scientific </a:t>
            </a:r>
            <a:r>
              <a:rPr lang="en-GB" sz="1600" dirty="0"/>
              <a:t>publications </a:t>
            </a:r>
            <a:r>
              <a:rPr lang="en-GB" sz="1600" dirty="0" smtClean="0"/>
              <a:t>from the long tail – with EGI acknowledgements</a:t>
            </a:r>
          </a:p>
          <a:p>
            <a:pPr lvl="2"/>
            <a:r>
              <a:rPr lang="en-GB" sz="1600" dirty="0" smtClean="0"/>
              <a:t>User stories from the long-tail (for the NGIs who participate in the platform)</a:t>
            </a:r>
          </a:p>
          <a:p>
            <a:pPr lvl="2"/>
            <a:r>
              <a:rPr lang="en-GB" sz="1600" dirty="0" smtClean="0"/>
              <a:t>Opportunities for direct engagement with users </a:t>
            </a:r>
            <a:r>
              <a:rPr lang="en-GB" sz="1600" dirty="0" smtClean="0">
                <a:sym typeface="Wingdings" panose="05000000000000000000" pitchFamily="2" charset="2"/>
              </a:rPr>
              <a:t> </a:t>
            </a:r>
            <a:r>
              <a:rPr lang="en-GB" sz="1600" dirty="0" smtClean="0"/>
              <a:t>to nurture members from the long tail into e-science communities</a:t>
            </a:r>
          </a:p>
        </p:txBody>
      </p:sp>
    </p:spTree>
    <p:extLst>
      <p:ext uri="{BB962C8B-B14F-4D97-AF65-F5344CB8AC3E}">
        <p14:creationId xmlns:p14="http://schemas.microsoft.com/office/powerpoint/2010/main" val="1070682277"/>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4000" dirty="0" smtClean="0"/>
              <a:t>Addressing the requirements</a:t>
            </a:r>
            <a:endParaRPr lang="en-GB" sz="4000" dirty="0"/>
          </a:p>
        </p:txBody>
      </p:sp>
      <p:sp>
        <p:nvSpPr>
          <p:cNvPr id="3" name="Content Placeholder 2"/>
          <p:cNvSpPr>
            <a:spLocks noGrp="1"/>
          </p:cNvSpPr>
          <p:nvPr>
            <p:ph idx="1"/>
          </p:nvPr>
        </p:nvSpPr>
        <p:spPr>
          <a:xfrm>
            <a:off x="323528" y="1412776"/>
            <a:ext cx="8363272" cy="4525963"/>
          </a:xfrm>
        </p:spPr>
        <p:txBody>
          <a:bodyPr/>
          <a:lstStyle/>
          <a:p>
            <a:r>
              <a:rPr lang="en-GB" sz="1800" dirty="0" smtClean="0"/>
              <a:t>We propose a new, ‘long-tail platform’ for EGI</a:t>
            </a:r>
          </a:p>
          <a:p>
            <a:pPr lvl="1"/>
            <a:r>
              <a:rPr lang="en-GB" sz="1600" dirty="0" smtClean="0"/>
              <a:t>A set of infrastructure services + access processes and policies + user environments + user support resources and teams – all working together in a way fitting the needs of the long tail</a:t>
            </a:r>
          </a:p>
          <a:p>
            <a:pPr lvl="1"/>
            <a:r>
              <a:rPr lang="en-GB" sz="1600" dirty="0" smtClean="0"/>
              <a:t>Pilot ‘sandbox’ platform</a:t>
            </a:r>
            <a:endParaRPr lang="en-GB" sz="1600" dirty="0" smtClean="0"/>
          </a:p>
          <a:p>
            <a:pPr lvl="2"/>
            <a:r>
              <a:rPr lang="en-GB" sz="1400" dirty="0" smtClean="0"/>
              <a:t>Voluntary resource providers</a:t>
            </a:r>
          </a:p>
          <a:p>
            <a:pPr lvl="2"/>
            <a:r>
              <a:rPr lang="en-GB" sz="1400" dirty="0" smtClean="0"/>
              <a:t>A different access policies than other VOs of EGI</a:t>
            </a:r>
          </a:p>
          <a:p>
            <a:pPr lvl="2"/>
            <a:r>
              <a:rPr lang="en-GB" sz="1400" dirty="0" smtClean="0"/>
              <a:t>Start with an approximate solution and refine it along the way</a:t>
            </a:r>
          </a:p>
          <a:p>
            <a:pPr lvl="3"/>
            <a:r>
              <a:rPr lang="en-GB" sz="1000" dirty="0" smtClean="0"/>
              <a:t>E.g. The business model will have to be fine-tuned during operation</a:t>
            </a:r>
          </a:p>
          <a:p>
            <a:pPr lvl="1"/>
            <a:r>
              <a:rPr lang="en-GB" sz="1600" dirty="0" smtClean="0"/>
              <a:t>Developments started in PY5 currently </a:t>
            </a:r>
            <a:r>
              <a:rPr lang="en-GB" sz="1600" dirty="0" err="1" smtClean="0"/>
              <a:t>ongoing</a:t>
            </a:r>
            <a:endParaRPr lang="en-GB" sz="1600" dirty="0" smtClean="0"/>
          </a:p>
          <a:p>
            <a:pPr marL="914400" lvl="2" indent="0">
              <a:buNone/>
            </a:pPr>
            <a:endParaRPr lang="en-GB" sz="1200" dirty="0" smtClean="0"/>
          </a:p>
          <a:p>
            <a:pPr lvl="1"/>
            <a:r>
              <a:rPr lang="en-GB" sz="1600" dirty="0" smtClean="0"/>
              <a:t>Operate, fine-tune and evolve the platform in </a:t>
            </a:r>
            <a:r>
              <a:rPr lang="en-GB" sz="1600" b="1" dirty="0" smtClean="0"/>
              <a:t>EGI-Engage</a:t>
            </a:r>
          </a:p>
          <a:p>
            <a:pPr lvl="2"/>
            <a:r>
              <a:rPr lang="en-GB" sz="1200" dirty="0" smtClean="0"/>
              <a:t>Based on feedback from users, providers and collaborating projects</a:t>
            </a:r>
          </a:p>
        </p:txBody>
      </p:sp>
      <p:sp>
        <p:nvSpPr>
          <p:cNvPr id="4" name="Slide Number Placeholder 3"/>
          <p:cNvSpPr>
            <a:spLocks noGrp="1"/>
          </p:cNvSpPr>
          <p:nvPr>
            <p:ph type="sldNum" sz="quarter" idx="12"/>
          </p:nvPr>
        </p:nvSpPr>
        <p:spPr/>
        <p:txBody>
          <a:bodyPr/>
          <a:lstStyle/>
          <a:p>
            <a:pPr>
              <a:defRPr/>
            </a:pPr>
            <a:fld id="{B0ADEF26-A65D-420E-806B-5DECF286FE21}" type="slidenum">
              <a:rPr lang="en-US" smtClean="0"/>
              <a:pPr>
                <a:defRPr/>
              </a:pPr>
              <a:t>4</a:t>
            </a:fld>
            <a:endParaRPr lang="en-US" dirty="0"/>
          </a:p>
        </p:txBody>
      </p:sp>
    </p:spTree>
    <p:extLst>
      <p:ext uri="{BB962C8B-B14F-4D97-AF65-F5344CB8AC3E}">
        <p14:creationId xmlns:p14="http://schemas.microsoft.com/office/powerpoint/2010/main" val="1846017647"/>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Long-tail platform proposal</a:t>
            </a:r>
            <a:endParaRPr lang="en-GB" dirty="0"/>
          </a:p>
        </p:txBody>
      </p:sp>
      <p:sp>
        <p:nvSpPr>
          <p:cNvPr id="4" name="Slide Number Placeholder 3"/>
          <p:cNvSpPr>
            <a:spLocks noGrp="1"/>
          </p:cNvSpPr>
          <p:nvPr>
            <p:ph type="sldNum" sz="quarter" idx="12"/>
          </p:nvPr>
        </p:nvSpPr>
        <p:spPr/>
        <p:txBody>
          <a:bodyPr/>
          <a:lstStyle/>
          <a:p>
            <a:pPr>
              <a:defRPr/>
            </a:pPr>
            <a:fld id="{B0ADEF26-A65D-420E-806B-5DECF286FE21}" type="slidenum">
              <a:rPr lang="en-US" smtClean="0"/>
              <a:pPr>
                <a:defRPr/>
              </a:pPr>
              <a:t>5</a:t>
            </a:fld>
            <a:endParaRPr lang="en-US" dirty="0"/>
          </a:p>
        </p:txBody>
      </p:sp>
      <p:sp>
        <p:nvSpPr>
          <p:cNvPr id="7" name="Oval 6"/>
          <p:cNvSpPr/>
          <p:nvPr/>
        </p:nvSpPr>
        <p:spPr>
          <a:xfrm>
            <a:off x="395536" y="3789040"/>
            <a:ext cx="8136904" cy="1440160"/>
          </a:xfrm>
          <a:prstGeom prst="ellipse">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Long-tail VO</a:t>
            </a:r>
            <a:br>
              <a:rPr lang="en-GB" dirty="0" smtClean="0">
                <a:solidFill>
                  <a:schemeClr val="tx1"/>
                </a:solidFill>
              </a:rPr>
            </a:br>
            <a:r>
              <a:rPr lang="en-GB" dirty="0" smtClean="0">
                <a:solidFill>
                  <a:schemeClr val="tx1"/>
                </a:solidFill>
              </a:rPr>
              <a:t>(grid + cloud sites)</a:t>
            </a:r>
            <a:endParaRPr lang="en-GB" dirty="0">
              <a:solidFill>
                <a:schemeClr val="tx1"/>
              </a:solidFill>
            </a:endParaRPr>
          </a:p>
        </p:txBody>
      </p:sp>
      <p:sp>
        <p:nvSpPr>
          <p:cNvPr id="8" name="Rectangle 7"/>
          <p:cNvSpPr/>
          <p:nvPr/>
        </p:nvSpPr>
        <p:spPr>
          <a:xfrm>
            <a:off x="2339752" y="5589240"/>
            <a:ext cx="4320480" cy="432048"/>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Certified EGI resource providers</a:t>
            </a:r>
            <a:endParaRPr lang="en-GB" dirty="0">
              <a:solidFill>
                <a:schemeClr val="tx1"/>
              </a:solidFill>
            </a:endParaRPr>
          </a:p>
        </p:txBody>
      </p:sp>
      <p:cxnSp>
        <p:nvCxnSpPr>
          <p:cNvPr id="13" name="Straight Arrow Connector 12"/>
          <p:cNvCxnSpPr/>
          <p:nvPr/>
        </p:nvCxnSpPr>
        <p:spPr>
          <a:xfrm flipV="1">
            <a:off x="4462854" y="5229200"/>
            <a:ext cx="0" cy="36004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3779912" y="5281463"/>
            <a:ext cx="1369286" cy="307777"/>
          </a:xfrm>
          <a:prstGeom prst="rect">
            <a:avLst/>
          </a:prstGeom>
          <a:noFill/>
        </p:spPr>
        <p:txBody>
          <a:bodyPr wrap="none" rtlCol="0">
            <a:spAutoFit/>
          </a:bodyPr>
          <a:lstStyle/>
          <a:p>
            <a:r>
              <a:rPr lang="en-GB" sz="1400" dirty="0" smtClean="0"/>
              <a:t>Join voluntarily</a:t>
            </a:r>
            <a:endParaRPr lang="en-GB" sz="1400" dirty="0"/>
          </a:p>
        </p:txBody>
      </p:sp>
      <p:sp>
        <p:nvSpPr>
          <p:cNvPr id="15" name="Rectangle 14"/>
          <p:cNvSpPr/>
          <p:nvPr/>
        </p:nvSpPr>
        <p:spPr>
          <a:xfrm>
            <a:off x="804791" y="2348880"/>
            <a:ext cx="2448272" cy="720080"/>
          </a:xfrm>
          <a:prstGeom prst="rect">
            <a:avLst/>
          </a:prstGeom>
          <a:solidFill>
            <a:srgbClr val="F7964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User management portal</a:t>
            </a:r>
            <a:endParaRPr lang="en-GB" dirty="0">
              <a:solidFill>
                <a:schemeClr val="tx1"/>
              </a:solidFill>
            </a:endParaRPr>
          </a:p>
        </p:txBody>
      </p:sp>
      <p:sp>
        <p:nvSpPr>
          <p:cNvPr id="16" name="Rectangle 15"/>
          <p:cNvSpPr/>
          <p:nvPr/>
        </p:nvSpPr>
        <p:spPr>
          <a:xfrm>
            <a:off x="3779912" y="2348880"/>
            <a:ext cx="4752528" cy="720080"/>
          </a:xfrm>
          <a:prstGeom prst="rect">
            <a:avLst/>
          </a:prstGeom>
          <a:solidFill>
            <a:schemeClr val="accent6">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National/domain/app. </a:t>
            </a:r>
            <a:r>
              <a:rPr lang="en-GB" dirty="0">
                <a:solidFill>
                  <a:schemeClr val="tx1"/>
                </a:solidFill>
              </a:rPr>
              <a:t>s</a:t>
            </a:r>
            <a:r>
              <a:rPr lang="en-GB" dirty="0" smtClean="0">
                <a:solidFill>
                  <a:schemeClr val="tx1"/>
                </a:solidFill>
              </a:rPr>
              <a:t>pecific VREs</a:t>
            </a:r>
            <a:br>
              <a:rPr lang="en-GB" dirty="0" smtClean="0">
                <a:solidFill>
                  <a:schemeClr val="tx1"/>
                </a:solidFill>
              </a:rPr>
            </a:br>
            <a:r>
              <a:rPr lang="en-GB" dirty="0" smtClean="0">
                <a:solidFill>
                  <a:schemeClr val="tx1"/>
                </a:solidFill>
              </a:rPr>
              <a:t>(e.g. SCI-BUS, DIRAC, CSGF, etc.)</a:t>
            </a:r>
            <a:endParaRPr lang="en-GB" dirty="0">
              <a:solidFill>
                <a:schemeClr val="tx1"/>
              </a:solidFill>
            </a:endParaRPr>
          </a:p>
        </p:txBody>
      </p:sp>
      <p:cxnSp>
        <p:nvCxnSpPr>
          <p:cNvPr id="19" name="Straight Arrow Connector 18"/>
          <p:cNvCxnSpPr>
            <a:stCxn id="16" idx="2"/>
          </p:cNvCxnSpPr>
          <p:nvPr/>
        </p:nvCxnSpPr>
        <p:spPr>
          <a:xfrm>
            <a:off x="6156176" y="3068960"/>
            <a:ext cx="0" cy="7920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4201160" y="3068960"/>
            <a:ext cx="4115256" cy="492443"/>
          </a:xfrm>
          <a:prstGeom prst="rect">
            <a:avLst/>
          </a:prstGeom>
          <a:noFill/>
        </p:spPr>
        <p:txBody>
          <a:bodyPr wrap="square" rtlCol="0">
            <a:spAutoFit/>
          </a:bodyPr>
          <a:lstStyle/>
          <a:p>
            <a:pPr algn="ctr"/>
            <a:r>
              <a:rPr lang="en-GB" sz="1400" dirty="0" smtClean="0"/>
              <a:t>User-specific X509 proxies from robot certificates </a:t>
            </a:r>
            <a:r>
              <a:rPr lang="en-GB" sz="1200" dirty="0" smtClean="0"/>
              <a:t>(New policy to allow robot proxy for job submission too!)</a:t>
            </a:r>
            <a:endParaRPr lang="en-GB" sz="1400" dirty="0"/>
          </a:p>
        </p:txBody>
      </p:sp>
      <p:cxnSp>
        <p:nvCxnSpPr>
          <p:cNvPr id="23" name="Straight Arrow Connector 22"/>
          <p:cNvCxnSpPr>
            <a:endCxn id="15" idx="0"/>
          </p:cNvCxnSpPr>
          <p:nvPr/>
        </p:nvCxnSpPr>
        <p:spPr>
          <a:xfrm>
            <a:off x="2028927" y="1916832"/>
            <a:ext cx="0" cy="43204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6" name="Smiley Face 25"/>
          <p:cNvSpPr/>
          <p:nvPr/>
        </p:nvSpPr>
        <p:spPr>
          <a:xfrm>
            <a:off x="1763688" y="1124744"/>
            <a:ext cx="576064" cy="576064"/>
          </a:xfrm>
          <a:prstGeom prst="smileyFac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8" name="Rectangular Callout 27"/>
          <p:cNvSpPr/>
          <p:nvPr/>
        </p:nvSpPr>
        <p:spPr>
          <a:xfrm>
            <a:off x="2771800" y="44624"/>
            <a:ext cx="5976664" cy="1152128"/>
          </a:xfrm>
          <a:prstGeom prst="wedgeRectCallout">
            <a:avLst>
              <a:gd name="adj1" fmla="val -56263"/>
              <a:gd name="adj2" fmla="val 46434"/>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r>
              <a:rPr lang="en-GB" sz="1400" dirty="0" smtClean="0">
                <a:solidFill>
                  <a:schemeClr val="tx1"/>
                </a:solidFill>
              </a:rPr>
              <a:t>Login </a:t>
            </a:r>
            <a:r>
              <a:rPr lang="en-GB" sz="1400" dirty="0">
                <a:solidFill>
                  <a:schemeClr val="tx1"/>
                </a:solidFill>
              </a:rPr>
              <a:t>(</a:t>
            </a:r>
            <a:r>
              <a:rPr lang="en-GB" sz="1400" dirty="0" err="1">
                <a:solidFill>
                  <a:schemeClr val="tx1"/>
                </a:solidFill>
              </a:rPr>
              <a:t>EduGAIN</a:t>
            </a:r>
            <a:r>
              <a:rPr lang="en-GB" sz="1400" dirty="0">
                <a:solidFill>
                  <a:schemeClr val="tx1"/>
                </a:solidFill>
              </a:rPr>
              <a:t>, </a:t>
            </a:r>
            <a:r>
              <a:rPr lang="en-GB" sz="1400" dirty="0" err="1">
                <a:solidFill>
                  <a:schemeClr val="tx1"/>
                </a:solidFill>
              </a:rPr>
              <a:t>OpenID</a:t>
            </a:r>
            <a:r>
              <a:rPr lang="en-GB" sz="1400" dirty="0">
                <a:solidFill>
                  <a:schemeClr val="tx1"/>
                </a:solidFill>
              </a:rPr>
              <a:t>, Local </a:t>
            </a:r>
            <a:r>
              <a:rPr lang="en-GB" sz="1400" dirty="0" smtClean="0">
                <a:solidFill>
                  <a:schemeClr val="tx1"/>
                </a:solidFill>
              </a:rPr>
              <a:t>ID)</a:t>
            </a:r>
          </a:p>
          <a:p>
            <a:pPr marL="285750" indent="-285750">
              <a:buFont typeface="Arial" panose="020B0604020202020204" pitchFamily="34" charset="0"/>
              <a:buChar char="•"/>
            </a:pPr>
            <a:r>
              <a:rPr lang="en-GB" sz="1400" dirty="0" smtClean="0">
                <a:solidFill>
                  <a:schemeClr val="tx1"/>
                </a:solidFill>
              </a:rPr>
              <a:t>Request resources (define capacity)</a:t>
            </a:r>
          </a:p>
          <a:p>
            <a:pPr marL="285750" indent="-285750">
              <a:buFont typeface="Arial" panose="020B0604020202020204" pitchFamily="34" charset="0"/>
              <a:buChar char="•"/>
            </a:pPr>
            <a:r>
              <a:rPr lang="en-GB" sz="1400" dirty="0" smtClean="0">
                <a:solidFill>
                  <a:schemeClr val="tx1"/>
                </a:solidFill>
              </a:rPr>
              <a:t>Justify request (describe science use case – short text!)</a:t>
            </a:r>
          </a:p>
          <a:p>
            <a:pPr marL="285750" indent="-285750">
              <a:buFont typeface="Arial" panose="020B0604020202020204" pitchFamily="34" charset="0"/>
              <a:buChar char="•"/>
            </a:pPr>
            <a:r>
              <a:rPr lang="en-GB" sz="1400" dirty="0" smtClean="0">
                <a:solidFill>
                  <a:schemeClr val="tx1"/>
                </a:solidFill>
              </a:rPr>
              <a:t>Provide means for identification (e.g. URL of staff site with phone number, </a:t>
            </a:r>
            <a:r>
              <a:rPr lang="en-GB" sz="1400" dirty="0" err="1" smtClean="0">
                <a:solidFill>
                  <a:schemeClr val="tx1"/>
                </a:solidFill>
              </a:rPr>
              <a:t>ResearchGate</a:t>
            </a:r>
            <a:r>
              <a:rPr lang="en-GB" sz="1400" dirty="0" smtClean="0">
                <a:solidFill>
                  <a:schemeClr val="tx1"/>
                </a:solidFill>
              </a:rPr>
              <a:t> or LinkedIn reference)</a:t>
            </a:r>
            <a:endParaRPr lang="en-GB" sz="1400" dirty="0">
              <a:solidFill>
                <a:schemeClr val="tx1"/>
              </a:solidFill>
            </a:endParaRPr>
          </a:p>
        </p:txBody>
      </p:sp>
      <p:sp>
        <p:nvSpPr>
          <p:cNvPr id="32" name="TextBox 31"/>
          <p:cNvSpPr txBox="1"/>
          <p:nvPr/>
        </p:nvSpPr>
        <p:spPr>
          <a:xfrm>
            <a:off x="-41741" y="1196752"/>
            <a:ext cx="1438214" cy="461665"/>
          </a:xfrm>
          <a:prstGeom prst="rect">
            <a:avLst/>
          </a:prstGeom>
          <a:solidFill>
            <a:srgbClr val="F79646"/>
          </a:solidFill>
        </p:spPr>
        <p:txBody>
          <a:bodyPr wrap="none" rtlCol="0">
            <a:spAutoFit/>
          </a:bodyPr>
          <a:lstStyle/>
          <a:p>
            <a:pPr algn="ctr"/>
            <a:r>
              <a:rPr lang="en-GB" sz="1200" dirty="0" smtClean="0"/>
              <a:t>Portal OR</a:t>
            </a:r>
            <a:r>
              <a:rPr lang="en-GB" sz="1200" smtClean="0"/>
              <a:t/>
            </a:r>
            <a:br>
              <a:rPr lang="en-GB" sz="1200" smtClean="0"/>
            </a:br>
            <a:r>
              <a:rPr lang="en-GB" sz="1200" smtClean="0"/>
              <a:t>Review </a:t>
            </a:r>
            <a:r>
              <a:rPr lang="en-GB" sz="1200" dirty="0" smtClean="0"/>
              <a:t>committee</a:t>
            </a:r>
            <a:endParaRPr lang="en-GB" sz="1200" dirty="0"/>
          </a:p>
        </p:txBody>
      </p:sp>
      <p:cxnSp>
        <p:nvCxnSpPr>
          <p:cNvPr id="34" name="Straight Arrow Connector 33"/>
          <p:cNvCxnSpPr/>
          <p:nvPr/>
        </p:nvCxnSpPr>
        <p:spPr>
          <a:xfrm>
            <a:off x="1187624" y="1412776"/>
            <a:ext cx="540627"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5" name="TextBox 34"/>
          <p:cNvSpPr txBox="1"/>
          <p:nvPr/>
        </p:nvSpPr>
        <p:spPr>
          <a:xfrm>
            <a:off x="230642" y="548680"/>
            <a:ext cx="1736373" cy="523220"/>
          </a:xfrm>
          <a:prstGeom prst="rect">
            <a:avLst/>
          </a:prstGeom>
          <a:solidFill>
            <a:schemeClr val="bg1"/>
          </a:solidFill>
        </p:spPr>
        <p:txBody>
          <a:bodyPr wrap="none" rtlCol="0">
            <a:spAutoFit/>
          </a:bodyPr>
          <a:lstStyle/>
          <a:p>
            <a:r>
              <a:rPr lang="en-GB" sz="1400" dirty="0" smtClean="0"/>
              <a:t>Grant/deny access</a:t>
            </a:r>
            <a:br>
              <a:rPr lang="en-GB" sz="1400" dirty="0" smtClean="0"/>
            </a:br>
            <a:r>
              <a:rPr lang="en-GB" sz="1400" dirty="0" smtClean="0"/>
              <a:t>(Automatic/manual)</a:t>
            </a:r>
            <a:endParaRPr lang="en-GB" sz="1400" dirty="0"/>
          </a:p>
        </p:txBody>
      </p:sp>
      <p:cxnSp>
        <p:nvCxnSpPr>
          <p:cNvPr id="37" name="Straight Arrow Connector 36"/>
          <p:cNvCxnSpPr>
            <a:stCxn id="26" idx="5"/>
          </p:cNvCxnSpPr>
          <p:nvPr/>
        </p:nvCxnSpPr>
        <p:spPr>
          <a:xfrm>
            <a:off x="2255389" y="1616445"/>
            <a:ext cx="1524523" cy="73243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8" name="TextBox 37"/>
          <p:cNvSpPr txBox="1"/>
          <p:nvPr/>
        </p:nvSpPr>
        <p:spPr>
          <a:xfrm>
            <a:off x="35496" y="3140968"/>
            <a:ext cx="4373633" cy="523220"/>
          </a:xfrm>
          <a:prstGeom prst="rect">
            <a:avLst/>
          </a:prstGeom>
          <a:noFill/>
        </p:spPr>
        <p:txBody>
          <a:bodyPr wrap="none" rtlCol="0">
            <a:spAutoFit/>
          </a:bodyPr>
          <a:lstStyle/>
          <a:p>
            <a:pPr marL="87313" indent="-87313">
              <a:buFont typeface="Arial" panose="020B0604020202020204" pitchFamily="34" charset="0"/>
              <a:buChar char="•"/>
            </a:pPr>
            <a:r>
              <a:rPr lang="en-GB" sz="1400" dirty="0" smtClean="0"/>
              <a:t>Collect and analyse usage stats. – watch exceeds</a:t>
            </a:r>
          </a:p>
          <a:p>
            <a:pPr marL="87313" indent="-87313">
              <a:buFont typeface="Arial" panose="020B0604020202020204" pitchFamily="34" charset="0"/>
              <a:buChar char="•"/>
            </a:pPr>
            <a:r>
              <a:rPr lang="en-GB" sz="1400" dirty="0" smtClean="0"/>
              <a:t>Surveys for publications and feedback</a:t>
            </a:r>
            <a:endParaRPr lang="en-GB" sz="1400" dirty="0"/>
          </a:p>
        </p:txBody>
      </p:sp>
      <p:sp>
        <p:nvSpPr>
          <p:cNvPr id="40" name="TextBox 39"/>
          <p:cNvSpPr txBox="1"/>
          <p:nvPr/>
        </p:nvSpPr>
        <p:spPr>
          <a:xfrm>
            <a:off x="2627784" y="1835532"/>
            <a:ext cx="2005677" cy="369332"/>
          </a:xfrm>
          <a:prstGeom prst="rect">
            <a:avLst/>
          </a:prstGeom>
          <a:noFill/>
        </p:spPr>
        <p:txBody>
          <a:bodyPr wrap="none" rtlCol="0">
            <a:spAutoFit/>
          </a:bodyPr>
          <a:lstStyle/>
          <a:p>
            <a:r>
              <a:rPr lang="en-GB" dirty="0" smtClean="0"/>
              <a:t>Access resources</a:t>
            </a:r>
            <a:endParaRPr lang="en-GB" dirty="0"/>
          </a:p>
        </p:txBody>
      </p:sp>
      <p:cxnSp>
        <p:nvCxnSpPr>
          <p:cNvPr id="43" name="Straight Arrow Connector 42"/>
          <p:cNvCxnSpPr/>
          <p:nvPr/>
        </p:nvCxnSpPr>
        <p:spPr>
          <a:xfrm flipH="1" flipV="1">
            <a:off x="2287782" y="3068960"/>
            <a:ext cx="15966" cy="7920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47" name="Smiley Face 46"/>
          <p:cNvSpPr/>
          <p:nvPr/>
        </p:nvSpPr>
        <p:spPr>
          <a:xfrm>
            <a:off x="5688691" y="1052736"/>
            <a:ext cx="576064" cy="576064"/>
          </a:xfrm>
          <a:prstGeom prst="smileyFac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8" name="TextBox 47"/>
          <p:cNvSpPr txBox="1"/>
          <p:nvPr/>
        </p:nvSpPr>
        <p:spPr>
          <a:xfrm>
            <a:off x="5311467" y="1691516"/>
            <a:ext cx="3386633" cy="369332"/>
          </a:xfrm>
          <a:prstGeom prst="rect">
            <a:avLst/>
          </a:prstGeom>
          <a:solidFill>
            <a:schemeClr val="accent6"/>
          </a:solidFill>
        </p:spPr>
        <p:txBody>
          <a:bodyPr wrap="none" rtlCol="0">
            <a:spAutoFit/>
          </a:bodyPr>
          <a:lstStyle/>
          <a:p>
            <a:r>
              <a:rPr lang="en-GB" dirty="0" smtClean="0"/>
              <a:t>A few NGI User Support Teams</a:t>
            </a:r>
            <a:endParaRPr lang="en-GB" dirty="0"/>
          </a:p>
        </p:txBody>
      </p:sp>
      <p:cxnSp>
        <p:nvCxnSpPr>
          <p:cNvPr id="49" name="Straight Arrow Connector 48"/>
          <p:cNvCxnSpPr/>
          <p:nvPr/>
        </p:nvCxnSpPr>
        <p:spPr>
          <a:xfrm flipH="1">
            <a:off x="2483768" y="1340768"/>
            <a:ext cx="3096344"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52" name="TextBox 51"/>
          <p:cNvSpPr txBox="1"/>
          <p:nvPr/>
        </p:nvSpPr>
        <p:spPr>
          <a:xfrm>
            <a:off x="3075061" y="1321604"/>
            <a:ext cx="2073003" cy="523220"/>
          </a:xfrm>
          <a:prstGeom prst="rect">
            <a:avLst/>
          </a:prstGeom>
          <a:noFill/>
        </p:spPr>
        <p:txBody>
          <a:bodyPr wrap="none" rtlCol="0">
            <a:spAutoFit/>
          </a:bodyPr>
          <a:lstStyle/>
          <a:p>
            <a:pPr algn="ctr"/>
            <a:r>
              <a:rPr lang="en-GB" sz="1400" dirty="0" smtClean="0"/>
              <a:t>Provide training and</a:t>
            </a:r>
            <a:br>
              <a:rPr lang="en-GB" sz="1400" dirty="0" smtClean="0"/>
            </a:br>
            <a:r>
              <a:rPr lang="en-GB" sz="1400" dirty="0" smtClean="0"/>
              <a:t>app. Integration support</a:t>
            </a:r>
            <a:endParaRPr lang="en-GB" sz="1400" dirty="0"/>
          </a:p>
        </p:txBody>
      </p:sp>
      <p:sp>
        <p:nvSpPr>
          <p:cNvPr id="25" name="Rectangle 24"/>
          <p:cNvSpPr/>
          <p:nvPr/>
        </p:nvSpPr>
        <p:spPr>
          <a:xfrm>
            <a:off x="2555776" y="2708920"/>
            <a:ext cx="697287" cy="3600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smtClean="0"/>
              <a:t>User DB</a:t>
            </a:r>
            <a:endParaRPr lang="en-GB" sz="1200" dirty="0"/>
          </a:p>
        </p:txBody>
      </p:sp>
      <p:cxnSp>
        <p:nvCxnSpPr>
          <p:cNvPr id="41" name="Straight Arrow Connector 40"/>
          <p:cNvCxnSpPr>
            <a:stCxn id="16" idx="1"/>
          </p:cNvCxnSpPr>
          <p:nvPr/>
        </p:nvCxnSpPr>
        <p:spPr>
          <a:xfrm flipH="1">
            <a:off x="3253063" y="2708920"/>
            <a:ext cx="526849" cy="14401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44" name="Smiley Face 43"/>
          <p:cNvSpPr/>
          <p:nvPr/>
        </p:nvSpPr>
        <p:spPr>
          <a:xfrm>
            <a:off x="8460432" y="3376156"/>
            <a:ext cx="576064" cy="576064"/>
          </a:xfrm>
          <a:prstGeom prst="smileyFac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5" name="TextBox 44"/>
          <p:cNvSpPr txBox="1"/>
          <p:nvPr/>
        </p:nvSpPr>
        <p:spPr>
          <a:xfrm>
            <a:off x="8388424" y="4005064"/>
            <a:ext cx="739305" cy="461665"/>
          </a:xfrm>
          <a:prstGeom prst="rect">
            <a:avLst/>
          </a:prstGeom>
          <a:solidFill>
            <a:schemeClr val="accent6"/>
          </a:solidFill>
        </p:spPr>
        <p:txBody>
          <a:bodyPr wrap="none" rtlCol="0">
            <a:spAutoFit/>
          </a:bodyPr>
          <a:lstStyle/>
          <a:p>
            <a:pPr algn="ctr"/>
            <a:r>
              <a:rPr lang="en-GB" sz="1200" dirty="0" smtClean="0"/>
              <a:t>Security</a:t>
            </a:r>
            <a:br>
              <a:rPr lang="en-GB" sz="1200" dirty="0" smtClean="0"/>
            </a:br>
            <a:r>
              <a:rPr lang="en-GB" sz="1200" dirty="0" smtClean="0"/>
              <a:t>team</a:t>
            </a:r>
            <a:endParaRPr lang="en-GB" sz="1200" dirty="0"/>
          </a:p>
        </p:txBody>
      </p:sp>
      <p:cxnSp>
        <p:nvCxnSpPr>
          <p:cNvPr id="46" name="Straight Arrow Connector 45"/>
          <p:cNvCxnSpPr>
            <a:stCxn id="44" idx="3"/>
          </p:cNvCxnSpPr>
          <p:nvPr/>
        </p:nvCxnSpPr>
        <p:spPr>
          <a:xfrm flipH="1">
            <a:off x="8028384" y="3867857"/>
            <a:ext cx="516411" cy="28122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51" name="TextBox 50"/>
          <p:cNvSpPr txBox="1"/>
          <p:nvPr/>
        </p:nvSpPr>
        <p:spPr>
          <a:xfrm>
            <a:off x="7092280" y="3476908"/>
            <a:ext cx="1368152" cy="600164"/>
          </a:xfrm>
          <a:prstGeom prst="rect">
            <a:avLst/>
          </a:prstGeom>
          <a:noFill/>
        </p:spPr>
        <p:txBody>
          <a:bodyPr wrap="square" rtlCol="0">
            <a:spAutoFit/>
          </a:bodyPr>
          <a:lstStyle/>
          <a:p>
            <a:pPr algn="ctr"/>
            <a:r>
              <a:rPr lang="en-GB" sz="1100" dirty="0" smtClean="0"/>
              <a:t>Monitor</a:t>
            </a:r>
            <a:br>
              <a:rPr lang="en-GB" sz="1100" dirty="0" smtClean="0"/>
            </a:br>
            <a:r>
              <a:rPr lang="en-GB" sz="1100" dirty="0" smtClean="0"/>
              <a:t>activity &amp; Suspend users in portal</a:t>
            </a:r>
            <a:endParaRPr lang="en-GB" sz="1100" dirty="0"/>
          </a:p>
        </p:txBody>
      </p:sp>
    </p:spTree>
    <p:extLst>
      <p:ext uri="{BB962C8B-B14F-4D97-AF65-F5344CB8AC3E}">
        <p14:creationId xmlns:p14="http://schemas.microsoft.com/office/powerpoint/2010/main" val="144064655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6"/>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3"/>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8"/>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5"/>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4"/>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2"/>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6"/>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41"/>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7"/>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40"/>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2"/>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19"/>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43"/>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38"/>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44"/>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46"/>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45"/>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51"/>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nodeType="clickEffect">
                                  <p:stCondLst>
                                    <p:cond delay="0"/>
                                  </p:stCondLst>
                                  <p:childTnLst>
                                    <p:set>
                                      <p:cBhvr>
                                        <p:cTn id="52" dur="1" fill="hold">
                                          <p:stCondLst>
                                            <p:cond delay="0"/>
                                          </p:stCondLst>
                                        </p:cTn>
                                        <p:tgtEl>
                                          <p:spTgt spid="49"/>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52"/>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47"/>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4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22" grpId="0"/>
      <p:bldP spid="26" grpId="0" animBg="1"/>
      <p:bldP spid="28" grpId="0" animBg="1"/>
      <p:bldP spid="32" grpId="0" animBg="1"/>
      <p:bldP spid="35" grpId="0" animBg="1"/>
      <p:bldP spid="38" grpId="0"/>
      <p:bldP spid="40" grpId="0"/>
      <p:bldP spid="47" grpId="0" animBg="1"/>
      <p:bldP spid="48" grpId="0" animBg="1"/>
      <p:bldP spid="52" grpId="0"/>
      <p:bldP spid="44" grpId="0" animBg="1"/>
      <p:bldP spid="45" grpId="0" animBg="1"/>
      <p:bldP spid="51"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User management portal</a:t>
            </a:r>
            <a:endParaRPr lang="en-US" dirty="0"/>
          </a:p>
        </p:txBody>
      </p:sp>
      <p:sp>
        <p:nvSpPr>
          <p:cNvPr id="3" name="Content Placeholder 2"/>
          <p:cNvSpPr>
            <a:spLocks noGrp="1"/>
          </p:cNvSpPr>
          <p:nvPr>
            <p:ph idx="1"/>
          </p:nvPr>
        </p:nvSpPr>
        <p:spPr>
          <a:xfrm>
            <a:off x="611188" y="1412777"/>
            <a:ext cx="8075612" cy="1368151"/>
          </a:xfrm>
        </p:spPr>
        <p:txBody>
          <a:bodyPr>
            <a:normAutofit fontScale="55000" lnSpcReduction="20000"/>
          </a:bodyPr>
          <a:lstStyle/>
          <a:p>
            <a:r>
              <a:rPr lang="en-US" dirty="0" smtClean="0"/>
              <a:t>Key service in the platform</a:t>
            </a:r>
          </a:p>
          <a:p>
            <a:pPr lvl="1"/>
            <a:r>
              <a:rPr lang="en-US" dirty="0" smtClean="0"/>
              <a:t>Manages users authorization </a:t>
            </a:r>
          </a:p>
          <a:p>
            <a:pPr lvl="1"/>
            <a:r>
              <a:rPr lang="en-US" dirty="0" smtClean="0"/>
              <a:t>All the services of the LTOS platform must check with the UMP the status of user’s request</a:t>
            </a:r>
          </a:p>
          <a:p>
            <a:pPr lvl="1"/>
            <a:r>
              <a:rPr lang="en-US" dirty="0" smtClean="0"/>
              <a:t>Easy to suspend/revoke authorization when needed</a:t>
            </a:r>
            <a:endParaRPr lang="en-US" dirty="0"/>
          </a:p>
        </p:txBody>
      </p:sp>
      <p:pic>
        <p:nvPicPr>
          <p:cNvPr id="4" name="Picture 3" descr="UMD-architecture.png"/>
          <p:cNvPicPr>
            <a:picLocks noChangeAspect="1"/>
          </p:cNvPicPr>
          <p:nvPr/>
        </p:nvPicPr>
        <p:blipFill rotWithShape="1">
          <a:blip r:embed="rId2">
            <a:extLst>
              <a:ext uri="{28A0092B-C50C-407E-A947-70E740481C1C}">
                <a14:useLocalDpi xmlns:a14="http://schemas.microsoft.com/office/drawing/2010/main" val="0"/>
              </a:ext>
            </a:extLst>
          </a:blip>
          <a:srcRect t="20405" b="8423"/>
          <a:stretch/>
        </p:blipFill>
        <p:spPr>
          <a:xfrm>
            <a:off x="1147011" y="2530563"/>
            <a:ext cx="6809365" cy="3634741"/>
          </a:xfrm>
          <a:prstGeom prst="rect">
            <a:avLst/>
          </a:prstGeom>
        </p:spPr>
      </p:pic>
    </p:spTree>
    <p:extLst>
      <p:ext uri="{BB962C8B-B14F-4D97-AF65-F5344CB8AC3E}">
        <p14:creationId xmlns:p14="http://schemas.microsoft.com/office/powerpoint/2010/main" val="1091832179"/>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Workflow</a:t>
            </a:r>
            <a:endParaRPr lang="en-US" dirty="0"/>
          </a:p>
        </p:txBody>
      </p:sp>
      <p:sp>
        <p:nvSpPr>
          <p:cNvPr id="3" name="Content Placeholder 2"/>
          <p:cNvSpPr>
            <a:spLocks noGrp="1"/>
          </p:cNvSpPr>
          <p:nvPr>
            <p:ph idx="1"/>
          </p:nvPr>
        </p:nvSpPr>
        <p:spPr>
          <a:xfrm>
            <a:off x="611188" y="1412776"/>
            <a:ext cx="3168724" cy="4525963"/>
          </a:xfrm>
        </p:spPr>
        <p:txBody>
          <a:bodyPr>
            <a:normAutofit fontScale="40000" lnSpcReduction="20000"/>
          </a:bodyPr>
          <a:lstStyle/>
          <a:p>
            <a:pPr marL="514350" indent="-514350">
              <a:buFont typeface="+mj-lt"/>
              <a:buAutoNum type="arabicPeriod"/>
            </a:pPr>
            <a:r>
              <a:rPr lang="en-US" dirty="0"/>
              <a:t>User accesses the </a:t>
            </a:r>
            <a:r>
              <a:rPr lang="en-US" dirty="0" err="1"/>
              <a:t>Scienge</a:t>
            </a:r>
            <a:r>
              <a:rPr lang="en-US" dirty="0"/>
              <a:t> Gateway (SG). </a:t>
            </a:r>
          </a:p>
          <a:p>
            <a:pPr marL="514350" indent="-514350">
              <a:buFont typeface="+mj-lt"/>
              <a:buAutoNum type="arabicPeriod"/>
            </a:pPr>
            <a:r>
              <a:rPr lang="en-US" dirty="0"/>
              <a:t>The SG redirect the request to the UMP. </a:t>
            </a:r>
          </a:p>
          <a:p>
            <a:pPr marL="514350" indent="-514350">
              <a:buFont typeface="+mj-lt"/>
              <a:buAutoNum type="arabicPeriod"/>
            </a:pPr>
            <a:r>
              <a:rPr lang="en-US" dirty="0"/>
              <a:t>The UMP redirect the request to the </a:t>
            </a:r>
            <a:r>
              <a:rPr lang="en-US" dirty="0" err="1"/>
              <a:t>IdP</a:t>
            </a:r>
            <a:r>
              <a:rPr lang="en-US" dirty="0"/>
              <a:t> that holds the credentials of the user (e.g. EGI SSO). </a:t>
            </a:r>
          </a:p>
          <a:p>
            <a:pPr marL="514350" indent="-514350">
              <a:buFont typeface="+mj-lt"/>
              <a:buAutoNum type="arabicPeriod"/>
            </a:pPr>
            <a:r>
              <a:rPr lang="en-US" dirty="0"/>
              <a:t>The User authenticate on his/her </a:t>
            </a:r>
            <a:r>
              <a:rPr lang="en-US" dirty="0" err="1"/>
              <a:t>IdP</a:t>
            </a:r>
            <a:r>
              <a:rPr lang="en-US" dirty="0"/>
              <a:t>. </a:t>
            </a:r>
          </a:p>
          <a:p>
            <a:pPr marL="514350" indent="-514350">
              <a:buFont typeface="+mj-lt"/>
              <a:buAutoNum type="arabicPeriod"/>
            </a:pPr>
            <a:r>
              <a:rPr lang="en-US" dirty="0"/>
              <a:t>The </a:t>
            </a:r>
            <a:r>
              <a:rPr lang="en-US" dirty="0" err="1"/>
              <a:t>IdP</a:t>
            </a:r>
            <a:r>
              <a:rPr lang="en-US" dirty="0"/>
              <a:t> provides the assertion with some attributes about the user to the UMP (e.g. the user email address). </a:t>
            </a:r>
          </a:p>
          <a:p>
            <a:pPr marL="514350" indent="-514350">
              <a:buFont typeface="+mj-lt"/>
              <a:buAutoNum type="arabicPeriod"/>
            </a:pPr>
            <a:r>
              <a:rPr lang="en-US" dirty="0"/>
              <a:t>The UMP answers to the SG adding more attributes including the Unique Identifier that identifies the user in the UMP registry, and that is unique for every user using the LTOS platform. </a:t>
            </a:r>
          </a:p>
          <a:p>
            <a:pPr marL="514350" indent="-514350">
              <a:buFont typeface="+mj-lt"/>
              <a:buAutoNum type="arabicPeriod"/>
            </a:pPr>
            <a:r>
              <a:rPr lang="en-US" dirty="0"/>
              <a:t>The SG uses the UID to ask a credentials that can be univocally associated to the individual user. </a:t>
            </a:r>
          </a:p>
          <a:p>
            <a:pPr marL="514350" indent="-514350">
              <a:buFont typeface="+mj-lt"/>
              <a:buAutoNum type="arabicPeriod"/>
            </a:pPr>
            <a:r>
              <a:rPr lang="en-US" dirty="0"/>
              <a:t>The credential is used to access EGI resources. </a:t>
            </a:r>
          </a:p>
          <a:p>
            <a:endParaRPr lang="en-US" dirty="0"/>
          </a:p>
        </p:txBody>
      </p:sp>
      <p:pic>
        <p:nvPicPr>
          <p:cNvPr id="4" name="Picture 3" descr="UMP-workflow.png"/>
          <p:cNvPicPr>
            <a:picLocks noChangeAspect="1"/>
          </p:cNvPicPr>
          <p:nvPr/>
        </p:nvPicPr>
        <p:blipFill rotWithShape="1">
          <a:blip r:embed="rId2">
            <a:extLst>
              <a:ext uri="{28A0092B-C50C-407E-A947-70E740481C1C}">
                <a14:useLocalDpi xmlns:a14="http://schemas.microsoft.com/office/drawing/2010/main" val="0"/>
              </a:ext>
            </a:extLst>
          </a:blip>
          <a:srcRect l="8786" t="5857" b="23855"/>
          <a:stretch/>
        </p:blipFill>
        <p:spPr>
          <a:xfrm>
            <a:off x="3674233" y="2924944"/>
            <a:ext cx="5469767" cy="3161209"/>
          </a:xfrm>
          <a:prstGeom prst="rect">
            <a:avLst/>
          </a:prstGeom>
        </p:spPr>
      </p:pic>
    </p:spTree>
    <p:extLst>
      <p:ext uri="{BB962C8B-B14F-4D97-AF65-F5344CB8AC3E}">
        <p14:creationId xmlns:p14="http://schemas.microsoft.com/office/powerpoint/2010/main" val="34698031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Other activities</a:t>
            </a:r>
            <a:endParaRPr lang="en-GB" dirty="0"/>
          </a:p>
        </p:txBody>
      </p:sp>
      <p:sp>
        <p:nvSpPr>
          <p:cNvPr id="3" name="Content Placeholder 2"/>
          <p:cNvSpPr>
            <a:spLocks noGrp="1"/>
          </p:cNvSpPr>
          <p:nvPr>
            <p:ph idx="1"/>
          </p:nvPr>
        </p:nvSpPr>
        <p:spPr>
          <a:xfrm>
            <a:off x="528836" y="1423317"/>
            <a:ext cx="8075612" cy="4525963"/>
          </a:xfrm>
        </p:spPr>
        <p:txBody>
          <a:bodyPr/>
          <a:lstStyle/>
          <a:p>
            <a:r>
              <a:rPr lang="en-GB" dirty="0" smtClean="0"/>
              <a:t>Long tail of Science security policy. </a:t>
            </a:r>
          </a:p>
          <a:p>
            <a:pPr lvl="1"/>
            <a:r>
              <a:rPr lang="en-GB" sz="2400" dirty="0" smtClean="0"/>
              <a:t>Draft produced by David </a:t>
            </a:r>
            <a:r>
              <a:rPr lang="en-GB" sz="2400" dirty="0" err="1" smtClean="0"/>
              <a:t>Groep</a:t>
            </a:r>
            <a:endParaRPr lang="en-GB" sz="2400" dirty="0" smtClean="0"/>
          </a:p>
          <a:p>
            <a:r>
              <a:rPr lang="en-GB" sz="2800" dirty="0" smtClean="0"/>
              <a:t>Long tail of Science VO AUP</a:t>
            </a:r>
          </a:p>
          <a:p>
            <a:pPr lvl="1"/>
            <a:r>
              <a:rPr lang="en-GB" sz="2400" dirty="0" smtClean="0"/>
              <a:t>Early draft</a:t>
            </a:r>
          </a:p>
          <a:p>
            <a:pPr lvl="1"/>
            <a:endParaRPr lang="en-GB" sz="1800" dirty="0"/>
          </a:p>
        </p:txBody>
      </p:sp>
    </p:spTree>
    <p:extLst>
      <p:ext uri="{BB962C8B-B14F-4D97-AF65-F5344CB8AC3E}">
        <p14:creationId xmlns:p14="http://schemas.microsoft.com/office/powerpoint/2010/main" val="81877572"/>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data 2"/>
          <p:cNvSpPr>
            <a:spLocks noGrp="1"/>
          </p:cNvSpPr>
          <p:nvPr>
            <p:ph type="dt" sz="half" idx="10"/>
          </p:nvPr>
        </p:nvSpPr>
        <p:spPr/>
        <p:txBody>
          <a:bodyPr/>
          <a:lstStyle/>
          <a:p>
            <a:pPr>
              <a:defRPr/>
            </a:pPr>
            <a:fld id="{55A990E7-BD90-4032-A3A0-4F62A6679964}" type="datetime1">
              <a:rPr lang="en-US" smtClean="0"/>
              <a:pPr>
                <a:defRPr/>
              </a:pPr>
              <a:t>1/19/15</a:t>
            </a:fld>
            <a:endParaRPr lang="en-US" dirty="0"/>
          </a:p>
        </p:txBody>
      </p:sp>
      <p:sp>
        <p:nvSpPr>
          <p:cNvPr id="4" name="Segnaposto numero diapositiva 3"/>
          <p:cNvSpPr>
            <a:spLocks noGrp="1"/>
          </p:cNvSpPr>
          <p:nvPr>
            <p:ph type="sldNum" sz="quarter" idx="12"/>
          </p:nvPr>
        </p:nvSpPr>
        <p:spPr/>
        <p:txBody>
          <a:bodyPr/>
          <a:lstStyle/>
          <a:p>
            <a:pPr>
              <a:defRPr/>
            </a:pPr>
            <a:fld id="{B4511AA2-99FE-4BFE-B934-C050D2B58355}" type="slidenum">
              <a:rPr lang="en-US" smtClean="0"/>
              <a:pPr>
                <a:defRPr/>
              </a:pPr>
              <a:t>9</a:t>
            </a:fld>
            <a:endParaRPr lang="en-US" dirty="0"/>
          </a:p>
        </p:txBody>
      </p:sp>
      <p:sp>
        <p:nvSpPr>
          <p:cNvPr id="5" name="Titolo 1"/>
          <p:cNvSpPr>
            <a:spLocks noGrp="1"/>
          </p:cNvSpPr>
          <p:nvPr>
            <p:ph type="title"/>
          </p:nvPr>
        </p:nvSpPr>
        <p:spPr>
          <a:xfrm>
            <a:off x="2124075" y="115888"/>
            <a:ext cx="6840538" cy="865187"/>
          </a:xfrm>
        </p:spPr>
        <p:txBody>
          <a:bodyPr/>
          <a:lstStyle/>
          <a:p>
            <a:r>
              <a:rPr lang="en-US" sz="3800" dirty="0"/>
              <a:t>Robot certificates and per-user </a:t>
            </a:r>
            <a:r>
              <a:rPr lang="en-US" sz="3800" dirty="0" err="1"/>
              <a:t>subproxies</a:t>
            </a:r>
            <a:endParaRPr lang="it-IT" sz="3800" dirty="0"/>
          </a:p>
        </p:txBody>
      </p:sp>
      <p:sp>
        <p:nvSpPr>
          <p:cNvPr id="6" name="Content Placeholder 2"/>
          <p:cNvSpPr txBox="1">
            <a:spLocks/>
          </p:cNvSpPr>
          <p:nvPr/>
        </p:nvSpPr>
        <p:spPr>
          <a:xfrm>
            <a:off x="179512" y="1135285"/>
            <a:ext cx="8640960" cy="4525963"/>
          </a:xfrm>
          <a:prstGeom prst="rect">
            <a:avLst/>
          </a:prstGeom>
        </p:spPr>
        <p:txBody>
          <a:bodyPr/>
          <a:lstStyle>
            <a:lvl1pPr marL="342900" indent="-342900" algn="l" rtl="0" eaLnBrk="1" fontAlgn="base" hangingPunct="1">
              <a:spcBef>
                <a:spcPct val="20000"/>
              </a:spcBef>
              <a:spcAft>
                <a:spcPct val="0"/>
              </a:spcAft>
              <a:buFont typeface="Arial" pitchFamily="34" charset="0"/>
              <a:buChar char="•"/>
              <a:defRPr sz="3200" kern="1200">
                <a:solidFill>
                  <a:schemeClr val="tx1"/>
                </a:solidFill>
                <a:latin typeface="Arial" pitchFamily="34" charset="0"/>
                <a:ea typeface="+mn-ea"/>
                <a:cs typeface="Arial" pitchFamily="34" charset="0"/>
              </a:defRPr>
            </a:lvl1pPr>
            <a:lvl2pPr marL="742950" indent="-285750" algn="l" rtl="0" eaLnBrk="1" fontAlgn="base" hangingPunct="1">
              <a:spcBef>
                <a:spcPct val="20000"/>
              </a:spcBef>
              <a:spcAft>
                <a:spcPct val="0"/>
              </a:spcAft>
              <a:buFont typeface="Arial" pitchFamily="34" charset="0"/>
              <a:buChar char="–"/>
              <a:defRPr sz="2800" kern="1200">
                <a:solidFill>
                  <a:schemeClr val="tx1"/>
                </a:solidFill>
                <a:latin typeface="Arial" pitchFamily="34" charset="0"/>
                <a:ea typeface="+mn-ea"/>
                <a:cs typeface="Arial" pitchFamily="34" charset="0"/>
              </a:defRPr>
            </a:lvl2pPr>
            <a:lvl3pPr marL="1143000" indent="-228600" algn="l" rtl="0" eaLnBrk="1" fontAlgn="base" hangingPunct="1">
              <a:spcBef>
                <a:spcPct val="20000"/>
              </a:spcBef>
              <a:spcAft>
                <a:spcPct val="0"/>
              </a:spcAft>
              <a:buFont typeface="Arial" pitchFamily="34" charset="0"/>
              <a:buChar char="•"/>
              <a:defRPr sz="2400" kern="1200">
                <a:solidFill>
                  <a:schemeClr val="tx1"/>
                </a:solidFill>
                <a:latin typeface="Arial" pitchFamily="34" charset="0"/>
                <a:ea typeface="+mn-ea"/>
                <a:cs typeface="Arial" pitchFamily="34" charset="0"/>
              </a:defRPr>
            </a:lvl3pPr>
            <a:lvl4pPr marL="1600200" indent="-228600" algn="l" rtl="0" eaLnBrk="1" fontAlgn="base" hangingPunct="1">
              <a:spcBef>
                <a:spcPct val="20000"/>
              </a:spcBef>
              <a:spcAft>
                <a:spcPct val="0"/>
              </a:spcAft>
              <a:buFont typeface="Arial" pitchFamily="34" charset="0"/>
              <a:buChar char="–"/>
              <a:defRPr sz="2000" kern="1200">
                <a:solidFill>
                  <a:schemeClr val="tx1"/>
                </a:solidFill>
                <a:latin typeface="Arial" pitchFamily="34" charset="0"/>
                <a:ea typeface="+mn-ea"/>
                <a:cs typeface="Arial" pitchFamily="34" charset="0"/>
              </a:defRPr>
            </a:lvl4pPr>
            <a:lvl5pPr marL="2057400" indent="-228600" algn="l" rtl="0" eaLnBrk="1" fontAlgn="base" hangingPunct="1">
              <a:spcBef>
                <a:spcPct val="20000"/>
              </a:spcBef>
              <a:spcAft>
                <a:spcPct val="0"/>
              </a:spcAft>
              <a:buFont typeface="Arial" pitchFamily="34" charset="0"/>
              <a:buChar char="»"/>
              <a:defRPr sz="20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it-IT" sz="2000" dirty="0" err="1" smtClean="0"/>
              <a:t>Given</a:t>
            </a:r>
            <a:r>
              <a:rPr lang="it-IT" sz="2000" dirty="0" smtClean="0"/>
              <a:t> a robot certificate with DN: </a:t>
            </a:r>
            <a:r>
              <a:rPr lang="it-IT" sz="1800" dirty="0" smtClean="0">
                <a:latin typeface="Courier New" pitchFamily="49" charset="0"/>
                <a:cs typeface="Courier New" pitchFamily="49" charset="0"/>
              </a:rPr>
              <a:t>/C=IT/O=INFN/OU=Robot/L=Catania/CN=Robot: &lt;Application &amp; robot </a:t>
            </a:r>
            <a:r>
              <a:rPr lang="it-IT" sz="1800" dirty="0" err="1" smtClean="0">
                <a:latin typeface="Courier New" pitchFamily="49" charset="0"/>
                <a:cs typeface="Courier New" pitchFamily="49" charset="0"/>
              </a:rPr>
              <a:t>owner</a:t>
            </a:r>
            <a:r>
              <a:rPr lang="it-IT" sz="1800" dirty="0" smtClean="0">
                <a:latin typeface="Courier New" pitchFamily="49" charset="0"/>
                <a:cs typeface="Courier New" pitchFamily="49" charset="0"/>
              </a:rPr>
              <a:t>&gt;</a:t>
            </a:r>
          </a:p>
          <a:p>
            <a:endParaRPr lang="en-US" sz="2000" dirty="0" smtClean="0"/>
          </a:p>
          <a:p>
            <a:r>
              <a:rPr lang="en-US" sz="2000" dirty="0" smtClean="0"/>
              <a:t>A proxy (RFC compliant) created from this robot has a DN like: </a:t>
            </a:r>
            <a:r>
              <a:rPr lang="en-US" sz="1800" dirty="0" smtClean="0">
                <a:latin typeface="Courier New" pitchFamily="49" charset="0"/>
                <a:cs typeface="Courier New" pitchFamily="49" charset="0"/>
              </a:rPr>
              <a:t>/C=IT/O=INFN/OU=Robot/L=Catania/CN=Robot: </a:t>
            </a:r>
            <a:r>
              <a:rPr lang="it-IT" sz="1800" dirty="0">
                <a:latin typeface="Courier New" pitchFamily="49" charset="0"/>
                <a:cs typeface="Courier New" pitchFamily="49" charset="0"/>
              </a:rPr>
              <a:t>&lt;Application &amp; robot </a:t>
            </a:r>
            <a:r>
              <a:rPr lang="it-IT" sz="1800" dirty="0" err="1">
                <a:latin typeface="Courier New" pitchFamily="49" charset="0"/>
                <a:cs typeface="Courier New" pitchFamily="49" charset="0"/>
              </a:rPr>
              <a:t>owner</a:t>
            </a:r>
            <a:r>
              <a:rPr lang="it-IT" sz="1800" dirty="0" smtClean="0">
                <a:latin typeface="Courier New" pitchFamily="49" charset="0"/>
                <a:cs typeface="Courier New" pitchFamily="49" charset="0"/>
              </a:rPr>
              <a:t>&gt;</a:t>
            </a:r>
            <a:r>
              <a:rPr lang="en-US" sz="1800" dirty="0" smtClean="0">
                <a:latin typeface="Courier New" pitchFamily="49" charset="0"/>
                <a:cs typeface="Courier New" pitchFamily="49" charset="0"/>
              </a:rPr>
              <a:t>/CN=1388930209</a:t>
            </a:r>
          </a:p>
          <a:p>
            <a:endParaRPr lang="en-US" sz="1800" dirty="0" smtClean="0">
              <a:latin typeface="Courier New" pitchFamily="49" charset="0"/>
              <a:cs typeface="Courier New" pitchFamily="49" charset="0"/>
            </a:endParaRPr>
          </a:p>
          <a:p>
            <a:r>
              <a:rPr lang="en-US" sz="2000" dirty="0"/>
              <a:t>A </a:t>
            </a:r>
            <a:r>
              <a:rPr lang="en-US" sz="2000" b="1" dirty="0"/>
              <a:t>per-user </a:t>
            </a:r>
            <a:r>
              <a:rPr lang="en-US" sz="2000" b="1" dirty="0" err="1"/>
              <a:t>subproxy</a:t>
            </a:r>
            <a:r>
              <a:rPr lang="en-US" sz="2000" dirty="0"/>
              <a:t> created from this robot has a DN like </a:t>
            </a:r>
            <a:r>
              <a:rPr lang="en-US" sz="2000" dirty="0" smtClean="0"/>
              <a:t>this:</a:t>
            </a:r>
          </a:p>
          <a:p>
            <a:pPr lvl="1"/>
            <a:r>
              <a:rPr lang="it-IT" sz="1800" dirty="0" err="1" smtClean="0"/>
              <a:t>Given</a:t>
            </a:r>
            <a:r>
              <a:rPr lang="it-IT" sz="1800" dirty="0" smtClean="0"/>
              <a:t> the </a:t>
            </a:r>
            <a:r>
              <a:rPr lang="it-IT" sz="1800" dirty="0" err="1" smtClean="0"/>
              <a:t>user</a:t>
            </a:r>
            <a:r>
              <a:rPr lang="it-IT" sz="1800" dirty="0" smtClean="0"/>
              <a:t> </a:t>
            </a:r>
            <a:r>
              <a:rPr lang="it-IT" sz="1800" dirty="0" err="1" smtClean="0"/>
              <a:t>JohnDoe</a:t>
            </a:r>
            <a:r>
              <a:rPr lang="it-IT" sz="1800" dirty="0" smtClean="0"/>
              <a:t> </a:t>
            </a:r>
            <a:r>
              <a:rPr lang="it-IT" sz="1800" dirty="0" err="1" smtClean="0"/>
              <a:t>authenticated</a:t>
            </a:r>
            <a:r>
              <a:rPr lang="it-IT" sz="1800" dirty="0" smtClean="0"/>
              <a:t> by the </a:t>
            </a:r>
            <a:r>
              <a:rPr lang="it-IT" sz="1800" dirty="0" err="1" smtClean="0"/>
              <a:t>FederationA</a:t>
            </a:r>
            <a:r>
              <a:rPr lang="it-IT" sz="1800" dirty="0" smtClean="0"/>
              <a:t>, the DN of the per-</a:t>
            </a:r>
            <a:r>
              <a:rPr lang="it-IT" sz="1800" dirty="0" err="1" smtClean="0"/>
              <a:t>user</a:t>
            </a:r>
            <a:r>
              <a:rPr lang="it-IT" sz="1800" dirty="0" smtClean="0"/>
              <a:t> </a:t>
            </a:r>
            <a:r>
              <a:rPr lang="it-IT" sz="1800" dirty="0" err="1" smtClean="0"/>
              <a:t>subproxy</a:t>
            </a:r>
            <a:r>
              <a:rPr lang="it-IT" sz="1800" dirty="0" smtClean="0"/>
              <a:t> </a:t>
            </a:r>
            <a:r>
              <a:rPr lang="it-IT" sz="1800" dirty="0" err="1" smtClean="0"/>
              <a:t>will</a:t>
            </a:r>
            <a:r>
              <a:rPr lang="it-IT" sz="1800" dirty="0" smtClean="0"/>
              <a:t> be:</a:t>
            </a:r>
            <a:br>
              <a:rPr lang="it-IT" sz="1800" dirty="0" smtClean="0"/>
            </a:br>
            <a:r>
              <a:rPr lang="it-IT" sz="1800" dirty="0" smtClean="0">
                <a:latin typeface="Courier New" pitchFamily="49" charset="0"/>
                <a:cs typeface="Courier New" pitchFamily="49" charset="0"/>
              </a:rPr>
              <a:t>/C=IT/O=INFN/OU=Robot/L=Catania/CN=Robot: </a:t>
            </a:r>
            <a:r>
              <a:rPr lang="it-IT" sz="1800" dirty="0">
                <a:latin typeface="Courier New" pitchFamily="49" charset="0"/>
                <a:cs typeface="Courier New" pitchFamily="49" charset="0"/>
              </a:rPr>
              <a:t>&lt;Application &amp; robot </a:t>
            </a:r>
            <a:r>
              <a:rPr lang="it-IT" sz="1800" dirty="0" err="1">
                <a:latin typeface="Courier New" pitchFamily="49" charset="0"/>
                <a:cs typeface="Courier New" pitchFamily="49" charset="0"/>
              </a:rPr>
              <a:t>owner</a:t>
            </a:r>
            <a:r>
              <a:rPr lang="it-IT" sz="1800" dirty="0" smtClean="0">
                <a:latin typeface="Courier New" pitchFamily="49" charset="0"/>
                <a:cs typeface="Courier New" pitchFamily="49" charset="0"/>
              </a:rPr>
              <a:t>&gt;/</a:t>
            </a:r>
            <a:r>
              <a:rPr lang="it-IT" sz="1800" b="1" dirty="0" smtClean="0">
                <a:latin typeface="Courier New" pitchFamily="49" charset="0"/>
                <a:cs typeface="Courier New" pitchFamily="49" charset="0"/>
              </a:rPr>
              <a:t>CN=</a:t>
            </a:r>
            <a:r>
              <a:rPr lang="it-IT" sz="1800" b="1" dirty="0" err="1" smtClean="0">
                <a:latin typeface="Courier New" pitchFamily="49" charset="0"/>
                <a:cs typeface="Courier New" pitchFamily="49" charset="0"/>
              </a:rPr>
              <a:t>FederationA-IdPX:JohnDoe</a:t>
            </a:r>
            <a:r>
              <a:rPr lang="it-IT" sz="1800" dirty="0" smtClean="0">
                <a:latin typeface="Courier New" pitchFamily="49" charset="0"/>
                <a:cs typeface="Courier New" pitchFamily="49" charset="0"/>
              </a:rPr>
              <a:t>/CN=1388930209 </a:t>
            </a:r>
          </a:p>
        </p:txBody>
      </p:sp>
    </p:spTree>
    <p:extLst>
      <p:ext uri="{BB962C8B-B14F-4D97-AF65-F5344CB8AC3E}">
        <p14:creationId xmlns:p14="http://schemas.microsoft.com/office/powerpoint/2010/main" val="2464606281"/>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intorduction-slides-p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intorduction-slides-ps.potx</Template>
  <TotalTime>21708</TotalTime>
  <Words>1059</Words>
  <Application>Microsoft Macintosh PowerPoint</Application>
  <PresentationFormat>On-screen Show (4:3)</PresentationFormat>
  <Paragraphs>107</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intorduction-slides-ps</vt:lpstr>
      <vt:lpstr>Services for the long  tail of science</vt:lpstr>
      <vt:lpstr>Needs of the long tail:  User requirements</vt:lpstr>
      <vt:lpstr>Needs of the long tail: EGI requirements</vt:lpstr>
      <vt:lpstr>Addressing the requirements</vt:lpstr>
      <vt:lpstr>Long-tail platform proposal</vt:lpstr>
      <vt:lpstr>User management portal</vt:lpstr>
      <vt:lpstr>Workflow</vt:lpstr>
      <vt:lpstr>Other activities</vt:lpstr>
      <vt:lpstr>Robot certificates and per-user subproxies</vt:lpstr>
      <vt:lpstr>Per-user subproxies and accounting</vt:lpstr>
      <vt:lpstr>Impact of the use of per-user subproxies in the EGI Security Policy</vt:lpstr>
      <vt:lpstr>Thank you.</vt:lpstr>
    </vt:vector>
  </TitlesOfParts>
  <Company>Nikhef</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EGI-InSPIRE Project Office</dc:creator>
  <cp:lastModifiedBy>Peter Solagna</cp:lastModifiedBy>
  <cp:revision>170</cp:revision>
  <dcterms:created xsi:type="dcterms:W3CDTF">2010-09-03T12:01:03Z</dcterms:created>
  <dcterms:modified xsi:type="dcterms:W3CDTF">2015-01-19T13:53:35Z</dcterms:modified>
</cp:coreProperties>
</file>