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1"/>
  </p:notesMasterIdLst>
  <p:sldIdLst>
    <p:sldId id="256" r:id="rId3"/>
    <p:sldId id="265" r:id="rId4"/>
    <p:sldId id="266" r:id="rId5"/>
    <p:sldId id="284" r:id="rId6"/>
    <p:sldId id="264" r:id="rId7"/>
    <p:sldId id="263" r:id="rId8"/>
    <p:sldId id="267" r:id="rId9"/>
    <p:sldId id="257" r:id="rId10"/>
    <p:sldId id="258" r:id="rId11"/>
    <p:sldId id="259" r:id="rId12"/>
    <p:sldId id="260" r:id="rId13"/>
    <p:sldId id="281" r:id="rId14"/>
    <p:sldId id="272" r:id="rId15"/>
    <p:sldId id="268" r:id="rId16"/>
    <p:sldId id="269" r:id="rId17"/>
    <p:sldId id="270" r:id="rId18"/>
    <p:sldId id="271" r:id="rId19"/>
    <p:sldId id="275" r:id="rId20"/>
    <p:sldId id="274" r:id="rId21"/>
    <p:sldId id="285" r:id="rId22"/>
    <p:sldId id="273" r:id="rId23"/>
    <p:sldId id="276" r:id="rId24"/>
    <p:sldId id="277" r:id="rId25"/>
    <p:sldId id="278" r:id="rId26"/>
    <p:sldId id="279" r:id="rId27"/>
    <p:sldId id="280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9A96-5A35-43D7-A335-FDD7F043822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80FF-B4D2-45EB-8602-397BACADB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couple of obviously bad entries – CERN-PROD, KTH CLOUD</a:t>
            </a:r>
          </a:p>
          <a:p>
            <a:r>
              <a:rPr lang="en-US" dirty="0" smtClean="0"/>
              <a:t>Some sites haven’t published for a long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80FF-B4D2-45EB-8602-397BACADB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1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80FF-B4D2-45EB-8602-397BACADB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other sites with No VO do publish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80FF-B4D2-45EB-8602-397BACADB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9.tif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066800"/>
            <a:ext cx="6659880" cy="1470025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4" y="2590800"/>
            <a:ext cx="4122116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52600" y="3200400"/>
            <a:ext cx="4998720" cy="533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CERN_logo_400x40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594317-06A9-4C7E-B2AE-B59528D7ED1C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5F7AD0-B712-4F3A-9EE3-1517E43946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OMB, December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FCA/caso" TargetMode="External"/><Relationship Id="rId2" Type="http://schemas.openxmlformats.org/officeDocument/2006/relationships/hyperlink" Target="https://appdb.egi.eu/store/software/oneacct.ex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FCA/caso/issues" TargetMode="External"/><Relationship Id="rId5" Type="http://schemas.openxmlformats.org/officeDocument/2006/relationships/hyperlink" Target="https://pypi.python.org/pypi/caso/0.1" TargetMode="External"/><Relationship Id="rId4" Type="http://schemas.openxmlformats.org/officeDocument/2006/relationships/hyperlink" Target="https://caso.readthedocs.org/en/late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FedCloud</a:t>
            </a:r>
            <a:r>
              <a:rPr lang="en-US" dirty="0" smtClean="0"/>
              <a:t> Accounting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err="1" smtClean="0"/>
              <a:t>FedCloud</a:t>
            </a:r>
            <a:r>
              <a:rPr lang="en-US" dirty="0" smtClean="0"/>
              <a:t> F2F</a:t>
            </a:r>
            <a:br>
              <a:rPr lang="en-US" dirty="0" smtClean="0"/>
            </a:br>
            <a:r>
              <a:rPr lang="en-US" dirty="0" smtClean="0"/>
              <a:t>Amsterdam, 21/1/2015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41336"/>
              </p:ext>
            </p:extLst>
          </p:nvPr>
        </p:nvGraphicFramePr>
        <p:xfrm>
          <a:off x="533400" y="533394"/>
          <a:ext cx="7554723" cy="5369064"/>
        </p:xfrm>
        <a:graphic>
          <a:graphicData uri="http://schemas.openxmlformats.org/drawingml/2006/table">
            <a:tbl>
              <a:tblPr/>
              <a:tblGrid>
                <a:gridCol w="1581548"/>
                <a:gridCol w="1186163"/>
                <a:gridCol w="1073194"/>
                <a:gridCol w="564839"/>
                <a:gridCol w="395388"/>
                <a:gridCol w="380468"/>
                <a:gridCol w="749211"/>
                <a:gridCol w="381266"/>
                <a:gridCol w="409509"/>
                <a:gridCol w="833137"/>
              </a:tblGrid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of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vm_num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 Labels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 Labels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fedcloud.egi.eu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hadoop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LHCb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oneadmin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100IT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CERN-PROD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CESGA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CESNET-MetaCloud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CETA-GRID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GoeGrid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HG-09-Okeanos-Cloud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IFCA-LCG2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IISAS-FedCloud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INFN-CATANIA-NEBULA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INFN-CATANIA-STACK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INFN-PADOVA-STACK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9087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KTH-CLOUD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MK-04-FINKICLOUD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NCG-INGRID-PT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PRISMA-INFN-BARI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SZTAKI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TR-FC1-ULAKBIM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UPV-GRYCAP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26512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2792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39962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96000"/>
            <a:ext cx="2743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VO published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97332"/>
              </p:ext>
            </p:extLst>
          </p:nvPr>
        </p:nvGraphicFramePr>
        <p:xfrm>
          <a:off x="533400" y="533394"/>
          <a:ext cx="7554723" cy="5369064"/>
        </p:xfrm>
        <a:graphic>
          <a:graphicData uri="http://schemas.openxmlformats.org/drawingml/2006/table">
            <a:tbl>
              <a:tblPr/>
              <a:tblGrid>
                <a:gridCol w="1581548"/>
                <a:gridCol w="1186163"/>
                <a:gridCol w="1073194"/>
                <a:gridCol w="564839"/>
                <a:gridCol w="395388"/>
                <a:gridCol w="380468"/>
                <a:gridCol w="749211"/>
                <a:gridCol w="381266"/>
                <a:gridCol w="409509"/>
                <a:gridCol w="833137"/>
              </a:tblGrid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of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vm_num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 Labels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 Labels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fedcloud.egi.eu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hadoop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LHCb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oneadmin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100IT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CERN-PROD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CESGA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CESNET-MetaCloud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CETA-GRID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GoeGrid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HG-09-Okeanos-Cloud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IFCA-LCG2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IISAS-FedCloud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INFN-CATANIA-NEBULA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INFN-CATANIA-STACK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INFN-PADOVA-STACK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9087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KTH-CLOUD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MK-04-FINKICLOUD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NCG-INGRID-PT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PRISMA-INFN-BARI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SZTAKI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TR-FC1-ULAKBIM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UPV-GRYCAP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26512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2792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9826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39962</a:t>
                      </a:r>
                    </a:p>
                  </a:txBody>
                  <a:tcPr marL="6243" marR="6243" marT="6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096000"/>
            <a:ext cx="2743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Ops VMs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172200"/>
            <a:ext cx="2743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VO and no 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write latest update time for each site to a web page which SAM(Argo) reads and sets status of site </a:t>
            </a:r>
            <a:r>
              <a:rPr lang="en-US" dirty="0" err="1" smtClean="0"/>
              <a:t>nagios</a:t>
            </a:r>
            <a:r>
              <a:rPr lang="en-US" dirty="0" smtClean="0"/>
              <a:t> probe.</a:t>
            </a:r>
          </a:p>
          <a:p>
            <a:r>
              <a:rPr lang="en-US" dirty="0" smtClean="0"/>
              <a:t>How can we improve?</a:t>
            </a:r>
          </a:p>
          <a:p>
            <a:pPr lvl="1"/>
            <a:r>
              <a:rPr lang="en-US" dirty="0" smtClean="0"/>
              <a:t>Sanity check of data?</a:t>
            </a:r>
          </a:p>
          <a:p>
            <a:pPr lvl="1"/>
            <a:r>
              <a:rPr lang="en-US" dirty="0" smtClean="0"/>
              <a:t>Sync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6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988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December we found a bug in the </a:t>
            </a:r>
            <a:r>
              <a:rPr lang="en-US" dirty="0" err="1" smtClean="0"/>
              <a:t>summarising</a:t>
            </a:r>
            <a:r>
              <a:rPr lang="en-US" dirty="0" smtClean="0"/>
              <a:t> we do in the repository which meant the portal was not receiving all the data that we did. </a:t>
            </a:r>
          </a:p>
          <a:p>
            <a:r>
              <a:rPr lang="en-US" dirty="0" smtClean="0"/>
              <a:t>This was fixed and the portal started showing more VMs.</a:t>
            </a:r>
          </a:p>
          <a:p>
            <a:r>
              <a:rPr lang="en-US" dirty="0" smtClean="0"/>
              <a:t>Still no definition of a production </a:t>
            </a:r>
            <a:r>
              <a:rPr lang="en-US" dirty="0" err="1" smtClean="0"/>
              <a:t>fedcloud</a:t>
            </a:r>
            <a:r>
              <a:rPr lang="en-US" dirty="0" smtClean="0"/>
              <a:t> site so reports show all sites. WLCG is ramping up cloud use so we need this or we risk being overshadowed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Cloud Tree is now active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260"/>
            <a:ext cx="91440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6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NGI_IT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" y="2133601"/>
            <a:ext cx="9187416" cy="47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24" y="1066800"/>
            <a:ext cx="5189276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6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site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" y="2133600"/>
            <a:ext cx="9140795" cy="471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0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 Manager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742055"/>
            <a:ext cx="8075612" cy="3867602"/>
          </a:xfrm>
        </p:spPr>
      </p:pic>
    </p:spTree>
    <p:extLst>
      <p:ext uri="{BB962C8B-B14F-4D97-AF65-F5344CB8AC3E}">
        <p14:creationId xmlns:p14="http://schemas.microsoft.com/office/powerpoint/2010/main" val="115179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scripts should be publishing the image used</a:t>
            </a:r>
          </a:p>
          <a:p>
            <a:r>
              <a:rPr lang="en-US" dirty="0" smtClean="0"/>
              <a:t>Portal will give a view of this, possibly with a link back to </a:t>
            </a:r>
            <a:r>
              <a:rPr lang="en-US" dirty="0" err="1" smtClean="0"/>
              <a:t>AppDB</a:t>
            </a:r>
            <a:r>
              <a:rPr lang="en-US" dirty="0" smtClean="0"/>
              <a:t> or other marketplace.</a:t>
            </a:r>
          </a:p>
          <a:p>
            <a:r>
              <a:rPr lang="en-US" dirty="0" smtClean="0"/>
              <a:t>Probably at site level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72" y="152400"/>
            <a:ext cx="7364413" cy="865187"/>
          </a:xfrm>
        </p:spPr>
        <p:txBody>
          <a:bodyPr/>
          <a:lstStyle/>
          <a:p>
            <a:r>
              <a:rPr lang="en-US" sz="3200" dirty="0" smtClean="0"/>
              <a:t>New Versions of the publishing scripts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OpenNebula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1800" dirty="0" smtClean="0">
                <a:hlinkClick r:id="rId2"/>
              </a:rPr>
              <a:t>https://appdb.egi.eu/store/software/oneacct.export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Boris emailed </a:t>
            </a:r>
            <a:r>
              <a:rPr lang="en-US" sz="1800" dirty="0" err="1" smtClean="0"/>
              <a:t>fedcloud</a:t>
            </a:r>
            <a:endParaRPr lang="en-US" sz="1800" dirty="0" smtClean="0"/>
          </a:p>
          <a:p>
            <a:r>
              <a:rPr lang="en-US" sz="2400" dirty="0" err="1" smtClean="0"/>
              <a:t>OpenStack</a:t>
            </a:r>
            <a:endParaRPr lang="en-US" sz="2400" dirty="0"/>
          </a:p>
          <a:p>
            <a:pPr lvl="1"/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://github.com/IFCA/caso</a:t>
            </a:r>
            <a:endParaRPr lang="en-US" sz="2000" dirty="0"/>
          </a:p>
          <a:p>
            <a:pPr lvl="1"/>
            <a:r>
              <a:rPr lang="en-US" sz="2000" u="sng" dirty="0" smtClean="0">
                <a:hlinkClick r:id="rId4"/>
              </a:rPr>
              <a:t>https</a:t>
            </a:r>
            <a:r>
              <a:rPr lang="en-US" sz="2000" u="sng" dirty="0">
                <a:hlinkClick r:id="rId4"/>
              </a:rPr>
              <a:t>://caso.readthedocs.org/en/latest/</a:t>
            </a:r>
            <a:endParaRPr lang="en-US" sz="2000" dirty="0"/>
          </a:p>
          <a:p>
            <a:pPr lvl="1"/>
            <a:r>
              <a:rPr lang="en-US" sz="2000" u="sng" dirty="0" smtClean="0">
                <a:hlinkClick r:id="rId5"/>
              </a:rPr>
              <a:t>https</a:t>
            </a:r>
            <a:r>
              <a:rPr lang="en-US" sz="2000" u="sng" dirty="0">
                <a:hlinkClick r:id="rId5"/>
              </a:rPr>
              <a:t>://pypi.python.org/pypi/caso/0.1</a:t>
            </a:r>
            <a:endParaRPr lang="en-US" sz="2000" dirty="0"/>
          </a:p>
          <a:p>
            <a:pPr lvl="1"/>
            <a:r>
              <a:rPr lang="en-US" sz="2000" u="sng" dirty="0" smtClean="0">
                <a:hlinkClick r:id="rId6"/>
              </a:rPr>
              <a:t>https</a:t>
            </a:r>
            <a:r>
              <a:rPr lang="en-US" sz="2000" u="sng" dirty="0">
                <a:hlinkClick r:id="rId6"/>
              </a:rPr>
              <a:t>://</a:t>
            </a:r>
            <a:r>
              <a:rPr lang="en-US" sz="2000" u="sng" dirty="0" smtClean="0">
                <a:hlinkClick r:id="rId6"/>
              </a:rPr>
              <a:t>github.com/IFCA/caso/issues</a:t>
            </a:r>
            <a:endParaRPr lang="en-US" sz="2000" u="sng" dirty="0" smtClean="0"/>
          </a:p>
          <a:p>
            <a:pPr lvl="1"/>
            <a:r>
              <a:rPr lang="en-US" sz="2000" dirty="0" smtClean="0"/>
              <a:t>Enol emailed </a:t>
            </a:r>
            <a:r>
              <a:rPr lang="en-US" sz="2000" dirty="0" err="1" smtClean="0"/>
              <a:t>fedcloud</a:t>
            </a:r>
            <a:endParaRPr lang="en-US" sz="2000" dirty="0"/>
          </a:p>
          <a:p>
            <a:r>
              <a:rPr lang="en-US" sz="2400" dirty="0" smtClean="0"/>
              <a:t>Sites should upgrade and republish old VMs</a:t>
            </a:r>
          </a:p>
          <a:p>
            <a:pPr lvl="1"/>
            <a:r>
              <a:rPr lang="en-US" sz="2000" dirty="0" smtClean="0"/>
              <a:t>APEL will have a memory of old records and/or summaries that will need cleaning up. Open a GGUS ticket.</a:t>
            </a:r>
          </a:p>
          <a:p>
            <a:pPr lvl="1"/>
            <a:r>
              <a:rPr lang="en-US" sz="2000" dirty="0" smtClean="0"/>
              <a:t>Useful to compare old with new to check what has been republished.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580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r>
              <a:rPr lang="en-US" dirty="0" smtClean="0"/>
              <a:t>Usage Record Revision</a:t>
            </a:r>
          </a:p>
          <a:p>
            <a:r>
              <a:rPr lang="en-US" dirty="0" smtClean="0"/>
              <a:t>Future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 to Portal Sync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send all data twice per day</a:t>
            </a:r>
          </a:p>
          <a:p>
            <a:r>
              <a:rPr lang="en-GB" dirty="0" smtClean="0"/>
              <a:t>Portal UPDATEs its data</a:t>
            </a:r>
          </a:p>
          <a:p>
            <a:r>
              <a:rPr lang="en-GB" dirty="0" smtClean="0"/>
              <a:t>Deletions on repo not mirrored on portal</a:t>
            </a:r>
          </a:p>
          <a:p>
            <a:r>
              <a:rPr lang="en-GB" dirty="0" smtClean="0"/>
              <a:t>Need to come up with a sync method/protocol</a:t>
            </a:r>
          </a:p>
          <a:p>
            <a:r>
              <a:rPr lang="en-GB" smtClean="0"/>
              <a:t>Currently refreshing </a:t>
            </a:r>
            <a:r>
              <a:rPr lang="en-GB" dirty="0" smtClean="0"/>
              <a:t>grid Pub/Sync code</a:t>
            </a:r>
          </a:p>
          <a:p>
            <a:r>
              <a:rPr lang="en-GB" dirty="0" smtClean="0"/>
              <a:t>Pub/Sync for Cloud as well?</a:t>
            </a:r>
          </a:p>
        </p:txBody>
      </p:sp>
    </p:spTree>
    <p:extLst>
      <p:ext uri="{BB962C8B-B14F-4D97-AF65-F5344CB8AC3E}">
        <p14:creationId xmlns:p14="http://schemas.microsoft.com/office/powerpoint/2010/main" val="320256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Record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circulated a few versions of my proposals for versions 0.4 – draft 3.</a:t>
            </a:r>
          </a:p>
          <a:p>
            <a:r>
              <a:rPr lang="en-US" dirty="0" smtClean="0"/>
              <a:t>I would like to agree this today so that we can implement in database and publishing scripts be updated.</a:t>
            </a:r>
          </a:p>
        </p:txBody>
      </p:sp>
    </p:spTree>
    <p:extLst>
      <p:ext uri="{BB962C8B-B14F-4D97-AF65-F5344CB8AC3E}">
        <p14:creationId xmlns:p14="http://schemas.microsoft.com/office/powerpoint/2010/main" val="322552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Fields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05075"/>
              </p:ext>
            </p:extLst>
          </p:nvPr>
        </p:nvGraphicFramePr>
        <p:xfrm>
          <a:off x="457200" y="2438400"/>
          <a:ext cx="7625960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219200"/>
                <a:gridCol w="4273160"/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PublicIPCount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public IP addresses assigned to VM</a:t>
                      </a: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BenchmarkType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varchar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(255)   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of benchmark used for normalization of times (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HEPSPEC06)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Decimal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 of benchmark of VM using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ServiceLevelType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benchmark’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35157"/>
              </p:ext>
            </p:extLst>
          </p:nvPr>
        </p:nvGraphicFramePr>
        <p:xfrm>
          <a:off x="457200" y="1524000"/>
          <a:ext cx="7624460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219200"/>
                <a:gridCol w="4271660"/>
              </a:tblGrid>
              <a:tr h="380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CloudComputeService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varchar(255)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identifying cloud resource within the site. Allows multiple cloud resources within a site. i.e. a level of granularity.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7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83525"/>
              </p:ext>
            </p:extLst>
          </p:nvPr>
        </p:nvGraphicFramePr>
        <p:xfrm>
          <a:off x="698633" y="1600200"/>
          <a:ext cx="7624460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1293812"/>
                <a:gridCol w="1372368"/>
                <a:gridCol w="4958280"/>
              </a:tblGrid>
              <a:tr h="380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VMUUID</a:t>
                      </a: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varchar(255)</a:t>
                      </a: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Virtual Machine's Universally Unique Identifier concatenation of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CurrentTime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SiteName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MachineName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728" y="2590800"/>
            <a:ext cx="749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to be unique.</a:t>
            </a:r>
          </a:p>
          <a:p>
            <a:r>
              <a:rPr lang="en-US" dirty="0" err="1" smtClean="0"/>
              <a:t>OpenNebula</a:t>
            </a:r>
            <a:r>
              <a:rPr lang="en-US" dirty="0" smtClean="0"/>
              <a:t> followed this definition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 claim that the internal name is universally unique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20961"/>
              </p:ext>
            </p:extLst>
          </p:nvPr>
        </p:nvGraphicFramePr>
        <p:xfrm>
          <a:off x="734728" y="3733800"/>
          <a:ext cx="7244280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1066800"/>
                <a:gridCol w="1219200"/>
                <a:gridCol w="4958280"/>
              </a:tblGrid>
              <a:tr h="95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ImageId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varchar(255)</a:t>
                      </a: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Every image has a unique ID associated with it.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For images from the EGI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FedCloud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AppDB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this should  be VMCATCHER_EVENT_AD_MPURI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for images from other repositories it should be a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vmcatcher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equivalent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local images -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os_tpl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mixin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73" marR="67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562600"/>
            <a:ext cx="749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in new 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9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Uncertainties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1"/>
            <a:ext cx="8075612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Possible values?</a:t>
            </a:r>
          </a:p>
          <a:p>
            <a:r>
              <a:rPr lang="en-US" sz="2400" dirty="0" smtClean="0"/>
              <a:t>What do management systems tell us?</a:t>
            </a:r>
          </a:p>
          <a:p>
            <a:r>
              <a:rPr lang="en-US" sz="2400" dirty="0" smtClean="0"/>
              <a:t>What might one charge for?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82051"/>
              </p:ext>
            </p:extLst>
          </p:nvPr>
        </p:nvGraphicFramePr>
        <p:xfrm>
          <a:off x="533400" y="1371600"/>
          <a:ext cx="8075611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1226343"/>
                <a:gridCol w="450487"/>
                <a:gridCol w="4950981"/>
              </a:tblGrid>
              <a:tr h="189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NetworkType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varchar(255)   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Needs clarifying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0652"/>
              </p:ext>
            </p:extLst>
          </p:nvPr>
        </p:nvGraphicFramePr>
        <p:xfrm>
          <a:off x="611188" y="3670395"/>
          <a:ext cx="7625124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612"/>
                <a:gridCol w="1447800"/>
                <a:gridCol w="4578712"/>
              </a:tblGrid>
              <a:tr h="189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StorageRecordId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varchar</a:t>
                      </a:r>
                      <a:r>
                        <a:rPr lang="en-US" sz="1600" dirty="0">
                          <a:effectLst/>
                        </a:rPr>
                        <a:t>(255)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Link to other associated storage record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73" marR="67573" marT="0" marB="0"/>
                </a:tc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200" y="4114800"/>
            <a:ext cx="80756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Originally thought that we could define a </a:t>
            </a:r>
            <a:r>
              <a:rPr lang="en-US" dirty="0" err="1" smtClean="0"/>
              <a:t>StAR</a:t>
            </a:r>
            <a:r>
              <a:rPr lang="en-US" dirty="0" smtClean="0"/>
              <a:t> record for storage used.</a:t>
            </a:r>
          </a:p>
          <a:p>
            <a:r>
              <a:rPr lang="en-US" dirty="0" smtClean="0"/>
              <a:t>This would need to be done before the UR could be cut.</a:t>
            </a:r>
          </a:p>
          <a:p>
            <a:r>
              <a:rPr lang="en-US" dirty="0" smtClean="0"/>
              <a:t>Is this relevant for remote traditional storage (No); remote cloud storage (??); storage internal to the VM (Yes) </a:t>
            </a:r>
          </a:p>
        </p:txBody>
      </p:sp>
    </p:spTree>
    <p:extLst>
      <p:ext uri="{BB962C8B-B14F-4D97-AF65-F5344CB8AC3E}">
        <p14:creationId xmlns:p14="http://schemas.microsoft.com/office/powerpoint/2010/main" val="33770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UR v0.4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park the uncertainties and agree this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08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Main requirement not addressed by v0.4 is assigning usage across time.</a:t>
            </a:r>
          </a:p>
          <a:p>
            <a:r>
              <a:rPr lang="en-US" dirty="0" smtClean="0"/>
              <a:t>Current reporting assigns all usage to the </a:t>
            </a:r>
            <a:r>
              <a:rPr lang="en-US" dirty="0" err="1" smtClean="0"/>
              <a:t>EndTime</a:t>
            </a:r>
            <a:r>
              <a:rPr lang="en-US" dirty="0" smtClean="0"/>
              <a:t> point.</a:t>
            </a:r>
          </a:p>
          <a:p>
            <a:r>
              <a:rPr lang="en-US" dirty="0" smtClean="0"/>
              <a:t>Intermediate records are cut but each one replaces the previous one and builds up the usage of the VM until it ends, when the final values are taken.</a:t>
            </a:r>
          </a:p>
          <a:p>
            <a:r>
              <a:rPr lang="en-US" dirty="0" smtClean="0"/>
              <a:t>For long-running VMs this distorts the record of usage patterns. Can we assign usage to specific time periods during the lifetime of the VM?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94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Propose multiple records for a defined timeslot, say since the last record, could be daily but doesn’t have to be. We can then </a:t>
            </a:r>
            <a:r>
              <a:rPr lang="en-US" dirty="0" err="1"/>
              <a:t>summarise</a:t>
            </a:r>
            <a:r>
              <a:rPr lang="en-US" dirty="0"/>
              <a:t> all records with </a:t>
            </a:r>
            <a:r>
              <a:rPr lang="en-US" dirty="0" smtClean="0"/>
              <a:t>record </a:t>
            </a:r>
            <a:r>
              <a:rPr lang="en-US" dirty="0" err="1" smtClean="0"/>
              <a:t>EndTime</a:t>
            </a:r>
            <a:r>
              <a:rPr lang="en-US" dirty="0" smtClean="0"/>
              <a:t> </a:t>
            </a:r>
            <a:r>
              <a:rPr lang="en-US" dirty="0"/>
              <a:t>in a month to get a monthly summary.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will be end effects for records which span a month boundary but with daily publishing the effect is small. </a:t>
            </a:r>
            <a:endParaRPr lang="en-US" dirty="0" smtClean="0"/>
          </a:p>
          <a:p>
            <a:pPr lvl="1"/>
            <a:r>
              <a:rPr lang="en-US" dirty="0" smtClean="0"/>
              <a:t>What happens if records go missing? </a:t>
            </a:r>
            <a:endParaRPr lang="en-US" dirty="0"/>
          </a:p>
          <a:p>
            <a:r>
              <a:rPr lang="en-US" dirty="0"/>
              <a:t>We already have a </a:t>
            </a:r>
            <a:r>
              <a:rPr lang="en-US" dirty="0" err="1"/>
              <a:t>StartTime</a:t>
            </a:r>
            <a:r>
              <a:rPr lang="en-US" dirty="0"/>
              <a:t> and </a:t>
            </a:r>
            <a:r>
              <a:rPr lang="en-US" dirty="0" err="1"/>
              <a:t>EndTime</a:t>
            </a:r>
            <a:r>
              <a:rPr lang="en-US" dirty="0"/>
              <a:t> – do we reuse them or add new fields? We want records to be unique, not overwriting the previous record for the same VM.  Currently VMUUID is primary key. </a:t>
            </a:r>
            <a:r>
              <a:rPr lang="en-US" dirty="0" smtClean="0"/>
              <a:t>We would need to add one of the timestamps.</a:t>
            </a:r>
          </a:p>
          <a:p>
            <a:r>
              <a:rPr lang="en-US" dirty="0" smtClean="0"/>
              <a:t>We </a:t>
            </a:r>
            <a:r>
              <a:rPr lang="en-US" dirty="0"/>
              <a:t>could also </a:t>
            </a:r>
            <a:r>
              <a:rPr lang="en-US" dirty="0" err="1"/>
              <a:t>postprocess</a:t>
            </a:r>
            <a:r>
              <a:rPr lang="en-US" dirty="0"/>
              <a:t> to provide a VM-level summary by aggregating all records for a VM. This might be needed for charging if one wants to produce a list of VMs charged for. This could always be done on demand. </a:t>
            </a:r>
          </a:p>
          <a:p>
            <a:r>
              <a:rPr lang="en-US" dirty="0"/>
              <a:t>If we reuse the Start/</a:t>
            </a:r>
            <a:r>
              <a:rPr lang="en-US" dirty="0" err="1"/>
              <a:t>EndTime</a:t>
            </a:r>
            <a:r>
              <a:rPr lang="en-US" dirty="0"/>
              <a:t> fields do we need some other flag in order to know how they are being used? Or is it enough to have a different record version which we know to process differently?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71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sites publishing reliably</a:t>
            </a:r>
          </a:p>
          <a:p>
            <a:r>
              <a:rPr lang="en-US" dirty="0" smtClean="0"/>
              <a:t>New scripts should improve the quality of the data</a:t>
            </a:r>
          </a:p>
          <a:p>
            <a:pPr lvl="1"/>
            <a:r>
              <a:rPr lang="en-US" dirty="0" smtClean="0"/>
              <a:t>Sites should upgrade.</a:t>
            </a:r>
          </a:p>
          <a:p>
            <a:r>
              <a:rPr lang="en-US" dirty="0" smtClean="0"/>
              <a:t>Portal now allows drilling down to a site or VO</a:t>
            </a:r>
          </a:p>
          <a:p>
            <a:r>
              <a:rPr lang="en-US" dirty="0" smtClean="0"/>
              <a:t>Agree revision 0.4 of UR</a:t>
            </a:r>
          </a:p>
          <a:p>
            <a:r>
              <a:rPr lang="en-US" dirty="0" smtClean="0"/>
              <a:t>Feedback on monthly accounting.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80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Publishing</a:t>
            </a:r>
          </a:p>
          <a:p>
            <a:r>
              <a:rPr lang="en-US" dirty="0" smtClean="0"/>
              <a:t>New Publishing Scripts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Portal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sites publishing</a:t>
            </a:r>
          </a:p>
          <a:p>
            <a:r>
              <a:rPr lang="en-US" dirty="0" smtClean="0"/>
              <a:t>Mal has opened tickets against those not.</a:t>
            </a:r>
          </a:p>
          <a:p>
            <a:r>
              <a:rPr lang="en-US" dirty="0" smtClean="0"/>
              <a:t>Still need to do some verification of the published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Sites/Types/Latest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select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SiteName,CloudType,max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LatestStartTime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),count(*),sum(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NumberOfVMs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VCloudSummaries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group by 1,2;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SiteName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CloudType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max(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LatestStartTime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 count(*) | sum(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NumberOfVMs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100IT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12:01:27  |       30 |            10639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BIFI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15:17:18  |      144 |             8349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CERN-PROD           | None       | 1970-01-01 00:00:00  |        1 |                6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CERN-PROD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2015-01-11 16:48:43  |      982 |           172573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CESGA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2014-12-24 19:26:32  |      478 |            36632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CESNET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2014-04-01 14:39:04  |      307 |            44789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CESNET-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MetaCloud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2015-01-12 22:34:44  |      274 |            11837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CETA-GRID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19:14:09  |       27 |             2593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CYFRONET-CLOUD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2014-11-10 09:39:31  |       14 |             1694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FZJ 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08:11:11  |      213 |            25332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GoeGrid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2015-01-13 10:47:04  |      374 |            48649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GRIF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StratusLab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2013-02-08 09:36:20  |        5 |               47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GWDG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2014-05-11 07:28:01  |       46 |             2923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HG-09-Okeanos-Cloud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Synnefo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| 2015-01-13 10:39:58  |       58 |             3210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IFCA-LCG2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09:58:11  |      402 |            35658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IISAS-Bratislava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2013-04-09 07:22:22  |       11 |               46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IISAS-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FedCloud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11:43:39  |       89 |            12800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IN2P3-CC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2013-03-19 12:46:04  |        2 |               11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INFN-CATANIA-NEBULA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2015-01-13 12:49:42  |      185 |            15390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INFN-CATANIA-STACK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2015-01-08 09:45:22  |       96 |             6317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INFN-PADOVA-STACK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21:18:10  |      102 |            14780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KISTI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2014-11-26 22:42:14  |       13 |               41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KTH CLOUD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2013-09-09 09:41:11  |       50 |              340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KTH-CLOUD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2014-12-01 09:08:43  |      116 |            12732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MK-04-FINKICLOUD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2015-01-08 10:15:31  |       17 |             5458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NCG-INGRID-PT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07:23:35  |       10 |             1551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PRISMA-INFN-BARI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02:44:01  |      155 |            15760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SZTAKI              | None       | 2015-01-11 05:11:26  |        1 |                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SZTAKI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2015-01-12 06:11:27  |       51 |             8153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TR-FC1-ULAKBIM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2015-01-09 11:13:48  |       42 |             4011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TW-EMI-PPS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2013-09-12 10:15:36  |        1 |              213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UPV-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GRyCAP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2015-01-07 16:19:54  |       48 |             3492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32 rows in set (0.01 sec)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Anomalies and Moribund 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select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SiteName,CloudType,max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LatestStartTime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),count(*),sum(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NumberOfVMs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VCloudSummaries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group by 1,2;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SiteName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CloudType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max(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LatestStartTime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 count(*) | sum(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NumberOfVMs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100IT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12:01:27  |       30 |            10639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BIFI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15:17:18  |      144 |             8349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CERN-PROD           | None       | 1970-01-01 00:00:00  |        1 |                6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CERN-PROD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2015-01-11 16:48:43  |      982 |           172573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CESGA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2014-12-24 19:26:32  |      478 |            36632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CESNET    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2014-04-01 14:39:04  |      307 |            44789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CESNET-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MetaCloud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2015-01-12 22:34:44  |      274 |            11837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CETA-GRID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19:14:09  |       27 |             2593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CYFRONET-CLOUD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2014-11-10 09:39:31  |       14 |             1694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FZJ  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08:11:11  |      213 |            25332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GoeGrid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2015-01-13 10:47:04  |      374 |            48649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GRIF      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StratusLab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2013-02-08 09:36:20  |        5 |               47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GWDG      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2014-05-11 07:28:01  |       46 |             2923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HG-09-Okeanos-Cloud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Synnefo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| 2015-01-13 10:39:58  |       58 |             3210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IFCA-LCG2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09:58:11  |      402 |            35658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IISAS-Bratislava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2013-04-09 07:22:22  |       11 |               46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IISAS-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FedCloud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11:43:39  |       89 |            12800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IN2P3-CC  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2013-03-19 12:46:04  |        2 |               11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INFN-CATANIA-NEBULA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2015-01-13 12:49:42  |      185 |            15390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INFN-CATANIA-STACK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2015-01-08 09:45:22  |       96 |             6317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INFN-PADOVA-STACK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2015-01-12 21:18:10  |      102 |            14780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KISTI 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2014-11-26 22:42:14  |       13 |               41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KTH CLOUD 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2013-09-09 09:41:11  |       50 |              340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KTH-CLOUD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2014-12-01 09:08:43  |      116 |            12732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MK-04-FINKICLOUD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2015-01-08 10:15:31  |       17 |             5458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NCG-INGRID-PT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07:23:35  |       10 |             1551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PRISMA-INFN-BARI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2015-01-13 02:44:01  |      155 |            15760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SZTAKI              | None       | 2015-01-11 05:11:26  |        1 |                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SZTAKI    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2015-01-12 06:11:27  |       51 |             8153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TR-FC1-ULAKBIM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2015-01-09 11:13:48  |       42 |             4011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TW-EMI-PPS          | </a:t>
            </a:r>
            <a:r>
              <a:rPr lang="en-US" sz="1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2013-09-12 10:15:36  |        1 |              213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UPV-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GRyCAP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OpenNebula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2015-01-07 16:19:54  |       48 |             3492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+---------------------+------------+----------------------+----------+------------------+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32 rows in set (0.01 sec)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couple of obviously bad entries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CERN-PROD, KTH </a:t>
            </a:r>
            <a:r>
              <a:rPr lang="en-US" dirty="0" smtClean="0"/>
              <a:t>CLOUD, SZTAKI</a:t>
            </a:r>
            <a:endParaRPr lang="en-US" dirty="0"/>
          </a:p>
          <a:p>
            <a:r>
              <a:rPr lang="en-US" dirty="0"/>
              <a:t>Some sites haven’t published for a long </a:t>
            </a:r>
            <a:r>
              <a:rPr lang="en-US" dirty="0" smtClean="0"/>
              <a:t>time: </a:t>
            </a:r>
          </a:p>
          <a:p>
            <a:pPr lvl="1"/>
            <a:r>
              <a:rPr lang="en-US" dirty="0" smtClean="0"/>
              <a:t>CESNET, GRIF, GWD</a:t>
            </a:r>
            <a:r>
              <a:rPr lang="en-US" dirty="0" smtClean="0"/>
              <a:t>, </a:t>
            </a:r>
            <a:r>
              <a:rPr lang="en-US" dirty="0" smtClean="0"/>
              <a:t>IN2P3-CC, TW-EMI-PPS</a:t>
            </a:r>
          </a:p>
          <a:p>
            <a:r>
              <a:rPr lang="en-US" dirty="0" smtClean="0"/>
              <a:t>If you want this cleaned up, raise a ticket.</a:t>
            </a:r>
          </a:p>
          <a:p>
            <a:r>
              <a:rPr lang="en-US" dirty="0" smtClean="0"/>
              <a:t>If the site is closed and the data is good then leave it.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90600"/>
            <a:ext cx="951148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6"/>
            <a:ext cx="9217465" cy="56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JRA2_december_2014_accounting</Template>
  <TotalTime>1613</TotalTime>
  <Words>2097</Words>
  <Application>Microsoft Office PowerPoint</Application>
  <PresentationFormat>On-screen Show (4:3)</PresentationFormat>
  <Paragraphs>691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EGI-InSPIRE-Slide-Template_v4</vt:lpstr>
      <vt:lpstr>Custom Design</vt:lpstr>
      <vt:lpstr>FedCloud Accounting</vt:lpstr>
      <vt:lpstr>Outline</vt:lpstr>
      <vt:lpstr>Operations</vt:lpstr>
      <vt:lpstr>Publishing</vt:lpstr>
      <vt:lpstr>Sites/Types/Latest</vt:lpstr>
      <vt:lpstr>Anomalies and Moribund 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</vt:lpstr>
      <vt:lpstr>Portal News</vt:lpstr>
      <vt:lpstr>Portal News</vt:lpstr>
      <vt:lpstr>PowerPoint Presentation</vt:lpstr>
      <vt:lpstr>PowerPoint Presentation</vt:lpstr>
      <vt:lpstr>VO Manager View</vt:lpstr>
      <vt:lpstr>Images</vt:lpstr>
      <vt:lpstr>New Versions of the publishing scripts</vt:lpstr>
      <vt:lpstr>Repo to Portal Sync</vt:lpstr>
      <vt:lpstr>Usage Record Revision</vt:lpstr>
      <vt:lpstr>New Fields</vt:lpstr>
      <vt:lpstr>Clarifications</vt:lpstr>
      <vt:lpstr>Unresolved Uncertainties</vt:lpstr>
      <vt:lpstr>Cloud UR v0.4</vt:lpstr>
      <vt:lpstr>Future Revisions </vt:lpstr>
      <vt:lpstr>Current Thoughts</vt:lpstr>
      <vt:lpstr>Conclusions? 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Gordon</dc:creator>
  <cp:lastModifiedBy>Pullinger, Stuart (STFC,RAL,SC)</cp:lastModifiedBy>
  <cp:revision>21</cp:revision>
  <dcterms:created xsi:type="dcterms:W3CDTF">2015-01-13T14:53:55Z</dcterms:created>
  <dcterms:modified xsi:type="dcterms:W3CDTF">2015-01-19T21:18:33Z</dcterms:modified>
</cp:coreProperties>
</file>