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0" r:id="rId5"/>
    <p:sldId id="270" r:id="rId6"/>
    <p:sldId id="261" r:id="rId7"/>
    <p:sldId id="265" r:id="rId8"/>
    <p:sldId id="262" r:id="rId9"/>
    <p:sldId id="264" r:id="rId10"/>
    <p:sldId id="267" r:id="rId11"/>
    <p:sldId id="268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42" autoAdjust="0"/>
  </p:normalViewPr>
  <p:slideViewPr>
    <p:cSldViewPr>
      <p:cViewPr>
        <p:scale>
          <a:sx n="94" d="100"/>
          <a:sy n="94" d="100"/>
        </p:scale>
        <p:origin x="-960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04DB4-DC70-524E-92F0-F3CF6F22A2C1}" type="datetimeFigureOut">
              <a:rPr lang="es-ES" smtClean="0"/>
              <a:t>20/1/15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BB0FA-A87D-0B40-A1B9-138F2BC5C7A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79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Supporting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and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translation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medicine, </a:t>
            </a:r>
            <a:r>
              <a:rPr lang="es-ES" dirty="0" err="1" smtClean="0"/>
              <a:t>agriculture</a:t>
            </a:r>
            <a:r>
              <a:rPr lang="es-ES" dirty="0" smtClean="0"/>
              <a:t>, </a:t>
            </a:r>
            <a:r>
              <a:rPr lang="es-ES" dirty="0" err="1" smtClean="0"/>
              <a:t>bioindustries</a:t>
            </a:r>
            <a:r>
              <a:rPr lang="es-ES" dirty="0" smtClean="0"/>
              <a:t> and </a:t>
            </a:r>
            <a:r>
              <a:rPr lang="es-ES" dirty="0" err="1" smtClean="0"/>
              <a:t>society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 smtClean="0"/>
              <a:t>representative</a:t>
            </a:r>
            <a:r>
              <a:rPr lang="es-ES" dirty="0" smtClean="0"/>
              <a:t> of </a:t>
            </a:r>
            <a:r>
              <a:rPr lang="es-ES" dirty="0" err="1" smtClean="0"/>
              <a:t>many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r>
              <a:rPr lang="es-ES" dirty="0" smtClean="0"/>
              <a:t> and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impact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scientist</a:t>
            </a:r>
            <a:r>
              <a:rPr lang="es-ES" dirty="0" smtClean="0"/>
              <a:t> </a:t>
            </a:r>
            <a:r>
              <a:rPr lang="es-ES" dirty="0" err="1" smtClean="0"/>
              <a:t>end-users</a:t>
            </a:r>
            <a:r>
              <a:rPr lang="es-ES" dirty="0" smtClean="0"/>
              <a:t> and use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experience</a:t>
            </a:r>
            <a:r>
              <a:rPr lang="es-ES" dirty="0" smtClean="0"/>
              <a:t> </a:t>
            </a:r>
            <a:r>
              <a:rPr lang="es-ES" dirty="0" err="1" smtClean="0"/>
              <a:t>gained</a:t>
            </a:r>
            <a:r>
              <a:rPr lang="es-ES" dirty="0" smtClean="0"/>
              <a:t> in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tasks</a:t>
            </a:r>
            <a:r>
              <a:rPr lang="es-ES" dirty="0" smtClean="0"/>
              <a:t> and </a:t>
            </a:r>
            <a:r>
              <a:rPr lang="es-ES" dirty="0" err="1" smtClean="0"/>
              <a:t>organise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facilitate</a:t>
            </a:r>
            <a:r>
              <a:rPr lang="es-ES" dirty="0" smtClean="0"/>
              <a:t> </a:t>
            </a:r>
            <a:r>
              <a:rPr lang="es-ES" dirty="0" err="1" smtClean="0"/>
              <a:t>discussions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e-</a:t>
            </a:r>
            <a:r>
              <a:rPr lang="es-ES" dirty="0" err="1" smtClean="0"/>
              <a:t>Infrastructure</a:t>
            </a:r>
            <a:r>
              <a:rPr lang="es-ES" dirty="0" smtClean="0"/>
              <a:t> and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communities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goal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two-year</a:t>
            </a:r>
            <a:r>
              <a:rPr lang="es-ES" dirty="0" smtClean="0"/>
              <a:t> </a:t>
            </a:r>
            <a:r>
              <a:rPr lang="es-ES" dirty="0" err="1" smtClean="0"/>
              <a:t>effort</a:t>
            </a:r>
            <a:r>
              <a:rPr lang="es-ES" dirty="0" smtClean="0"/>
              <a:t> ELIXIR </a:t>
            </a:r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</a:t>
            </a:r>
            <a:r>
              <a:rPr lang="es-ES" dirty="0" err="1" smtClean="0"/>
              <a:t>motivated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use Big Data </a:t>
            </a:r>
            <a:r>
              <a:rPr lang="es-ES" dirty="0" err="1" smtClean="0"/>
              <a:t>tools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e-</a:t>
            </a:r>
            <a:r>
              <a:rPr lang="es-ES" dirty="0" err="1" smtClean="0"/>
              <a:t>Infrastructures</a:t>
            </a:r>
            <a:r>
              <a:rPr lang="es-ES" dirty="0" smtClean="0"/>
              <a:t>, and </a:t>
            </a:r>
            <a:r>
              <a:rPr lang="es-ES" dirty="0" err="1" smtClean="0"/>
              <a:t>that</a:t>
            </a:r>
            <a:r>
              <a:rPr lang="es-ES" dirty="0" smtClean="0"/>
              <a:t> e-</a:t>
            </a:r>
            <a:r>
              <a:rPr lang="es-ES" dirty="0" err="1" smtClean="0"/>
              <a:t>Infrastructure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established</a:t>
            </a:r>
            <a:r>
              <a:rPr lang="es-ES" dirty="0" smtClean="0"/>
              <a:t> </a:t>
            </a:r>
            <a:r>
              <a:rPr lang="es-ES" dirty="0" err="1" smtClean="0"/>
              <a:t>processes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particular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data </a:t>
            </a:r>
            <a:r>
              <a:rPr lang="es-ES" dirty="0" err="1" smtClean="0"/>
              <a:t>analyses</a:t>
            </a:r>
            <a:r>
              <a:rPr lang="es-ES" dirty="0" smtClean="0"/>
              <a:t>. OSG, 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associate</a:t>
            </a:r>
            <a:r>
              <a:rPr lang="es-ES" dirty="0" smtClean="0"/>
              <a:t> </a:t>
            </a:r>
            <a:r>
              <a:rPr lang="es-ES" dirty="0" err="1" smtClean="0"/>
              <a:t>partner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organise</a:t>
            </a:r>
            <a:r>
              <a:rPr lang="es-ES" dirty="0" smtClean="0"/>
              <a:t> </a:t>
            </a:r>
            <a:r>
              <a:rPr lang="es-ES" dirty="0" err="1" smtClean="0"/>
              <a:t>collaborative</a:t>
            </a:r>
            <a:r>
              <a:rPr lang="es-ES" dirty="0" smtClean="0"/>
              <a:t> </a:t>
            </a:r>
            <a:r>
              <a:rPr lang="es-ES" dirty="0" err="1" smtClean="0"/>
              <a:t>discussions</a:t>
            </a:r>
            <a:r>
              <a:rPr lang="es-ES" dirty="0" smtClean="0"/>
              <a:t> </a:t>
            </a:r>
            <a:r>
              <a:rPr lang="es-ES" dirty="0" err="1" smtClean="0"/>
              <a:t>co</a:t>
            </a:r>
            <a:r>
              <a:rPr lang="es-ES" dirty="0" smtClean="0"/>
              <a:t>- </a:t>
            </a:r>
            <a:r>
              <a:rPr lang="es-ES" dirty="0" err="1" smtClean="0"/>
              <a:t>located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existing</a:t>
            </a:r>
            <a:r>
              <a:rPr lang="es-ES" dirty="0" smtClean="0"/>
              <a:t> </a:t>
            </a:r>
            <a:r>
              <a:rPr lang="es-ES" dirty="0" err="1" smtClean="0"/>
              <a:t>events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discuss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drivers </a:t>
            </a:r>
            <a:r>
              <a:rPr lang="es-ES" dirty="0" err="1" smtClean="0"/>
              <a:t>for</a:t>
            </a:r>
            <a:r>
              <a:rPr lang="es-ES" dirty="0" smtClean="0"/>
              <a:t> virtual </a:t>
            </a:r>
            <a:r>
              <a:rPr lang="es-ES" dirty="0" err="1" smtClean="0"/>
              <a:t>organisations</a:t>
            </a:r>
            <a:r>
              <a:rPr lang="es-ES" dirty="0" smtClean="0"/>
              <a:t> and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. </a:t>
            </a: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9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Biobanks</a:t>
            </a:r>
            <a:r>
              <a:rPr lang="es-ES" dirty="0" smtClean="0"/>
              <a:t> </a:t>
            </a:r>
            <a:r>
              <a:rPr lang="es-ES" dirty="0" err="1" smtClean="0"/>
              <a:t>collect</a:t>
            </a:r>
            <a:r>
              <a:rPr lang="es-ES" dirty="0" smtClean="0"/>
              <a:t> data, </a:t>
            </a:r>
            <a:r>
              <a:rPr lang="es-ES" dirty="0" err="1" smtClean="0"/>
              <a:t>samples</a:t>
            </a:r>
            <a:r>
              <a:rPr lang="es-ES" dirty="0" smtClean="0"/>
              <a:t> and </a:t>
            </a:r>
            <a:r>
              <a:rPr lang="es-ES" dirty="0" err="1" smtClean="0"/>
              <a:t>images</a:t>
            </a:r>
            <a:r>
              <a:rPr lang="es-ES" dirty="0" smtClean="0"/>
              <a:t> of </a:t>
            </a:r>
            <a:r>
              <a:rPr lang="es-ES" dirty="0" err="1" smtClean="0"/>
              <a:t>millions</a:t>
            </a:r>
            <a:r>
              <a:rPr lang="es-ES" dirty="0" smtClean="0"/>
              <a:t> of </a:t>
            </a:r>
            <a:r>
              <a:rPr lang="es-ES" dirty="0" err="1" smtClean="0"/>
              <a:t>individuals</a:t>
            </a:r>
            <a:r>
              <a:rPr lang="es-ES" dirty="0" smtClean="0"/>
              <a:t> in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stages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lives</a:t>
            </a:r>
            <a:r>
              <a:rPr lang="es-ES" dirty="0" smtClean="0"/>
              <a:t>, </a:t>
            </a:r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disease</a:t>
            </a:r>
            <a:r>
              <a:rPr lang="es-ES" dirty="0" smtClean="0"/>
              <a:t> and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recovery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biobank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interoperability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data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discovery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BBMRI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share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biobank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high-throughput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data. </a:t>
            </a:r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biobanking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federated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storage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intensive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bio-resources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visibility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protection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required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owners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samples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efficient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economic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BBMRI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storage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processing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data. </a:t>
            </a: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9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scipion</a:t>
            </a:r>
            <a:r>
              <a:rPr lang="en-GB" dirty="0" smtClean="0"/>
              <a:t> 3d models from</a:t>
            </a:r>
            <a:r>
              <a:rPr lang="en-GB" baseline="0" dirty="0" smtClean="0"/>
              <a:t> electron</a:t>
            </a:r>
            <a:r>
              <a:rPr lang="en-GB" dirty="0" smtClean="0"/>
              <a:t> microscopy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0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Requirements for </a:t>
            </a:r>
            <a:r>
              <a:rPr lang="en-GB" dirty="0" err="1" smtClean="0"/>
              <a:t>FedCloud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23728" y="3886200"/>
            <a:ext cx="6336704" cy="1343000"/>
          </a:xfrm>
        </p:spPr>
        <p:txBody>
          <a:bodyPr/>
          <a:lstStyle/>
          <a:p>
            <a:r>
              <a:rPr lang="en-GB" dirty="0" smtClean="0"/>
              <a:t>Enol </a:t>
            </a:r>
            <a:r>
              <a:rPr lang="en-GB" dirty="0" err="1" smtClean="0"/>
              <a:t>Fernández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FedCloud</a:t>
            </a:r>
            <a:r>
              <a:rPr lang="en-GB" dirty="0" smtClean="0"/>
              <a:t> F2F @ Amsterdam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mtClean="0">
                <a:solidFill>
                  <a:schemeClr val="bg1"/>
                </a:solidFill>
                <a:latin typeface="Arial" pitchFamily="34" charset="0"/>
              </a:rPr>
              <a:t>19/1/15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EGI FedCloud F2F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Disaster Mitigation</a:t>
            </a:r>
            <a:endParaRPr lang="en-GB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</a:t>
            </a:r>
            <a:r>
              <a:rPr lang="es-ES" dirty="0" err="1" smtClean="0"/>
              <a:t>ustomised</a:t>
            </a:r>
            <a:r>
              <a:rPr lang="es-ES" dirty="0" smtClean="0"/>
              <a:t> </a:t>
            </a:r>
            <a:r>
              <a:rPr lang="es-ES" dirty="0"/>
              <a:t>IT </a:t>
            </a:r>
            <a:r>
              <a:rPr lang="es-ES" dirty="0" err="1"/>
              <a:t>services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support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climate</a:t>
            </a:r>
            <a:r>
              <a:rPr lang="es-ES" dirty="0"/>
              <a:t> and </a:t>
            </a:r>
            <a:r>
              <a:rPr lang="es-ES" dirty="0" err="1"/>
              <a:t>disaster</a:t>
            </a:r>
            <a:r>
              <a:rPr lang="es-ES" dirty="0"/>
              <a:t> </a:t>
            </a:r>
            <a:r>
              <a:rPr lang="es-ES" dirty="0" err="1"/>
              <a:t>mitigation</a:t>
            </a:r>
            <a:r>
              <a:rPr lang="es-ES" dirty="0"/>
              <a:t> </a:t>
            </a:r>
            <a:r>
              <a:rPr lang="es-ES" dirty="0" err="1" smtClean="0"/>
              <a:t>researchers</a:t>
            </a:r>
            <a:endParaRPr lang="es-ES" dirty="0" smtClean="0"/>
          </a:p>
          <a:p>
            <a:r>
              <a:rPr lang="es-ES" dirty="0" err="1" smtClean="0"/>
              <a:t>FedCloud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:</a:t>
            </a:r>
          </a:p>
          <a:p>
            <a:pPr lvl="1"/>
            <a:r>
              <a:rPr lang="es-ES" dirty="0"/>
              <a:t>web </a:t>
            </a:r>
            <a:r>
              <a:rPr lang="es-ES" dirty="0" err="1"/>
              <a:t>portals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tsunami wave </a:t>
            </a:r>
            <a:r>
              <a:rPr lang="es-ES" dirty="0" err="1"/>
              <a:t>propagation</a:t>
            </a:r>
            <a:r>
              <a:rPr lang="es-ES" dirty="0"/>
              <a:t> </a:t>
            </a:r>
            <a:r>
              <a:rPr lang="es-ES" dirty="0" err="1"/>
              <a:t>simulations</a:t>
            </a:r>
            <a:r>
              <a:rPr lang="es-ES" dirty="0"/>
              <a:t> and </a:t>
            </a:r>
            <a:r>
              <a:rPr lang="es-ES" dirty="0" err="1"/>
              <a:t>for</a:t>
            </a:r>
            <a:r>
              <a:rPr lang="es-ES" dirty="0"/>
              <a:t> WRF-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weather</a:t>
            </a:r>
            <a:r>
              <a:rPr lang="es-ES" dirty="0"/>
              <a:t> </a:t>
            </a:r>
            <a:r>
              <a:rPr lang="es-ES" dirty="0" err="1" smtClean="0"/>
              <a:t>simulation</a:t>
            </a:r>
            <a:endParaRPr lang="es-ES" dirty="0" smtClean="0"/>
          </a:p>
          <a:p>
            <a:pPr lvl="1"/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simulation</a:t>
            </a:r>
            <a:r>
              <a:rPr lang="es-ES" dirty="0"/>
              <a:t> </a:t>
            </a:r>
            <a:r>
              <a:rPr lang="es-ES" dirty="0" err="1"/>
              <a:t>portals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scientific</a:t>
            </a:r>
            <a:r>
              <a:rPr lang="es-ES" dirty="0"/>
              <a:t> </a:t>
            </a:r>
            <a:r>
              <a:rPr lang="es-ES" dirty="0" err="1"/>
              <a:t>scenario</a:t>
            </a:r>
            <a:r>
              <a:rPr lang="es-ES" dirty="0"/>
              <a:t> in </a:t>
            </a:r>
            <a:r>
              <a:rPr lang="es-ES" dirty="0" err="1"/>
              <a:t>disaster</a:t>
            </a:r>
            <a:r>
              <a:rPr lang="es-ES" dirty="0"/>
              <a:t> </a:t>
            </a:r>
            <a:r>
              <a:rPr lang="es-ES" dirty="0" err="1" smtClean="0"/>
              <a:t>mitigation</a:t>
            </a:r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  <a:p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AAI</a:t>
            </a:r>
          </a:p>
          <a:p>
            <a:pPr lvl="1"/>
            <a:r>
              <a:rPr lang="en-GB" dirty="0" smtClean="0"/>
              <a:t>not just for the </a:t>
            </a:r>
            <a:r>
              <a:rPr lang="en-GB" dirty="0" err="1" smtClean="0"/>
              <a:t>IaaS</a:t>
            </a:r>
            <a:r>
              <a:rPr lang="en-GB" dirty="0" smtClean="0"/>
              <a:t>, also at the application/portal/gateway </a:t>
            </a:r>
            <a:r>
              <a:rPr lang="en-GB" dirty="0" smtClean="0"/>
              <a:t>level</a:t>
            </a:r>
          </a:p>
          <a:p>
            <a:r>
              <a:rPr lang="en-GB" dirty="0" smtClean="0"/>
              <a:t>“</a:t>
            </a:r>
            <a:r>
              <a:rPr lang="en-GB" dirty="0" smtClean="0"/>
              <a:t>Big Data”</a:t>
            </a:r>
          </a:p>
          <a:p>
            <a:pPr lvl="1"/>
            <a:r>
              <a:rPr lang="en-GB" smtClean="0"/>
              <a:t>sharing </a:t>
            </a:r>
            <a:r>
              <a:rPr lang="en-GB" dirty="0" smtClean="0"/>
              <a:t>policies on data</a:t>
            </a:r>
            <a:endParaRPr lang="en-GB" dirty="0" smtClean="0"/>
          </a:p>
          <a:p>
            <a:pPr lvl="1"/>
            <a:r>
              <a:rPr lang="en-GB" dirty="0" smtClean="0"/>
              <a:t>big-data processing tools</a:t>
            </a:r>
            <a:endParaRPr lang="en-GB" dirty="0" smtClean="0"/>
          </a:p>
          <a:p>
            <a:r>
              <a:rPr lang="en-GB" dirty="0" smtClean="0"/>
              <a:t>VM image management</a:t>
            </a:r>
          </a:p>
          <a:p>
            <a:pPr lvl="1"/>
            <a:r>
              <a:rPr lang="en-GB" dirty="0" smtClean="0"/>
              <a:t>images </a:t>
            </a:r>
            <a:r>
              <a:rPr lang="en-GB" dirty="0" smtClean="0"/>
              <a:t>with </a:t>
            </a:r>
            <a:r>
              <a:rPr lang="en-GB" dirty="0"/>
              <a:t>gateways</a:t>
            </a:r>
            <a:r>
              <a:rPr lang="en-GB" dirty="0" smtClean="0"/>
              <a:t>, applications, etc.</a:t>
            </a:r>
          </a:p>
          <a:p>
            <a:r>
              <a:rPr lang="en-GB" dirty="0" smtClean="0"/>
              <a:t>Hosting portals/</a:t>
            </a:r>
            <a:r>
              <a:rPr lang="en-GB" dirty="0" smtClean="0"/>
              <a:t>gateways and executing applications</a:t>
            </a:r>
            <a:endParaRPr lang="en-GB" dirty="0" smtClean="0"/>
          </a:p>
          <a:p>
            <a:pPr lvl="1"/>
            <a:r>
              <a:rPr lang="en-GB" dirty="0" smtClean="0"/>
              <a:t>scaling in/out </a:t>
            </a:r>
          </a:p>
          <a:p>
            <a:pPr lvl="1"/>
            <a:r>
              <a:rPr lang="en-GB" dirty="0" smtClean="0"/>
              <a:t>orchestration/brokers</a:t>
            </a:r>
            <a:endParaRPr lang="en-GB" dirty="0" smtClean="0"/>
          </a:p>
          <a:p>
            <a:r>
              <a:rPr lang="en-GB" dirty="0" smtClean="0"/>
              <a:t>Training</a:t>
            </a:r>
          </a:p>
          <a:p>
            <a:pPr lvl="1"/>
            <a:r>
              <a:rPr lang="en-GB" dirty="0" smtClean="0"/>
              <a:t>documentation, disposable </a:t>
            </a:r>
            <a:r>
              <a:rPr lang="en-GB" dirty="0" smtClean="0"/>
              <a:t>learning environments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4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 JRA2.2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Evolve the federated </a:t>
            </a:r>
            <a:r>
              <a:rPr lang="en-US" dirty="0" err="1" smtClean="0"/>
              <a:t>IaaS</a:t>
            </a:r>
            <a:r>
              <a:rPr lang="en-US" dirty="0" smtClean="0"/>
              <a:t> Cloud platform with functionalities required by the CCs</a:t>
            </a:r>
          </a:p>
          <a:p>
            <a:pPr lvl="1"/>
            <a:r>
              <a:rPr lang="en-US" dirty="0" smtClean="0"/>
              <a:t>Extend ‘open standards’-based interfaces exposing new capabilities</a:t>
            </a:r>
          </a:p>
          <a:p>
            <a:pPr lvl="1"/>
            <a:r>
              <a:rPr lang="en-US" dirty="0" smtClean="0"/>
              <a:t>Maintain interface support for future versions of popular Cloud Management Frameworks (CMFs).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12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 JRA2.2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Tasks:</a:t>
            </a:r>
          </a:p>
          <a:p>
            <a:pPr lvl="1"/>
            <a:r>
              <a:rPr lang="en-US" dirty="0" smtClean="0"/>
              <a:t>Extend </a:t>
            </a:r>
            <a:r>
              <a:rPr lang="en-US" dirty="0" err="1" smtClean="0"/>
              <a:t>AppDB</a:t>
            </a:r>
            <a:r>
              <a:rPr lang="en-US" dirty="0" smtClean="0"/>
              <a:t> (provide VM management functionality)</a:t>
            </a:r>
          </a:p>
          <a:p>
            <a:pPr lvl="1"/>
            <a:r>
              <a:rPr lang="en-US" dirty="0" smtClean="0"/>
              <a:t>Extend VM management standards support (snapshots and vertical scaling) (</a:t>
            </a:r>
            <a:r>
              <a:rPr lang="en-US" dirty="0" smtClean="0">
                <a:solidFill>
                  <a:schemeClr val="accent2"/>
                </a:solidFill>
              </a:rPr>
              <a:t>M9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Relocating VM instances between providers (</a:t>
            </a:r>
            <a:r>
              <a:rPr lang="en-US" dirty="0" smtClean="0">
                <a:solidFill>
                  <a:srgbClr val="C0504D"/>
                </a:solidFill>
              </a:rPr>
              <a:t>M12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Integration support for CMFs (maintenance of OCCI/CDMI interfaces)</a:t>
            </a:r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9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 Centers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EGI-ENGAGE </a:t>
            </a:r>
            <a:r>
              <a:rPr lang="es-ES" dirty="0" err="1" smtClean="0"/>
              <a:t>includes</a:t>
            </a:r>
            <a:r>
              <a:rPr lang="es-ES" dirty="0" smtClean="0"/>
              <a:t> a </a:t>
            </a:r>
            <a:r>
              <a:rPr lang="es-ES" dirty="0" err="1" smtClean="0"/>
              <a:t>network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eight</a:t>
            </a:r>
            <a:r>
              <a:rPr lang="es-ES" dirty="0"/>
              <a:t> </a:t>
            </a:r>
            <a:r>
              <a:rPr lang="es-ES" dirty="0" err="1"/>
              <a:t>Competence</a:t>
            </a:r>
            <a:r>
              <a:rPr lang="es-ES" dirty="0"/>
              <a:t> </a:t>
            </a:r>
            <a:r>
              <a:rPr lang="es-ES" dirty="0" smtClean="0"/>
              <a:t>Centres</a:t>
            </a:r>
          </a:p>
          <a:p>
            <a:r>
              <a:rPr lang="es-ES" dirty="0" err="1" smtClean="0"/>
              <a:t>Joint</a:t>
            </a:r>
            <a:r>
              <a:rPr lang="es-ES" dirty="0" smtClean="0"/>
              <a:t> </a:t>
            </a:r>
            <a:r>
              <a:rPr lang="es-ES" dirty="0" err="1" smtClean="0"/>
              <a:t>effort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NGIs</a:t>
            </a:r>
            <a:r>
              <a:rPr lang="es-ES" dirty="0" smtClean="0"/>
              <a:t>, </a:t>
            </a:r>
            <a:r>
              <a:rPr lang="es-ES" dirty="0" err="1"/>
              <a:t>user</a:t>
            </a:r>
            <a:r>
              <a:rPr lang="es-ES" dirty="0"/>
              <a:t> </a:t>
            </a:r>
            <a:r>
              <a:rPr lang="es-ES" dirty="0" err="1"/>
              <a:t>communities</a:t>
            </a:r>
            <a:r>
              <a:rPr lang="es-ES" dirty="0"/>
              <a:t>, </a:t>
            </a:r>
            <a:r>
              <a:rPr lang="es-ES" dirty="0" err="1"/>
              <a:t>technology</a:t>
            </a:r>
            <a:r>
              <a:rPr lang="es-ES" dirty="0"/>
              <a:t> and </a:t>
            </a:r>
            <a:r>
              <a:rPr lang="es-ES" dirty="0" err="1"/>
              <a:t>service</a:t>
            </a:r>
            <a:r>
              <a:rPr lang="es-ES" dirty="0"/>
              <a:t> </a:t>
            </a:r>
            <a:r>
              <a:rPr lang="es-ES" dirty="0" err="1" smtClean="0"/>
              <a:t>providers</a:t>
            </a:r>
            <a:endParaRPr lang="es-ES" dirty="0" smtClean="0"/>
          </a:p>
          <a:p>
            <a:r>
              <a:rPr lang="es-ES" dirty="0" err="1" smtClean="0"/>
              <a:t>Collect</a:t>
            </a:r>
            <a:r>
              <a:rPr lang="es-ES" dirty="0" smtClean="0"/>
              <a:t> </a:t>
            </a:r>
            <a:r>
              <a:rPr lang="es-ES" dirty="0" err="1"/>
              <a:t>requirements</a:t>
            </a:r>
            <a:r>
              <a:rPr lang="es-ES" dirty="0"/>
              <a:t>, </a:t>
            </a:r>
            <a:r>
              <a:rPr lang="es-ES" dirty="0" err="1"/>
              <a:t>integrate</a:t>
            </a:r>
            <a:r>
              <a:rPr lang="es-ES" dirty="0"/>
              <a:t> </a:t>
            </a:r>
            <a:r>
              <a:rPr lang="es-ES" dirty="0" err="1"/>
              <a:t>community-specific</a:t>
            </a:r>
            <a:r>
              <a:rPr lang="es-ES" dirty="0"/>
              <a:t> </a:t>
            </a:r>
            <a:r>
              <a:rPr lang="es-ES" dirty="0" err="1"/>
              <a:t>applications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-of-</a:t>
            </a:r>
            <a:r>
              <a:rPr lang="es-ES" dirty="0" err="1"/>
              <a:t>the</a:t>
            </a:r>
            <a:r>
              <a:rPr lang="es-ES" dirty="0"/>
              <a:t>-art </a:t>
            </a:r>
            <a:r>
              <a:rPr lang="es-ES" dirty="0" err="1"/>
              <a:t>services</a:t>
            </a:r>
            <a:r>
              <a:rPr lang="es-ES" dirty="0"/>
              <a:t>, </a:t>
            </a:r>
            <a:r>
              <a:rPr lang="es-ES" dirty="0" err="1"/>
              <a:t>foster</a:t>
            </a:r>
            <a:r>
              <a:rPr lang="es-ES" dirty="0"/>
              <a:t> </a:t>
            </a:r>
            <a:r>
              <a:rPr lang="es-ES" dirty="0" err="1"/>
              <a:t>interoperability</a:t>
            </a:r>
            <a:r>
              <a:rPr lang="es-ES" dirty="0"/>
              <a:t> </a:t>
            </a:r>
            <a:r>
              <a:rPr lang="es-ES" dirty="0" err="1"/>
              <a:t>across</a:t>
            </a:r>
            <a:r>
              <a:rPr lang="es-ES" dirty="0"/>
              <a:t> e-</a:t>
            </a:r>
            <a:r>
              <a:rPr lang="es-ES" dirty="0" err="1"/>
              <a:t>Infrastructures</a:t>
            </a:r>
            <a:r>
              <a:rPr lang="es-ES" dirty="0"/>
              <a:t>, and </a:t>
            </a:r>
            <a:r>
              <a:rPr lang="es-ES" dirty="0" err="1"/>
              <a:t>evolve</a:t>
            </a:r>
            <a:r>
              <a:rPr lang="es-ES" dirty="0"/>
              <a:t> </a:t>
            </a:r>
            <a:r>
              <a:rPr lang="es-ES" dirty="0" err="1" smtClean="0"/>
              <a:t>services</a:t>
            </a:r>
            <a:endParaRPr lang="es-E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mtClean="0">
                <a:solidFill>
                  <a:schemeClr val="bg1"/>
                </a:solidFill>
                <a:latin typeface="Arial" pitchFamily="34" charset="0"/>
              </a:rPr>
              <a:t>19/1/15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EGI FedCloud F2F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ELIXIR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Pan</a:t>
            </a:r>
            <a:r>
              <a:rPr lang="es-ES" dirty="0"/>
              <a:t>-</a:t>
            </a:r>
            <a:r>
              <a:rPr lang="es-ES" dirty="0" err="1"/>
              <a:t>European</a:t>
            </a:r>
            <a:r>
              <a:rPr lang="es-ES" dirty="0"/>
              <a:t> RI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/>
              <a:t>b</a:t>
            </a:r>
            <a:r>
              <a:rPr lang="es-ES" dirty="0" err="1" smtClean="0"/>
              <a:t>uild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err="1"/>
              <a:t>sustainable</a:t>
            </a:r>
            <a:r>
              <a:rPr lang="es-ES" dirty="0"/>
              <a:t> </a:t>
            </a:r>
            <a:r>
              <a:rPr lang="es-ES" dirty="0" err="1" smtClean="0"/>
              <a:t>infrastructure</a:t>
            </a:r>
            <a:r>
              <a:rPr lang="es-ES" dirty="0" smtClean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biological</a:t>
            </a:r>
            <a:r>
              <a:rPr lang="es-ES" dirty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supporting</a:t>
            </a:r>
            <a:r>
              <a:rPr lang="es-ES" dirty="0" smtClean="0"/>
              <a:t>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endParaRPr lang="es-ES" dirty="0" smtClean="0"/>
          </a:p>
          <a:p>
            <a:r>
              <a:rPr lang="es-ES" dirty="0" smtClean="0"/>
              <a:t>CC </a:t>
            </a:r>
            <a:r>
              <a:rPr lang="es-ES" dirty="0" err="1"/>
              <a:t>w</a:t>
            </a:r>
            <a:r>
              <a:rPr lang="es-ES" dirty="0" err="1" smtClean="0"/>
              <a:t>ill</a:t>
            </a:r>
            <a:r>
              <a:rPr lang="es-ES" dirty="0" smtClean="0"/>
              <a:t> </a:t>
            </a:r>
            <a:r>
              <a:rPr lang="es-ES" dirty="0" err="1"/>
              <a:t>select</a:t>
            </a:r>
            <a:r>
              <a:rPr lang="es-ES" dirty="0"/>
              <a:t> </a:t>
            </a:r>
            <a:r>
              <a:rPr lang="es-ES" dirty="0" err="1" smtClean="0"/>
              <a:t>representative</a:t>
            </a:r>
            <a:r>
              <a:rPr lang="es-ES" dirty="0" smtClean="0"/>
              <a:t> use case </a:t>
            </a:r>
            <a:r>
              <a:rPr lang="es-ES" dirty="0" err="1" smtClean="0"/>
              <a:t>workflows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demonstrators</a:t>
            </a:r>
            <a:r>
              <a:rPr lang="es-ES" dirty="0" smtClean="0"/>
              <a:t> </a:t>
            </a:r>
            <a:r>
              <a:rPr lang="es-ES" dirty="0" err="1" smtClean="0"/>
              <a:t>targeting</a:t>
            </a:r>
            <a:r>
              <a:rPr lang="es-ES" dirty="0" smtClean="0"/>
              <a:t> </a:t>
            </a:r>
            <a:r>
              <a:rPr lang="es-ES" dirty="0" err="1" smtClean="0"/>
              <a:t>FedCloud</a:t>
            </a:r>
            <a:endParaRPr lang="es-ES" dirty="0" smtClean="0"/>
          </a:p>
          <a:p>
            <a:pPr lvl="1"/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practices</a:t>
            </a:r>
            <a:r>
              <a:rPr lang="es-ES" dirty="0" smtClean="0"/>
              <a:t> </a:t>
            </a:r>
            <a:r>
              <a:rPr lang="es-ES" dirty="0" err="1" smtClean="0"/>
              <a:t>materials</a:t>
            </a:r>
            <a:endParaRPr lang="es-ES" dirty="0" smtClean="0"/>
          </a:p>
          <a:p>
            <a:pPr lvl="1"/>
            <a:r>
              <a:rPr lang="es-ES" dirty="0" err="1" smtClean="0"/>
              <a:t>creation</a:t>
            </a:r>
            <a:r>
              <a:rPr lang="es-ES" dirty="0" smtClean="0"/>
              <a:t> of </a:t>
            </a:r>
            <a:r>
              <a:rPr lang="es-ES" dirty="0" err="1" smtClean="0"/>
              <a:t>VMs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demonstrators</a:t>
            </a:r>
            <a:endParaRPr lang="es-ES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BBMRI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Biobanking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BioMolecular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smtClean="0"/>
              <a:t>RI</a:t>
            </a:r>
            <a:endParaRPr lang="es-ES" dirty="0" smtClean="0"/>
          </a:p>
          <a:p>
            <a:r>
              <a:rPr lang="es-ES" dirty="0" err="1" smtClean="0"/>
              <a:t>FedCloud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/>
              <a:t>o</a:t>
            </a:r>
            <a:r>
              <a:rPr lang="es-ES" dirty="0" err="1" smtClean="0"/>
              <a:t>bjectives</a:t>
            </a:r>
            <a:r>
              <a:rPr lang="es-ES" dirty="0"/>
              <a:t>:</a:t>
            </a:r>
            <a:endParaRPr lang="es-ES" dirty="0" smtClean="0"/>
          </a:p>
          <a:p>
            <a:pPr lvl="1"/>
            <a:r>
              <a:rPr lang="es-ES" dirty="0" err="1" smtClean="0"/>
              <a:t>Secure</a:t>
            </a:r>
            <a:r>
              <a:rPr lang="es-ES" dirty="0" smtClean="0"/>
              <a:t> </a:t>
            </a:r>
            <a:r>
              <a:rPr lang="es-ES" dirty="0"/>
              <a:t>data </a:t>
            </a:r>
            <a:r>
              <a:rPr lang="es-ES" dirty="0" err="1"/>
              <a:t>storage</a:t>
            </a:r>
            <a:r>
              <a:rPr lang="es-ES" dirty="0"/>
              <a:t> </a:t>
            </a:r>
            <a:r>
              <a:rPr lang="es-ES" dirty="0" err="1" smtClean="0"/>
              <a:t>infrastructure</a:t>
            </a:r>
            <a:endParaRPr lang="es-ES" dirty="0" smtClean="0"/>
          </a:p>
          <a:p>
            <a:pPr lvl="2"/>
            <a:r>
              <a:rPr lang="es-ES" dirty="0" err="1" smtClean="0"/>
              <a:t>biobank</a:t>
            </a:r>
            <a:r>
              <a:rPr lang="es-ES" dirty="0" smtClean="0"/>
              <a:t> </a:t>
            </a:r>
            <a:r>
              <a:rPr lang="es-ES" dirty="0" err="1" smtClean="0"/>
              <a:t>interoperability</a:t>
            </a:r>
            <a:r>
              <a:rPr lang="es-ES" dirty="0" smtClean="0"/>
              <a:t> and data </a:t>
            </a:r>
            <a:r>
              <a:rPr lang="es-ES" dirty="0" err="1" smtClean="0"/>
              <a:t>discovery</a:t>
            </a:r>
            <a:endParaRPr lang="es-ES" dirty="0" smtClean="0"/>
          </a:p>
          <a:p>
            <a:pPr lvl="2"/>
            <a:r>
              <a:rPr lang="es-ES" dirty="0" err="1" smtClean="0"/>
              <a:t>allowing</a:t>
            </a:r>
            <a:r>
              <a:rPr lang="es-ES" dirty="0" smtClean="0"/>
              <a:t> data </a:t>
            </a:r>
            <a:r>
              <a:rPr lang="es-ES" dirty="0" err="1"/>
              <a:t>s</a:t>
            </a:r>
            <a:r>
              <a:rPr lang="es-ES" dirty="0" err="1" smtClean="0"/>
              <a:t>haring</a:t>
            </a:r>
            <a:endParaRPr lang="es-ES" dirty="0" smtClean="0"/>
          </a:p>
          <a:p>
            <a:pPr lvl="2"/>
            <a:r>
              <a:rPr lang="es-ES" dirty="0" err="1" smtClean="0"/>
              <a:t>respecting</a:t>
            </a:r>
            <a:r>
              <a:rPr lang="es-ES" dirty="0" smtClean="0"/>
              <a:t> </a:t>
            </a:r>
            <a:r>
              <a:rPr lang="es-ES" dirty="0" err="1" smtClean="0"/>
              <a:t>protection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owners</a:t>
            </a:r>
            <a:r>
              <a:rPr lang="es-ES" dirty="0" smtClean="0"/>
              <a:t> of data and </a:t>
            </a:r>
            <a:r>
              <a:rPr lang="es-ES" dirty="0" err="1" smtClean="0"/>
              <a:t>samples</a:t>
            </a:r>
            <a:endParaRPr lang="es-ES" dirty="0" smtClean="0"/>
          </a:p>
          <a:p>
            <a:pPr lvl="1"/>
            <a:r>
              <a:rPr lang="es-ES" dirty="0" err="1" smtClean="0"/>
              <a:t>Biobank</a:t>
            </a:r>
            <a:r>
              <a:rPr lang="es-ES" dirty="0" smtClean="0"/>
              <a:t> </a:t>
            </a:r>
            <a:r>
              <a:rPr lang="es-ES" dirty="0" err="1" smtClean="0"/>
              <a:t>Workflow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:</a:t>
            </a:r>
          </a:p>
          <a:p>
            <a:pPr lvl="2"/>
            <a:r>
              <a:rPr lang="es-ES" dirty="0" smtClean="0"/>
              <a:t>Big-data </a:t>
            </a:r>
            <a:r>
              <a:rPr lang="es-ES" dirty="0" err="1" smtClean="0"/>
              <a:t>processing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BioBankCloud</a:t>
            </a:r>
            <a:r>
              <a:rPr lang="es-ES" dirty="0" smtClean="0"/>
              <a:t> (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Hadoop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0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/>
              <a:t>MoBrain</a:t>
            </a:r>
            <a:endParaRPr lang="en-GB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Research from Molecule to </a:t>
            </a:r>
            <a:r>
              <a:rPr lang="en-GB" dirty="0" smtClean="0"/>
              <a:t>Brain</a:t>
            </a:r>
          </a:p>
          <a:p>
            <a:r>
              <a:rPr lang="en-GB" dirty="0"/>
              <a:t>B</a:t>
            </a:r>
            <a:r>
              <a:rPr lang="en-GB" dirty="0" smtClean="0"/>
              <a:t>uilds </a:t>
            </a:r>
            <a:r>
              <a:rPr lang="en-GB" dirty="0" smtClean="0"/>
              <a:t>on the experience of </a:t>
            </a:r>
            <a:r>
              <a:rPr lang="en-GB" dirty="0" err="1" smtClean="0"/>
              <a:t>WeNMR</a:t>
            </a:r>
            <a:r>
              <a:rPr lang="en-GB" dirty="0" smtClean="0"/>
              <a:t> and NeuGrid4You</a:t>
            </a:r>
          </a:p>
          <a:p>
            <a:r>
              <a:rPr lang="en-GB" dirty="0" err="1" smtClean="0"/>
              <a:t>FedCloud</a:t>
            </a:r>
            <a:r>
              <a:rPr lang="en-GB" dirty="0" smtClean="0"/>
              <a:t> related objectives:</a:t>
            </a:r>
          </a:p>
          <a:p>
            <a:pPr lvl="1"/>
            <a:r>
              <a:rPr lang="en-GB" dirty="0" smtClean="0"/>
              <a:t>Bring computing to the </a:t>
            </a:r>
            <a:r>
              <a:rPr lang="en-GB" dirty="0" smtClean="0"/>
              <a:t>data</a:t>
            </a:r>
            <a:endParaRPr lang="en-GB" dirty="0" smtClean="0"/>
          </a:p>
          <a:p>
            <a:pPr lvl="2"/>
            <a:r>
              <a:rPr lang="en-GB" dirty="0" smtClean="0"/>
              <a:t>managing data, running jobs with </a:t>
            </a:r>
            <a:r>
              <a:rPr lang="en-GB" dirty="0" err="1" smtClean="0"/>
              <a:t>Scipion</a:t>
            </a:r>
            <a:endParaRPr lang="en-GB" dirty="0" smtClean="0"/>
          </a:p>
          <a:p>
            <a:pPr lvl="1"/>
            <a:r>
              <a:rPr lang="en-GB" dirty="0" smtClean="0"/>
              <a:t>Facilitate the operation of web services and portals</a:t>
            </a:r>
          </a:p>
          <a:p>
            <a:pPr lvl="2"/>
            <a:r>
              <a:rPr lang="en-GB" dirty="0" smtClean="0">
                <a:sym typeface="Wingdings"/>
              </a:rPr>
              <a:t>move to DIRAC4EGI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Offer custom virtual machines to research for specific scenarios </a:t>
            </a:r>
            <a:endParaRPr lang="en-GB" dirty="0" smtClean="0"/>
          </a:p>
          <a:p>
            <a:pPr lvl="1"/>
            <a:r>
              <a:rPr lang="en-GB" dirty="0"/>
              <a:t>Enable GPU processing in the EGI </a:t>
            </a:r>
            <a:r>
              <a:rPr lang="en-GB" dirty="0" smtClean="0"/>
              <a:t>infrastructure</a:t>
            </a:r>
          </a:p>
          <a:p>
            <a:pPr lvl="2"/>
            <a:r>
              <a:rPr lang="en-GB" dirty="0" smtClean="0">
                <a:sym typeface="Wingdings"/>
              </a:rPr>
              <a:t>GPUs in </a:t>
            </a:r>
            <a:r>
              <a:rPr lang="en-GB" dirty="0" err="1" smtClean="0">
                <a:sym typeface="Wingdings"/>
              </a:rPr>
              <a:t>FedCloud</a:t>
            </a:r>
            <a:r>
              <a:rPr lang="en-GB" dirty="0" smtClean="0">
                <a:sym typeface="Wingdings"/>
              </a:rPr>
              <a:t>?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1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DARIAH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CC to ease </a:t>
            </a:r>
            <a:r>
              <a:rPr lang="en-GB" dirty="0"/>
              <a:t>research from the areas of the Arts and </a:t>
            </a:r>
            <a:r>
              <a:rPr lang="en-GB" dirty="0" smtClean="0"/>
              <a:t>Humanities</a:t>
            </a:r>
          </a:p>
          <a:p>
            <a:r>
              <a:rPr lang="en-GB" dirty="0" err="1" smtClean="0"/>
              <a:t>FedCloud</a:t>
            </a:r>
            <a:r>
              <a:rPr lang="en-GB" dirty="0" smtClean="0"/>
              <a:t> related objectives:</a:t>
            </a:r>
          </a:p>
          <a:p>
            <a:pPr lvl="1"/>
            <a:r>
              <a:rPr lang="en-GB" dirty="0"/>
              <a:t>DARIAH </a:t>
            </a:r>
            <a:r>
              <a:rPr lang="en-GB" dirty="0" err="1"/>
              <a:t>eScience</a:t>
            </a:r>
            <a:r>
              <a:rPr lang="en-GB" dirty="0"/>
              <a:t> Gateway on </a:t>
            </a:r>
            <a:r>
              <a:rPr lang="en-GB" dirty="0" smtClean="0"/>
              <a:t>EGI</a:t>
            </a:r>
          </a:p>
          <a:p>
            <a:pPr lvl="2"/>
            <a:r>
              <a:rPr lang="en-GB" dirty="0" smtClean="0">
                <a:sym typeface="Wingdings"/>
              </a:rPr>
              <a:t>based </a:t>
            </a:r>
            <a:r>
              <a:rPr lang="en-GB" dirty="0">
                <a:sym typeface="Wingdings"/>
              </a:rPr>
              <a:t>on WS-PGRADE/</a:t>
            </a:r>
            <a:r>
              <a:rPr lang="en-GB" dirty="0" err="1">
                <a:sym typeface="Wingdings"/>
              </a:rPr>
              <a:t>gUSE</a:t>
            </a:r>
            <a:r>
              <a:rPr lang="en-GB" dirty="0">
                <a:sym typeface="Wingdings"/>
              </a:rPr>
              <a:t> </a:t>
            </a:r>
          </a:p>
          <a:p>
            <a:pPr lvl="1"/>
            <a:r>
              <a:rPr lang="en-GB" dirty="0"/>
              <a:t>Storing and Accessing DARIAH contents on </a:t>
            </a:r>
            <a:r>
              <a:rPr lang="en-GB" dirty="0" smtClean="0"/>
              <a:t>EGI</a:t>
            </a:r>
          </a:p>
          <a:p>
            <a:pPr lvl="2"/>
            <a:r>
              <a:rPr lang="en-GB" dirty="0" smtClean="0">
                <a:sym typeface="Wingdings"/>
              </a:rPr>
              <a:t>based on </a:t>
            </a:r>
            <a:r>
              <a:rPr lang="en-GB" dirty="0" err="1" smtClean="0">
                <a:sym typeface="Wingdings"/>
              </a:rPr>
              <a:t>gLibrary</a:t>
            </a:r>
            <a:endParaRPr lang="en-GB" dirty="0" smtClean="0">
              <a:sym typeface="Wingdings"/>
            </a:endParaRPr>
          </a:p>
          <a:p>
            <a:pPr lvl="1"/>
            <a:r>
              <a:rPr lang="en-GB" dirty="0" smtClean="0"/>
              <a:t>Multi</a:t>
            </a:r>
            <a:r>
              <a:rPr lang="en-GB" dirty="0"/>
              <a:t>-Source Distributed Real-Time Search and Information </a:t>
            </a:r>
            <a:r>
              <a:rPr lang="en-GB" dirty="0" smtClean="0"/>
              <a:t>Retrieval</a:t>
            </a:r>
          </a:p>
          <a:p>
            <a:pPr lvl="2"/>
            <a:r>
              <a:rPr lang="en-GB" dirty="0" smtClean="0"/>
              <a:t>big </a:t>
            </a:r>
            <a:r>
              <a:rPr lang="en-GB" dirty="0"/>
              <a:t>data stream and batch processing </a:t>
            </a:r>
            <a:r>
              <a:rPr lang="en-GB" dirty="0" smtClean="0"/>
              <a:t>techniques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/>
              <a:t>LifeWatch</a:t>
            </a:r>
            <a:endParaRPr lang="en-GB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LifeWatch</a:t>
            </a:r>
            <a:r>
              <a:rPr lang="es-ES" dirty="0"/>
              <a:t> </a:t>
            </a:r>
            <a:r>
              <a:rPr lang="es-ES" dirty="0" smtClean="0"/>
              <a:t>CC </a:t>
            </a:r>
            <a:r>
              <a:rPr lang="es-ES" dirty="0" err="1" smtClean="0"/>
              <a:t>will</a:t>
            </a:r>
            <a:r>
              <a:rPr lang="es-ES" dirty="0" smtClean="0"/>
              <a:t> capture </a:t>
            </a:r>
            <a:r>
              <a:rPr lang="es-ES" dirty="0"/>
              <a:t>and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requirements</a:t>
            </a:r>
            <a:r>
              <a:rPr lang="es-ES" dirty="0"/>
              <a:t> of </a:t>
            </a:r>
            <a:r>
              <a:rPr lang="es-ES" dirty="0" err="1"/>
              <a:t>Biodiversity</a:t>
            </a:r>
            <a:r>
              <a:rPr lang="es-ES" dirty="0"/>
              <a:t> and </a:t>
            </a:r>
            <a:r>
              <a:rPr lang="es-ES" dirty="0" err="1"/>
              <a:t>Ecosystems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communities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err="1" smtClean="0"/>
              <a:t>FedCloud</a:t>
            </a:r>
            <a:r>
              <a:rPr lang="es-ES" dirty="0" smtClean="0"/>
              <a:t> </a:t>
            </a:r>
            <a:r>
              <a:rPr lang="es-ES" dirty="0" err="1"/>
              <a:t>r</a:t>
            </a:r>
            <a:r>
              <a:rPr lang="es-ES" dirty="0" err="1" smtClean="0"/>
              <a:t>elated</a:t>
            </a:r>
            <a:r>
              <a:rPr lang="es-ES" dirty="0" smtClean="0"/>
              <a:t> </a:t>
            </a:r>
            <a:r>
              <a:rPr lang="es-ES" dirty="0" err="1"/>
              <a:t>o</a:t>
            </a:r>
            <a:r>
              <a:rPr lang="es-ES" dirty="0" err="1" smtClean="0"/>
              <a:t>bjectives</a:t>
            </a:r>
            <a:r>
              <a:rPr lang="es-ES" dirty="0" smtClean="0"/>
              <a:t>:</a:t>
            </a:r>
            <a:endParaRPr lang="es-ES" dirty="0"/>
          </a:p>
          <a:p>
            <a:pPr lvl="1"/>
            <a:r>
              <a:rPr lang="es-ES" dirty="0" smtClean="0"/>
              <a:t>Big data &amp; </a:t>
            </a:r>
            <a:r>
              <a:rPr lang="es-ES" dirty="0" err="1" smtClean="0"/>
              <a:t>Ecological</a:t>
            </a:r>
            <a:r>
              <a:rPr lang="es-ES" dirty="0" smtClean="0"/>
              <a:t> </a:t>
            </a:r>
            <a:r>
              <a:rPr lang="es-ES" dirty="0" err="1" smtClean="0"/>
              <a:t>Observatories</a:t>
            </a:r>
            <a:endParaRPr lang="es-ES" dirty="0" smtClean="0"/>
          </a:p>
          <a:p>
            <a:pPr lvl="2"/>
            <a:r>
              <a:rPr lang="es-ES" dirty="0" err="1" smtClean="0">
                <a:sym typeface="Wingdings"/>
              </a:rPr>
              <a:t>tools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for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managing</a:t>
            </a:r>
            <a:r>
              <a:rPr lang="es-ES" dirty="0" smtClean="0">
                <a:sym typeface="Wingdings"/>
              </a:rPr>
              <a:t> and </a:t>
            </a:r>
            <a:r>
              <a:rPr lang="es-ES" dirty="0" err="1" smtClean="0">
                <a:sym typeface="Wingdings"/>
              </a:rPr>
              <a:t>processing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the</a:t>
            </a:r>
            <a:r>
              <a:rPr lang="es-ES" dirty="0" smtClean="0">
                <a:sym typeface="Wingdings"/>
              </a:rPr>
              <a:t> data </a:t>
            </a:r>
            <a:r>
              <a:rPr lang="es-ES" dirty="0" err="1" smtClean="0">
                <a:sym typeface="Wingdings"/>
              </a:rPr>
              <a:t>from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observatories</a:t>
            </a:r>
            <a:r>
              <a:rPr lang="es-ES" dirty="0" smtClean="0">
                <a:sym typeface="Wingdings"/>
              </a:rPr>
              <a:t> </a:t>
            </a:r>
            <a:r>
              <a:rPr lang="es-ES" dirty="0" smtClean="0"/>
              <a:t>&amp; </a:t>
            </a:r>
            <a:r>
              <a:rPr lang="es-ES" dirty="0" err="1" smtClean="0"/>
              <a:t>simulations</a:t>
            </a:r>
            <a:r>
              <a:rPr lang="es-ES" dirty="0" smtClean="0"/>
              <a:t> (R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/>
              <a:t>W</a:t>
            </a:r>
            <a:r>
              <a:rPr lang="es-ES" dirty="0" err="1" smtClean="0"/>
              <a:t>orkflows</a:t>
            </a:r>
            <a:r>
              <a:rPr lang="es-ES" dirty="0" smtClean="0"/>
              <a:t> &amp; Virtual </a:t>
            </a:r>
            <a:r>
              <a:rPr lang="es-ES" dirty="0" err="1"/>
              <a:t>Labs</a:t>
            </a:r>
            <a:r>
              <a:rPr lang="es-ES" dirty="0"/>
              <a:t> </a:t>
            </a:r>
            <a:endParaRPr lang="es-ES" dirty="0" smtClean="0"/>
          </a:p>
          <a:p>
            <a:pPr lvl="2"/>
            <a:r>
              <a:rPr lang="es-ES" dirty="0" smtClean="0"/>
              <a:t>web </a:t>
            </a:r>
            <a:r>
              <a:rPr lang="es-ES" dirty="0" err="1" smtClean="0"/>
              <a:t>gateways</a:t>
            </a:r>
            <a:r>
              <a:rPr lang="es-ES" dirty="0" smtClean="0"/>
              <a:t>, </a:t>
            </a:r>
            <a:r>
              <a:rPr lang="es-ES" dirty="0" err="1" smtClean="0"/>
              <a:t>COMPSs</a:t>
            </a:r>
            <a:endParaRPr lang="es-ES" dirty="0" smtClean="0"/>
          </a:p>
          <a:p>
            <a:pPr lvl="1"/>
            <a:r>
              <a:rPr lang="es-ES" dirty="0" err="1" smtClean="0"/>
              <a:t>Citizen</a:t>
            </a:r>
            <a:r>
              <a:rPr lang="es-ES" dirty="0" smtClean="0"/>
              <a:t> </a:t>
            </a:r>
            <a:r>
              <a:rPr lang="es-ES" dirty="0" err="1" smtClean="0"/>
              <a:t>Science</a:t>
            </a:r>
            <a:endParaRPr lang="es-ES" dirty="0" smtClean="0"/>
          </a:p>
          <a:p>
            <a:pPr lvl="2"/>
            <a:r>
              <a:rPr lang="es-ES" dirty="0" err="1" smtClean="0">
                <a:sym typeface="Wingdings"/>
              </a:rPr>
              <a:t>receive</a:t>
            </a:r>
            <a:r>
              <a:rPr lang="es-ES" dirty="0" smtClean="0">
                <a:sym typeface="Wingdings"/>
              </a:rPr>
              <a:t> data </a:t>
            </a:r>
            <a:r>
              <a:rPr lang="es-ES" dirty="0" err="1" smtClean="0">
                <a:sym typeface="Wingdings"/>
              </a:rPr>
              <a:t>by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citizens</a:t>
            </a:r>
            <a:r>
              <a:rPr lang="es-ES" dirty="0" smtClean="0">
                <a:sym typeface="Wingdings"/>
              </a:rPr>
              <a:t>, </a:t>
            </a:r>
            <a:r>
              <a:rPr lang="es-ES" dirty="0" err="1" smtClean="0">
                <a:sym typeface="Wingdings"/>
              </a:rPr>
              <a:t>analyze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these</a:t>
            </a:r>
            <a:r>
              <a:rPr lang="es-ES" dirty="0" smtClean="0">
                <a:sym typeface="Wingdings"/>
              </a:rPr>
              <a:t> data</a:t>
            </a:r>
          </a:p>
          <a:p>
            <a:pPr lvl="2"/>
            <a:r>
              <a:rPr lang="es-ES" dirty="0" smtClean="0">
                <a:sym typeface="Wingdings"/>
              </a:rPr>
              <a:t>open data </a:t>
            </a:r>
            <a:r>
              <a:rPr lang="es-ES" dirty="0" err="1" smtClean="0">
                <a:sym typeface="Wingdings"/>
              </a:rPr>
              <a:t>access</a:t>
            </a:r>
            <a:r>
              <a:rPr lang="es-ES" dirty="0" smtClean="0">
                <a:sym typeface="Wingdings"/>
              </a:rPr>
              <a:t>?</a:t>
            </a:r>
            <a:endParaRPr lang="es-ES" dirty="0"/>
          </a:p>
          <a:p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8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EISCAT_3D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N</a:t>
            </a:r>
            <a:r>
              <a:rPr lang="es-ES" dirty="0" err="1" smtClean="0"/>
              <a:t>ext</a:t>
            </a:r>
            <a:r>
              <a:rPr lang="es-ES" dirty="0" smtClean="0"/>
              <a:t> </a:t>
            </a:r>
            <a:r>
              <a:rPr lang="es-ES" dirty="0" err="1"/>
              <a:t>generation</a:t>
            </a:r>
            <a:r>
              <a:rPr lang="es-ES" dirty="0"/>
              <a:t> </a:t>
            </a:r>
            <a:r>
              <a:rPr lang="es-ES" dirty="0" err="1"/>
              <a:t>incoherent</a:t>
            </a:r>
            <a:r>
              <a:rPr lang="es-ES" dirty="0"/>
              <a:t> </a:t>
            </a:r>
            <a:r>
              <a:rPr lang="es-ES" dirty="0" err="1"/>
              <a:t>scatter</a:t>
            </a:r>
            <a:r>
              <a:rPr lang="es-ES" dirty="0"/>
              <a:t> radar </a:t>
            </a:r>
            <a:r>
              <a:rPr lang="es-ES" dirty="0" err="1" smtClean="0"/>
              <a:t>system</a:t>
            </a:r>
            <a:endParaRPr lang="es-ES" dirty="0" smtClean="0"/>
          </a:p>
          <a:p>
            <a:r>
              <a:rPr lang="es-ES" dirty="0" err="1"/>
              <a:t>FedCloud</a:t>
            </a:r>
            <a:r>
              <a:rPr lang="es-ES" dirty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/>
              <a:t>:</a:t>
            </a:r>
          </a:p>
          <a:p>
            <a:pPr lvl="1"/>
            <a:r>
              <a:rPr lang="es-ES" dirty="0" err="1" smtClean="0"/>
              <a:t>Develop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EISCAT </a:t>
            </a:r>
            <a:r>
              <a:rPr lang="es-ES" dirty="0" smtClean="0"/>
              <a:t>portal</a:t>
            </a:r>
            <a:endParaRPr lang="es-ES" dirty="0" smtClean="0"/>
          </a:p>
          <a:p>
            <a:pPr lvl="2"/>
            <a:r>
              <a:rPr lang="es-ES" dirty="0" err="1" smtClean="0">
                <a:sym typeface="Wingdings"/>
              </a:rPr>
              <a:t>access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to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the</a:t>
            </a:r>
            <a:r>
              <a:rPr lang="es-ES" dirty="0" smtClean="0">
                <a:sym typeface="Wingdings"/>
              </a:rPr>
              <a:t> data </a:t>
            </a:r>
            <a:r>
              <a:rPr lang="es-ES" dirty="0" smtClean="0">
                <a:sym typeface="Wingdings"/>
              </a:rPr>
              <a:t>archives</a:t>
            </a:r>
            <a:endParaRPr lang="es-ES" dirty="0" smtClean="0">
              <a:sym typeface="Wingdings"/>
            </a:endParaRPr>
          </a:p>
          <a:p>
            <a:pPr lvl="1"/>
            <a:r>
              <a:rPr lang="es-ES" dirty="0" smtClean="0">
                <a:sym typeface="Wingdings"/>
              </a:rPr>
              <a:t>Basic </a:t>
            </a:r>
            <a:r>
              <a:rPr lang="es-ES" dirty="0" err="1" smtClean="0">
                <a:sym typeface="Wingdings"/>
              </a:rPr>
              <a:t>reanalysis</a:t>
            </a:r>
            <a:r>
              <a:rPr lang="es-ES" dirty="0" smtClean="0">
                <a:sym typeface="Wingdings"/>
              </a:rPr>
              <a:t> in </a:t>
            </a:r>
            <a:r>
              <a:rPr lang="es-ES" dirty="0" err="1" smtClean="0">
                <a:sym typeface="Wingdings"/>
              </a:rPr>
              <a:t>the</a:t>
            </a:r>
            <a:r>
              <a:rPr lang="es-ES" dirty="0" smtClean="0">
                <a:sym typeface="Wingdings"/>
              </a:rPr>
              <a:t> </a:t>
            </a:r>
            <a:r>
              <a:rPr lang="es-ES" dirty="0" smtClean="0">
                <a:sym typeface="Wingdings"/>
              </a:rPr>
              <a:t>portal</a:t>
            </a:r>
            <a:endParaRPr lang="es-ES" dirty="0" smtClean="0">
              <a:sym typeface="Wingdings"/>
            </a:endParaRPr>
          </a:p>
          <a:p>
            <a:pPr lvl="2"/>
            <a:r>
              <a:rPr lang="es-ES" dirty="0" err="1" smtClean="0">
                <a:sym typeface="Wingdings"/>
              </a:rPr>
              <a:t>processing</a:t>
            </a:r>
            <a:r>
              <a:rPr lang="es-ES" dirty="0" smtClean="0">
                <a:sym typeface="Wingdings"/>
              </a:rPr>
              <a:t> of (</a:t>
            </a:r>
            <a:r>
              <a:rPr lang="es-ES" dirty="0" err="1" smtClean="0">
                <a:sym typeface="Wingdings"/>
              </a:rPr>
              <a:t>big</a:t>
            </a:r>
            <a:r>
              <a:rPr lang="es-ES" dirty="0" smtClean="0">
                <a:sym typeface="Wingdings"/>
              </a:rPr>
              <a:t>?) data </a:t>
            </a:r>
            <a:endParaRPr lang="es-ES" dirty="0"/>
          </a:p>
          <a:p>
            <a:endParaRPr lang="es-ES" dirty="0"/>
          </a:p>
          <a:p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2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70000"/>
              </a:lnSpc>
            </a:pPr>
            <a:r>
              <a:rPr lang="en-GB" sz="2400" dirty="0" smtClean="0"/>
              <a:t>competence </a:t>
            </a:r>
            <a:r>
              <a:rPr lang="en-GB" sz="2400" dirty="0" err="1" smtClean="0"/>
              <a:t>centers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EPOS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/>
              <a:t>D</a:t>
            </a:r>
            <a:r>
              <a:rPr lang="es-ES" dirty="0" err="1" smtClean="0"/>
              <a:t>esign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the</a:t>
            </a:r>
            <a:r>
              <a:rPr lang="es-ES" dirty="0"/>
              <a:t> use of </a:t>
            </a:r>
            <a:r>
              <a:rPr lang="es-ES" dirty="0" err="1"/>
              <a:t>grid</a:t>
            </a:r>
            <a:r>
              <a:rPr lang="es-ES" dirty="0"/>
              <a:t> and </a:t>
            </a:r>
            <a:r>
              <a:rPr lang="es-ES" dirty="0" err="1"/>
              <a:t>cloud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integrated</a:t>
            </a:r>
            <a:r>
              <a:rPr lang="es-ES" dirty="0"/>
              <a:t> </a:t>
            </a:r>
            <a:r>
              <a:rPr lang="es-ES" dirty="0" err="1"/>
              <a:t>solid</a:t>
            </a:r>
            <a:r>
              <a:rPr lang="es-ES" dirty="0"/>
              <a:t> </a:t>
            </a:r>
            <a:r>
              <a:rPr lang="es-ES" dirty="0" err="1"/>
              <a:t>Earth</a:t>
            </a:r>
            <a:r>
              <a:rPr lang="es-ES" dirty="0"/>
              <a:t> </a:t>
            </a:r>
            <a:r>
              <a:rPr lang="es-ES" dirty="0" err="1"/>
              <a:t>Sciences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as </a:t>
            </a:r>
            <a:r>
              <a:rPr lang="es-ES" dirty="0" err="1"/>
              <a:t>part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Plate</a:t>
            </a:r>
            <a:r>
              <a:rPr lang="es-ES" dirty="0"/>
              <a:t> </a:t>
            </a:r>
            <a:r>
              <a:rPr lang="es-ES" dirty="0" err="1"/>
              <a:t>Observing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err="1" smtClean="0"/>
              <a:t>FedCloud</a:t>
            </a:r>
            <a:r>
              <a:rPr lang="es-ES" dirty="0" smtClean="0"/>
              <a:t>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/>
              <a:t>I</a:t>
            </a:r>
            <a:r>
              <a:rPr lang="es-ES" dirty="0" err="1" smtClean="0"/>
              <a:t>dentify</a:t>
            </a:r>
            <a:r>
              <a:rPr lang="es-ES" dirty="0" smtClean="0"/>
              <a:t> </a:t>
            </a:r>
            <a:r>
              <a:rPr lang="es-ES" dirty="0"/>
              <a:t>and </a:t>
            </a:r>
            <a:r>
              <a:rPr lang="es-ES" dirty="0" err="1"/>
              <a:t>validate</a:t>
            </a:r>
            <a:r>
              <a:rPr lang="es-ES" dirty="0"/>
              <a:t> </a:t>
            </a:r>
            <a:r>
              <a:rPr lang="es-ES" dirty="0" err="1"/>
              <a:t>authentication</a:t>
            </a:r>
            <a:r>
              <a:rPr lang="es-ES" dirty="0"/>
              <a:t> and </a:t>
            </a:r>
            <a:r>
              <a:rPr lang="es-ES" dirty="0" err="1"/>
              <a:t>authorisation</a:t>
            </a:r>
            <a:r>
              <a:rPr lang="es-ES" dirty="0"/>
              <a:t> </a:t>
            </a:r>
            <a:r>
              <a:rPr lang="es-ES" dirty="0" err="1" smtClean="0"/>
              <a:t>services</a:t>
            </a:r>
            <a:r>
              <a:rPr lang="es-ES" dirty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EPOS</a:t>
            </a:r>
            <a:endParaRPr lang="es-ES" dirty="0" smtClean="0"/>
          </a:p>
          <a:p>
            <a:pPr lvl="1"/>
            <a:r>
              <a:rPr lang="es-ES" dirty="0"/>
              <a:t>T</a:t>
            </a:r>
            <a:r>
              <a:rPr lang="es-ES" dirty="0" smtClean="0"/>
              <a:t>est </a:t>
            </a:r>
            <a:r>
              <a:rPr lang="es-ES" dirty="0" err="1"/>
              <a:t>cloud</a:t>
            </a:r>
            <a:r>
              <a:rPr lang="es-ES" dirty="0"/>
              <a:t> </a:t>
            </a:r>
            <a:r>
              <a:rPr lang="es-ES" dirty="0" err="1"/>
              <a:t>resources</a:t>
            </a:r>
            <a:r>
              <a:rPr lang="es-ES" dirty="0"/>
              <a:t> and </a:t>
            </a:r>
            <a:r>
              <a:rPr lang="es-ES" dirty="0" err="1"/>
              <a:t>usage</a:t>
            </a:r>
            <a:r>
              <a:rPr lang="es-ES" dirty="0"/>
              <a:t> </a:t>
            </a:r>
            <a:r>
              <a:rPr lang="es-ES" dirty="0" err="1" smtClean="0"/>
              <a:t>models</a:t>
            </a:r>
            <a:endParaRPr lang="es-ES" dirty="0"/>
          </a:p>
          <a:p>
            <a:pPr lvl="2"/>
            <a:r>
              <a:rPr lang="es-ES" dirty="0" smtClean="0"/>
              <a:t>compute/data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applications</a:t>
            </a:r>
            <a:endParaRPr lang="es-ES" dirty="0" smtClean="0"/>
          </a:p>
          <a:p>
            <a:pPr lvl="2"/>
            <a:r>
              <a:rPr lang="es-ES" dirty="0" err="1" smtClean="0"/>
              <a:t>hosting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 </a:t>
            </a:r>
          </a:p>
          <a:p>
            <a:pPr lvl="1"/>
            <a:r>
              <a:rPr lang="es-ES" dirty="0" err="1" smtClean="0"/>
              <a:t>Science</a:t>
            </a:r>
            <a:r>
              <a:rPr lang="es-ES" dirty="0" smtClean="0"/>
              <a:t> </a:t>
            </a:r>
            <a:r>
              <a:rPr lang="es-ES" dirty="0" err="1" smtClean="0"/>
              <a:t>gateway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smtClean="0">
                <a:sym typeface="Wingdings"/>
              </a:rPr>
              <a:t>no </a:t>
            </a:r>
            <a:r>
              <a:rPr lang="es-ES" dirty="0" err="1" smtClean="0">
                <a:sym typeface="Wingdings"/>
              </a:rPr>
              <a:t>specific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platform</a:t>
            </a:r>
            <a:r>
              <a:rPr lang="es-ES" dirty="0" smtClean="0">
                <a:sym typeface="Wingdings"/>
              </a:rPr>
              <a:t> </a:t>
            </a:r>
            <a:r>
              <a:rPr lang="es-ES" dirty="0" err="1" smtClean="0">
                <a:sym typeface="Wingdings"/>
              </a:rPr>
              <a:t>yet</a:t>
            </a:r>
            <a:r>
              <a:rPr lang="es-ES" dirty="0" smtClean="0">
                <a:sym typeface="Wingdings"/>
              </a:rPr>
              <a:t>)</a:t>
            </a:r>
            <a:endParaRPr lang="es-ES" dirty="0"/>
          </a:p>
          <a:p>
            <a:endParaRPr lang="es-ES" dirty="0"/>
          </a:p>
          <a:p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19/1/15</a:t>
            </a:r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FedCloud F2F</a:t>
            </a: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8744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736</TotalTime>
  <Words>1004</Words>
  <Application>Microsoft Macintosh PowerPoint</Application>
  <PresentationFormat>Presentación en pantalla (4:3)</PresentationFormat>
  <Paragraphs>158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EGI-InSPIRE-Slide-Template_v4</vt:lpstr>
      <vt:lpstr>New Requirements for FedCloud </vt:lpstr>
      <vt:lpstr>Competence Centers</vt:lpstr>
      <vt:lpstr>competence centers: ELIXIR</vt:lpstr>
      <vt:lpstr>competence centers: BBMRI</vt:lpstr>
      <vt:lpstr>competence centers: MoBrain</vt:lpstr>
      <vt:lpstr>competence centers: DARIAH</vt:lpstr>
      <vt:lpstr>competence centers: LifeWatch</vt:lpstr>
      <vt:lpstr>competence centers: EISCAT_3D</vt:lpstr>
      <vt:lpstr>competence centers: EPOS</vt:lpstr>
      <vt:lpstr>competence centers: Disaster Mitigation</vt:lpstr>
      <vt:lpstr>Summary</vt:lpstr>
      <vt:lpstr>ENGAGE JRA2.2</vt:lpstr>
      <vt:lpstr>ENGAGE JRA2.2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Enol Fernández del Castillo</cp:lastModifiedBy>
  <cp:revision>71</cp:revision>
  <dcterms:created xsi:type="dcterms:W3CDTF">2010-09-03T12:01:03Z</dcterms:created>
  <dcterms:modified xsi:type="dcterms:W3CDTF">2015-01-20T22:33:01Z</dcterms:modified>
</cp:coreProperties>
</file>