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73" r:id="rId5"/>
    <p:sldId id="280" r:id="rId6"/>
    <p:sldId id="269" r:id="rId7"/>
    <p:sldId id="270" r:id="rId8"/>
    <p:sldId id="260" r:id="rId9"/>
    <p:sldId id="265" r:id="rId10"/>
    <p:sldId id="266" r:id="rId11"/>
    <p:sldId id="267" r:id="rId12"/>
    <p:sldId id="272" r:id="rId13"/>
    <p:sldId id="268" r:id="rId14"/>
    <p:sldId id="281" r:id="rId15"/>
    <p:sldId id="271" r:id="rId16"/>
    <p:sldId id="275" r:id="rId17"/>
    <p:sldId id="276" r:id="rId18"/>
    <p:sldId id="278" r:id="rId19"/>
    <p:sldId id="279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9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0C85F-D133-CD41-83C6-3FC85E4D420D}" type="datetimeFigureOut">
              <a:rPr lang="es-ES" smtClean="0"/>
              <a:t>20/1/15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3519B-E862-AC41-9DD1-B03FE099103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08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FedCloud</a:t>
            </a:r>
            <a:r>
              <a:rPr lang="en-GB" dirty="0" smtClean="0"/>
              <a:t> Blueprint Update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Enol Fernandez</a:t>
            </a:r>
          </a:p>
          <a:p>
            <a:r>
              <a:rPr lang="en-GB" dirty="0" err="1" smtClean="0"/>
              <a:t>FedCloud</a:t>
            </a:r>
            <a:r>
              <a:rPr lang="en-GB" dirty="0" smtClean="0"/>
              <a:t> F2F @ Amsterdam</a:t>
            </a:r>
          </a:p>
          <a:p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mtClean="0">
                <a:solidFill>
                  <a:schemeClr val="bg1"/>
                </a:solidFill>
                <a:latin typeface="Arial" pitchFamily="34" charset="0"/>
              </a:rPr>
              <a:t>21 Jan 2015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F2F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All services in EGI are monitored by SAM</a:t>
            </a:r>
          </a:p>
          <a:p>
            <a:r>
              <a:rPr lang="en-GB" dirty="0" smtClean="0"/>
              <a:t>Cloud related probes:</a:t>
            </a:r>
            <a:endParaRPr lang="en-GB" dirty="0"/>
          </a:p>
          <a:p>
            <a:pPr lvl="1"/>
            <a:r>
              <a:rPr lang="en-GB" dirty="0" err="1" smtClean="0"/>
              <a:t>CloudBDII</a:t>
            </a:r>
            <a:r>
              <a:rPr lang="en-GB" dirty="0" smtClean="0"/>
              <a:t> (not really testing anything relevant now!)</a:t>
            </a:r>
          </a:p>
          <a:p>
            <a:pPr lvl="1"/>
            <a:r>
              <a:rPr lang="en-GB" dirty="0" smtClean="0"/>
              <a:t>OCCI (submission of VMs)</a:t>
            </a:r>
          </a:p>
          <a:p>
            <a:pPr lvl="1"/>
            <a:r>
              <a:rPr lang="en-GB" dirty="0" smtClean="0"/>
              <a:t>APEL (accounting records up to date)</a:t>
            </a:r>
          </a:p>
          <a:p>
            <a:r>
              <a:rPr lang="en-GB" dirty="0" smtClean="0"/>
              <a:t>Under development</a:t>
            </a:r>
          </a:p>
          <a:p>
            <a:pPr lvl="1"/>
            <a:r>
              <a:rPr lang="en-GB" dirty="0" smtClean="0"/>
              <a:t>CDMI</a:t>
            </a:r>
            <a:endParaRPr lang="en-GB" dirty="0"/>
          </a:p>
          <a:p>
            <a:pPr lvl="1"/>
            <a:r>
              <a:rPr lang="en-GB" dirty="0" smtClean="0"/>
              <a:t>VM Image management</a:t>
            </a:r>
          </a:p>
          <a:p>
            <a:r>
              <a:rPr lang="en-GB" dirty="0" smtClean="0"/>
              <a:t>Integration with “standard” SAM instances?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2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VM image marketplace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AppDB</a:t>
            </a:r>
            <a:r>
              <a:rPr lang="en-GB" dirty="0" smtClean="0"/>
              <a:t> manages VM image metadata</a:t>
            </a:r>
          </a:p>
          <a:p>
            <a:pPr lvl="1"/>
            <a:r>
              <a:rPr lang="en-GB" dirty="0" smtClean="0"/>
              <a:t>VM images stored somewhere else (e.g. EGI Virtual Appliance repository</a:t>
            </a:r>
            <a:r>
              <a:rPr lang="en-GB" dirty="0" smtClean="0"/>
              <a:t>) in OVA format</a:t>
            </a:r>
            <a:endParaRPr lang="en-GB" dirty="0" smtClean="0"/>
          </a:p>
          <a:p>
            <a:r>
              <a:rPr lang="en-GB" dirty="0" err="1" smtClean="0"/>
              <a:t>HEPiX</a:t>
            </a:r>
            <a:r>
              <a:rPr lang="en-GB" dirty="0" smtClean="0"/>
              <a:t> </a:t>
            </a:r>
            <a:r>
              <a:rPr lang="en-GB" dirty="0" smtClean="0"/>
              <a:t>lists to distribute images on RP</a:t>
            </a:r>
          </a:p>
          <a:p>
            <a:pPr lvl="1"/>
            <a:r>
              <a:rPr lang="en-GB" dirty="0" err="1" smtClean="0"/>
              <a:t>AppDB</a:t>
            </a:r>
            <a:r>
              <a:rPr lang="en-GB" dirty="0" smtClean="0"/>
              <a:t> manages the lists</a:t>
            </a:r>
          </a:p>
          <a:p>
            <a:pPr lvl="1"/>
            <a:r>
              <a:rPr lang="en-GB" dirty="0" smtClean="0"/>
              <a:t>Sites subscribe to them and download images on list changes</a:t>
            </a:r>
          </a:p>
          <a:p>
            <a:pPr lvl="1"/>
            <a:r>
              <a:rPr lang="en-GB" dirty="0" smtClean="0"/>
              <a:t>Endorsed by VOs</a:t>
            </a:r>
          </a:p>
          <a:p>
            <a:r>
              <a:rPr lang="en-GB" dirty="0" smtClean="0"/>
              <a:t>Issues: </a:t>
            </a:r>
          </a:p>
          <a:p>
            <a:pPr lvl="1"/>
            <a:r>
              <a:rPr lang="en-GB" dirty="0" smtClean="0"/>
              <a:t>OVA is not well supported at the </a:t>
            </a:r>
            <a:r>
              <a:rPr lang="en-GB" dirty="0" smtClean="0"/>
              <a:t>CMF (</a:t>
            </a:r>
            <a:r>
              <a:rPr lang="en-GB" dirty="0" smtClean="0"/>
              <a:t>need conversion)</a:t>
            </a:r>
          </a:p>
          <a:p>
            <a:pPr lvl="1"/>
            <a:r>
              <a:rPr lang="en-GB" dirty="0" smtClean="0"/>
              <a:t>Need clarification/</a:t>
            </a:r>
            <a:r>
              <a:rPr lang="en-GB" dirty="0" err="1" smtClean="0"/>
              <a:t>standarization</a:t>
            </a:r>
            <a:r>
              <a:rPr lang="en-GB" dirty="0" smtClean="0"/>
              <a:t> of </a:t>
            </a:r>
            <a:r>
              <a:rPr lang="en-GB" dirty="0" err="1" smtClean="0"/>
              <a:t>Hepix</a:t>
            </a:r>
            <a:r>
              <a:rPr lang="en-GB" dirty="0" smtClean="0"/>
              <a:t> list format for external implementations not relying on </a:t>
            </a:r>
            <a:r>
              <a:rPr lang="en-GB" dirty="0" err="1" smtClean="0"/>
              <a:t>vmcatcher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7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GOCDB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Basic cloud services</a:t>
            </a:r>
          </a:p>
          <a:p>
            <a:pPr lvl="1"/>
            <a:r>
              <a:rPr lang="en-GB" dirty="0" err="1" smtClean="0"/>
              <a:t>eu.egi.cloud.accounting</a:t>
            </a:r>
            <a:endParaRPr lang="en-GB" dirty="0"/>
          </a:p>
          <a:p>
            <a:pPr lvl="1"/>
            <a:r>
              <a:rPr lang="en-GB" dirty="0" err="1"/>
              <a:t>eu.egi.cloud.storage-management.cdmi</a:t>
            </a:r>
            <a:endParaRPr lang="en-GB" dirty="0"/>
          </a:p>
          <a:p>
            <a:pPr lvl="1"/>
            <a:r>
              <a:rPr lang="en-GB" dirty="0" err="1"/>
              <a:t>eu.egi.cloud.vm-management.occi</a:t>
            </a:r>
            <a:endParaRPr lang="en-GB" dirty="0"/>
          </a:p>
          <a:p>
            <a:pPr lvl="1"/>
            <a:r>
              <a:rPr lang="en-GB" dirty="0" err="1"/>
              <a:t>eu.egi.cloud.vm-metadata.marketplace</a:t>
            </a:r>
            <a:endParaRPr lang="en-GB" dirty="0"/>
          </a:p>
          <a:p>
            <a:pPr lvl="1"/>
            <a:r>
              <a:rPr lang="en-GB" i="1" dirty="0" err="1"/>
              <a:t>eu.egi.cloud.vm-</a:t>
            </a:r>
            <a:r>
              <a:rPr lang="en-GB" i="1" dirty="0" err="1" smtClean="0"/>
              <a:t>metadata.vmcatcher</a:t>
            </a:r>
            <a:endParaRPr lang="en-GB" i="1" dirty="0"/>
          </a:p>
          <a:p>
            <a:pPr lvl="1"/>
            <a:r>
              <a:rPr lang="en-GB" i="1" dirty="0" err="1"/>
              <a:t>eu.egi.cloud.vm-metadata.appdb-vmcaster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Higher level broker services also have its own service types:</a:t>
            </a:r>
          </a:p>
          <a:p>
            <a:pPr lvl="1"/>
            <a:r>
              <a:rPr lang="en-GB" dirty="0" err="1"/>
              <a:t>eu.egi.cloud.broker.compss</a:t>
            </a:r>
            <a:endParaRPr lang="en-GB" dirty="0"/>
          </a:p>
          <a:p>
            <a:pPr lvl="1"/>
            <a:r>
              <a:rPr lang="en-GB" dirty="0" err="1"/>
              <a:t>eu.egi.cloud.broker.proprietary.slipstream</a:t>
            </a:r>
            <a:endParaRPr lang="en-GB" dirty="0"/>
          </a:p>
          <a:p>
            <a:pPr lvl="1"/>
            <a:r>
              <a:rPr lang="en-GB" dirty="0" err="1" smtClean="0"/>
              <a:t>eu.egi.cloud.broker.vmdirac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be deprecated?</a:t>
            </a:r>
          </a:p>
          <a:p>
            <a:pPr lvl="1"/>
            <a:r>
              <a:rPr lang="en-GB" dirty="0" err="1"/>
              <a:t>eu.egi.cloud.information.bdii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0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AAI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EGI AAI based on X.509 + VOMS</a:t>
            </a:r>
          </a:p>
          <a:p>
            <a:pPr lvl="1"/>
            <a:r>
              <a:rPr lang="en-GB" dirty="0" err="1" smtClean="0"/>
              <a:t>FedCloud</a:t>
            </a:r>
            <a:r>
              <a:rPr lang="en-GB" dirty="0" smtClean="0"/>
              <a:t> also using X.509+VOMS</a:t>
            </a:r>
          </a:p>
          <a:p>
            <a:r>
              <a:rPr lang="en-GB" dirty="0" err="1" smtClean="0"/>
              <a:t>Subproxies</a:t>
            </a:r>
            <a:endParaRPr lang="en-GB" dirty="0" smtClean="0"/>
          </a:p>
          <a:p>
            <a:pPr lvl="1"/>
            <a:r>
              <a:rPr lang="en-GB" dirty="0" smtClean="0"/>
              <a:t>Pilot implementation available in OS</a:t>
            </a:r>
          </a:p>
          <a:p>
            <a:r>
              <a:rPr lang="en-GB" dirty="0" smtClean="0"/>
              <a:t>Known usability problems</a:t>
            </a:r>
          </a:p>
          <a:p>
            <a:pPr lvl="1"/>
            <a:r>
              <a:rPr lang="en-GB" dirty="0" smtClean="0"/>
              <a:t>transition to new mechanisms in &gt; 1 year time frame</a:t>
            </a:r>
          </a:p>
          <a:p>
            <a:pPr lvl="1"/>
            <a:r>
              <a:rPr lang="en-GB" dirty="0" smtClean="0"/>
              <a:t>should we allow other methods in the meantime?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39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Cloud Infrastructure Platform</a:t>
            </a:r>
            <a:endParaRPr lang="en-GB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2483768" y="4428728"/>
            <a:ext cx="619268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</a:rPr>
              <a:t>EGI Core Infrastructure Platform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6056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Federated AAI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27784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Registry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0192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Monitoring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24328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Accounting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83768" y="1484784"/>
            <a:ext cx="6192688" cy="2871936"/>
          </a:xfrm>
          <a:prstGeom prst="roundRect">
            <a:avLst>
              <a:gd name="adj" fmla="val 870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</a:rPr>
              <a:t>EGI F</a:t>
            </a:r>
            <a:r>
              <a:rPr lang="en-GB" dirty="0" smtClean="0">
                <a:solidFill>
                  <a:prstClr val="black"/>
                </a:solidFill>
              </a:rPr>
              <a:t>ederated </a:t>
            </a:r>
            <a:r>
              <a:rPr lang="en-GB" dirty="0" err="1" smtClean="0">
                <a:solidFill>
                  <a:prstClr val="black"/>
                </a:solidFill>
              </a:rPr>
              <a:t>IaaS</a:t>
            </a:r>
            <a:r>
              <a:rPr lang="en-GB" dirty="0" smtClean="0">
                <a:solidFill>
                  <a:prstClr val="black"/>
                </a:solidFill>
              </a:rPr>
              <a:t> Cloud Infrastructure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59832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Compute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707904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9320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Storage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3803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27584" y="1484784"/>
            <a:ext cx="1575792" cy="4392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t" anchorCtr="1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</a:rPr>
              <a:t>EGI Collaboration Platform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16200000">
            <a:off x="899592" y="4428728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EGI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Application Database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195736" y="3717032"/>
            <a:ext cx="50405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30" y="4932784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16200000">
            <a:off x="899592" y="2556520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Image Repository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195736" y="3060576"/>
            <a:ext cx="0" cy="1872208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23730" y="3060576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347864" y="6356350"/>
            <a:ext cx="244827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FFFFFF"/>
                </a:solidFill>
              </a:rPr>
              <a:t>FedCloud F2F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51920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Information Discovery</a:t>
            </a:r>
            <a:endParaRPr lang="en-GB" sz="1200" dirty="0">
              <a:solidFill>
                <a:srgbClr val="0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31840" y="4149080"/>
            <a:ext cx="4896544" cy="656456"/>
            <a:chOff x="9396536" y="4365104"/>
            <a:chExt cx="4896544" cy="65645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9396536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620672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844808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3068944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293080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/>
          <p:cNvSpPr/>
          <p:nvPr/>
        </p:nvSpPr>
        <p:spPr>
          <a:xfrm>
            <a:off x="5148064" y="4653136"/>
            <a:ext cx="864096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GSI?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23928" y="4653136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GLUE2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627784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OCCI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16016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CDMI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322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Information Discovery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5801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GLUE2+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27784" y="3348608"/>
            <a:ext cx="5904656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white"/>
                </a:solidFill>
              </a:rPr>
              <a:t>Cloud Management Stacks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white"/>
                </a:solidFill>
              </a:rPr>
              <a:t>(</a:t>
            </a:r>
            <a:r>
              <a:rPr lang="en-GB" sz="1200" dirty="0" err="1" smtClean="0">
                <a:solidFill>
                  <a:prstClr val="white"/>
                </a:solidFill>
              </a:rPr>
              <a:t>OpenStack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OpenNebula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CloudStack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Stratuslab</a:t>
            </a:r>
            <a:r>
              <a:rPr lang="en-GB" sz="1200" dirty="0" smtClean="0">
                <a:solidFill>
                  <a:prstClr val="white"/>
                </a:solidFill>
              </a:rPr>
              <a:t>, …)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35696" y="357301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835696" y="3937922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HEPiX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372200" y="4661520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96336" y="4669904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APEL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Oval 50"/>
          <p:cNvSpPr/>
          <p:nvPr/>
        </p:nvSpPr>
        <p:spPr>
          <a:xfrm>
            <a:off x="3851920" y="2132856"/>
            <a:ext cx="720080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Oval 50"/>
          <p:cNvSpPr/>
          <p:nvPr/>
        </p:nvSpPr>
        <p:spPr>
          <a:xfrm>
            <a:off x="5940152" y="2132856"/>
            <a:ext cx="720080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8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err="1" smtClean="0"/>
              <a:t>IaaS</a:t>
            </a:r>
            <a:r>
              <a:rPr lang="en-GB" sz="2400" dirty="0" smtClean="0"/>
              <a:t> cloud APIs: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New APIs and Services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dirty="0" err="1" smtClean="0"/>
              <a:t>FedCloud</a:t>
            </a:r>
            <a:r>
              <a:rPr lang="en-GB" dirty="0" smtClean="0"/>
              <a:t> to new APIs and services </a:t>
            </a:r>
          </a:p>
          <a:p>
            <a:pPr lvl="1"/>
            <a:r>
              <a:rPr lang="en-GB" dirty="0" smtClean="0"/>
              <a:t>provide new features not covered by OCCI/CDMI</a:t>
            </a:r>
          </a:p>
          <a:p>
            <a:pPr lvl="1"/>
            <a:r>
              <a:rPr lang="en-GB" dirty="0" smtClean="0"/>
              <a:t>maintaining the </a:t>
            </a:r>
            <a:r>
              <a:rPr lang="en-GB" dirty="0" smtClean="0"/>
              <a:t>integration </a:t>
            </a:r>
            <a:r>
              <a:rPr lang="en-GB" dirty="0" smtClean="0"/>
              <a:t>with core services</a:t>
            </a:r>
          </a:p>
          <a:p>
            <a:r>
              <a:rPr lang="en-GB" dirty="0" smtClean="0"/>
              <a:t>We need </a:t>
            </a:r>
            <a:r>
              <a:rPr lang="en-GB" dirty="0" smtClean="0"/>
              <a:t>a procedure for this</a:t>
            </a:r>
          </a:p>
          <a:p>
            <a:pPr lvl="1"/>
            <a:r>
              <a:rPr lang="en-GB" dirty="0" smtClean="0"/>
              <a:t>so we can assure a certain level of </a:t>
            </a:r>
            <a:r>
              <a:rPr lang="en-GB" dirty="0" smtClean="0"/>
              <a:t>quality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41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PROC19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194" y="2996952"/>
            <a:ext cx="8075612" cy="3085803"/>
          </a:xfrm>
        </p:spPr>
        <p:txBody>
          <a:bodyPr numCol="2">
            <a:normAutofit fontScale="85000" lnSpcReduction="10000"/>
          </a:bodyPr>
          <a:lstStyle/>
          <a:p>
            <a:pPr lvl="1"/>
            <a:r>
              <a:rPr lang="en-GB" dirty="0" smtClean="0"/>
              <a:t>configuration management</a:t>
            </a:r>
          </a:p>
          <a:p>
            <a:pPr lvl="1"/>
            <a:r>
              <a:rPr lang="en-GB" dirty="0" smtClean="0"/>
              <a:t>information system </a:t>
            </a:r>
          </a:p>
          <a:p>
            <a:pPr lvl="1"/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ops dashboard</a:t>
            </a:r>
          </a:p>
          <a:p>
            <a:pPr lvl="1"/>
            <a:r>
              <a:rPr lang="en-GB" dirty="0" smtClean="0"/>
              <a:t>support</a:t>
            </a:r>
          </a:p>
          <a:p>
            <a:pPr lvl="1"/>
            <a:r>
              <a:rPr lang="en-GB" dirty="0" smtClean="0"/>
              <a:t>documentation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VM image marketplace integration</a:t>
            </a:r>
            <a:endParaRPr lang="en-GB" i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accounting</a:t>
            </a:r>
          </a:p>
          <a:p>
            <a:pPr lvl="1"/>
            <a:r>
              <a:rPr lang="en-GB" dirty="0" smtClean="0"/>
              <a:t>resource allocation</a:t>
            </a:r>
          </a:p>
          <a:p>
            <a:pPr lvl="1"/>
            <a:r>
              <a:rPr lang="en-GB" dirty="0" smtClean="0"/>
              <a:t>security</a:t>
            </a:r>
            <a:endParaRPr lang="en-GB" dirty="0" smtClean="0"/>
          </a:p>
          <a:p>
            <a:pPr lvl="1"/>
            <a:r>
              <a:rPr lang="en-GB" dirty="0" smtClean="0"/>
              <a:t>UMD </a:t>
            </a:r>
            <a:endParaRPr lang="en-GB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 bwMode="auto">
          <a:xfrm>
            <a:off x="534194" y="1412776"/>
            <a:ext cx="807561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dirty="0" smtClean="0"/>
              <a:t>Procedure to integrate a new cloud management stack or grid middleware </a:t>
            </a:r>
            <a:r>
              <a:rPr lang="en-GB" dirty="0"/>
              <a:t>in EGI: https://</a:t>
            </a:r>
            <a:r>
              <a:rPr lang="en-GB" dirty="0" err="1"/>
              <a:t>wiki.egi.eu</a:t>
            </a:r>
            <a:r>
              <a:rPr lang="en-GB" dirty="0"/>
              <a:t>/wiki/PROC19</a:t>
            </a:r>
            <a:endParaRPr lang="en-GB" dirty="0" smtClean="0"/>
          </a:p>
          <a:p>
            <a:r>
              <a:rPr lang="en-GB" dirty="0" smtClean="0"/>
              <a:t>Several steps:</a:t>
            </a:r>
            <a:endParaRPr lang="en-GB" dirty="0"/>
          </a:p>
        </p:txBody>
      </p:sp>
      <p:pic>
        <p:nvPicPr>
          <p:cNvPr id="5" name="Imagen 4" descr="Baustel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89" y="692696"/>
            <a:ext cx="905243" cy="792088"/>
          </a:xfrm>
          <a:prstGeom prst="rect">
            <a:avLst/>
          </a:prstGeom>
        </p:spPr>
      </p:pic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7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OS API in </a:t>
            </a:r>
            <a:r>
              <a:rPr lang="en-GB" dirty="0" err="1" smtClean="0"/>
              <a:t>FedCloud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Current </a:t>
            </a:r>
            <a:r>
              <a:rPr lang="en-GB" dirty="0" err="1" smtClean="0"/>
              <a:t>OpenStack</a:t>
            </a:r>
            <a:r>
              <a:rPr lang="en-GB" dirty="0" smtClean="0"/>
              <a:t> integration in </a:t>
            </a:r>
            <a:r>
              <a:rPr lang="en-GB" dirty="0" err="1" smtClean="0"/>
              <a:t>FedCloud</a:t>
            </a:r>
            <a:endParaRPr lang="en-GB" dirty="0" smtClean="0"/>
          </a:p>
          <a:p>
            <a:pPr lvl="1"/>
            <a:r>
              <a:rPr lang="en-GB" dirty="0" smtClean="0"/>
              <a:t>keystone-</a:t>
            </a:r>
            <a:r>
              <a:rPr lang="en-GB" dirty="0" err="1" smtClean="0"/>
              <a:t>voms</a:t>
            </a:r>
            <a:r>
              <a:rPr lang="en-GB" dirty="0" smtClean="0"/>
              <a:t> </a:t>
            </a:r>
            <a:r>
              <a:rPr lang="en-GB" dirty="0" smtClean="0">
                <a:sym typeface="Wingdings"/>
              </a:rPr>
              <a:t> supports X509+VOMS</a:t>
            </a:r>
          </a:p>
          <a:p>
            <a:pPr lvl="1"/>
            <a:r>
              <a:rPr lang="en-GB" dirty="0" err="1" smtClean="0"/>
              <a:t>caso</a:t>
            </a:r>
            <a:r>
              <a:rPr lang="en-GB" dirty="0" smtClean="0"/>
              <a:t> </a:t>
            </a:r>
            <a:r>
              <a:rPr lang="en-GB" dirty="0" smtClean="0">
                <a:sym typeface="Wingdings"/>
              </a:rPr>
              <a:t> provides accounting information</a:t>
            </a:r>
          </a:p>
          <a:p>
            <a:pPr lvl="1"/>
            <a:r>
              <a:rPr lang="en-GB" dirty="0" err="1" smtClean="0">
                <a:sym typeface="Wingdings"/>
              </a:rPr>
              <a:t>vmcatcher</a:t>
            </a:r>
            <a:r>
              <a:rPr lang="en-GB" dirty="0" smtClean="0">
                <a:sym typeface="Wingdings"/>
              </a:rPr>
              <a:t>/</a:t>
            </a:r>
            <a:r>
              <a:rPr lang="en-GB" dirty="0" err="1" smtClean="0">
                <a:sym typeface="Wingdings"/>
              </a:rPr>
              <a:t>atrope</a:t>
            </a:r>
            <a:r>
              <a:rPr lang="en-GB" dirty="0" smtClean="0">
                <a:sym typeface="Wingdings"/>
              </a:rPr>
              <a:t>  subscribe to VM image lists</a:t>
            </a:r>
          </a:p>
          <a:p>
            <a:pPr lvl="1"/>
            <a:r>
              <a:rPr lang="en-GB" dirty="0" smtClean="0">
                <a:sym typeface="Wingdings"/>
              </a:rPr>
              <a:t>cloud-</a:t>
            </a:r>
            <a:r>
              <a:rPr lang="en-GB" dirty="0" err="1" smtClean="0">
                <a:sym typeface="Wingdings"/>
              </a:rPr>
              <a:t>bdii</a:t>
            </a:r>
            <a:r>
              <a:rPr lang="en-GB" dirty="0" smtClean="0">
                <a:sym typeface="Wingdings"/>
              </a:rPr>
              <a:t>-provider  provides OCCI identifiers but easily extensible to native ids</a:t>
            </a:r>
          </a:p>
          <a:p>
            <a:r>
              <a:rPr lang="en-GB" dirty="0" smtClean="0">
                <a:sym typeface="Wingdings"/>
              </a:rPr>
              <a:t>Main points missing:</a:t>
            </a:r>
          </a:p>
          <a:p>
            <a:pPr lvl="1"/>
            <a:r>
              <a:rPr lang="en-GB" dirty="0" smtClean="0">
                <a:sym typeface="Wingdings"/>
              </a:rPr>
              <a:t>monitoring</a:t>
            </a:r>
          </a:p>
          <a:p>
            <a:pPr lvl="1"/>
            <a:r>
              <a:rPr lang="en-GB" dirty="0" err="1" smtClean="0">
                <a:sym typeface="Wingdings"/>
              </a:rPr>
              <a:t>gocdb</a:t>
            </a:r>
            <a:r>
              <a:rPr lang="en-GB" dirty="0" smtClean="0">
                <a:sym typeface="Wingdings"/>
              </a:rPr>
              <a:t> service </a:t>
            </a:r>
            <a:r>
              <a:rPr lang="en-GB" dirty="0" smtClean="0">
                <a:sym typeface="Wingdings"/>
              </a:rPr>
              <a:t>types, SU</a:t>
            </a:r>
            <a:r>
              <a:rPr lang="en-GB" dirty="0" smtClean="0">
                <a:sym typeface="Wingdings"/>
              </a:rPr>
              <a:t>, UMD, e-Grant, security</a:t>
            </a:r>
          </a:p>
          <a:p>
            <a:pPr lvl="1"/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9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OS API in </a:t>
            </a:r>
            <a:r>
              <a:rPr lang="en-GB" dirty="0" err="1" smtClean="0"/>
              <a:t>FedCloud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Features already required by use cases:</a:t>
            </a:r>
          </a:p>
          <a:p>
            <a:pPr lvl="1"/>
            <a:r>
              <a:rPr lang="en-GB" dirty="0" smtClean="0"/>
              <a:t>vertical scaling</a:t>
            </a:r>
          </a:p>
          <a:p>
            <a:pPr lvl="1"/>
            <a:r>
              <a:rPr lang="en-GB" dirty="0" smtClean="0"/>
              <a:t>MS Windows contextualization</a:t>
            </a:r>
          </a:p>
          <a:p>
            <a:pPr lvl="1"/>
            <a:r>
              <a:rPr lang="en-GB" dirty="0" smtClean="0"/>
              <a:t>firewall management</a:t>
            </a:r>
          </a:p>
          <a:p>
            <a:pPr lvl="1"/>
            <a:r>
              <a:rPr lang="en-GB" dirty="0" smtClean="0"/>
              <a:t>SDKs in other languages (Python, Java, Ruby, </a:t>
            </a:r>
            <a:r>
              <a:rPr lang="en-GB" dirty="0" err="1"/>
              <a:t>N</a:t>
            </a:r>
            <a:r>
              <a:rPr lang="en-GB" dirty="0" err="1" smtClean="0"/>
              <a:t>ode.js</a:t>
            </a:r>
            <a:r>
              <a:rPr lang="en-GB" dirty="0" smtClean="0"/>
              <a:t>, PHP, .NET)</a:t>
            </a:r>
          </a:p>
          <a:p>
            <a:pPr lvl="1"/>
            <a:r>
              <a:rPr lang="en-GB" dirty="0"/>
              <a:t>horizontal scaling </a:t>
            </a:r>
            <a:r>
              <a:rPr lang="en-GB" dirty="0" smtClean="0"/>
              <a:t>and orchestration (</a:t>
            </a:r>
            <a:r>
              <a:rPr lang="en-GB" dirty="0"/>
              <a:t>via HEAT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2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EGI-FCTF </a:t>
            </a:r>
            <a:r>
              <a:rPr lang="en-GB" dirty="0" err="1" smtClean="0"/>
              <a:t>github</a:t>
            </a:r>
            <a:r>
              <a:rPr lang="en-GB" dirty="0" smtClean="0"/>
              <a:t> &amp; UMD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</a:t>
            </a:r>
            <a:r>
              <a:rPr lang="en-GB" dirty="0" err="1" smtClean="0"/>
              <a:t>github</a:t>
            </a:r>
            <a:r>
              <a:rPr lang="en-GB" dirty="0" smtClean="0"/>
              <a:t> project for EGI </a:t>
            </a:r>
            <a:r>
              <a:rPr lang="en-GB" dirty="0" err="1" smtClean="0"/>
              <a:t>FedCloud</a:t>
            </a:r>
            <a:r>
              <a:rPr lang="en-GB" dirty="0" smtClean="0"/>
              <a:t> developments</a:t>
            </a:r>
          </a:p>
          <a:p>
            <a:r>
              <a:rPr lang="en-GB" dirty="0" smtClean="0"/>
              <a:t>Currently the authoritative source for </a:t>
            </a:r>
            <a:r>
              <a:rPr lang="en-GB" dirty="0" smtClean="0"/>
              <a:t>(most) </a:t>
            </a:r>
            <a:r>
              <a:rPr lang="en-GB" dirty="0" smtClean="0"/>
              <a:t>integration software</a:t>
            </a:r>
            <a:endParaRPr lang="en-GB" dirty="0" smtClean="0"/>
          </a:p>
          <a:p>
            <a:pPr lvl="1"/>
            <a:r>
              <a:rPr lang="en-GB" dirty="0"/>
              <a:t>N</a:t>
            </a:r>
            <a:r>
              <a:rPr lang="en-GB" dirty="0" smtClean="0"/>
              <a:t>o </a:t>
            </a:r>
            <a:r>
              <a:rPr lang="en-GB" dirty="0" smtClean="0"/>
              <a:t>clear rules on how to contribute</a:t>
            </a:r>
          </a:p>
          <a:p>
            <a:r>
              <a:rPr lang="en-GB" dirty="0" smtClean="0"/>
              <a:t>transition to UMD?</a:t>
            </a:r>
          </a:p>
          <a:p>
            <a:pPr lvl="1"/>
            <a:r>
              <a:rPr lang="en-GB" dirty="0" smtClean="0"/>
              <a:t>do RP use packages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include it in the blueprint?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3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Blueprint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describing EGI </a:t>
            </a:r>
            <a:r>
              <a:rPr lang="en-US" dirty="0" err="1" smtClean="0"/>
              <a:t>FedCloud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Federation Model</a:t>
            </a:r>
          </a:p>
          <a:p>
            <a:pPr lvl="1"/>
            <a:r>
              <a:rPr lang="en-US" dirty="0" smtClean="0"/>
              <a:t>Cloud specific interfaces</a:t>
            </a:r>
          </a:p>
          <a:p>
            <a:pPr lvl="1"/>
            <a:r>
              <a:rPr lang="en-US" dirty="0" smtClean="0"/>
              <a:t>Integration with EGI core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Adding sites to </a:t>
            </a:r>
            <a:r>
              <a:rPr lang="en-US" dirty="0" err="1" smtClean="0"/>
              <a:t>FedCloud</a:t>
            </a:r>
            <a:endParaRPr lang="en-US" dirty="0" smtClean="0"/>
          </a:p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MS-520 (v1</a:t>
            </a:r>
            <a:r>
              <a:rPr lang="en-US" dirty="0" smtClean="0"/>
              <a:t>), MS</a:t>
            </a:r>
            <a:r>
              <a:rPr lang="en-US" dirty="0" smtClean="0"/>
              <a:t>-521 (v2)</a:t>
            </a:r>
          </a:p>
          <a:p>
            <a:r>
              <a:rPr lang="en-US" dirty="0" smtClean="0"/>
              <a:t>v3 on preparation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mtClean="0">
                <a:solidFill>
                  <a:schemeClr val="bg1"/>
                </a:solidFill>
                <a:latin typeface="Arial" pitchFamily="34" charset="0"/>
              </a:rPr>
              <a:t>21 Jan 2015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F2F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Adding a </a:t>
            </a:r>
            <a:r>
              <a:rPr lang="en-GB" dirty="0" smtClean="0"/>
              <a:t>new RP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Common certification procedure for all EGI sites</a:t>
            </a:r>
          </a:p>
          <a:p>
            <a:pPr lvl="1"/>
            <a:r>
              <a:rPr lang="en-GB" dirty="0"/>
              <a:t>PROC09 (https://</a:t>
            </a:r>
            <a:r>
              <a:rPr lang="en-GB" dirty="0" err="1"/>
              <a:t>wiki.egi.eu</a:t>
            </a:r>
            <a:r>
              <a:rPr lang="en-GB" dirty="0"/>
              <a:t>/wiki/</a:t>
            </a:r>
            <a:r>
              <a:rPr lang="en-GB" dirty="0" smtClean="0"/>
              <a:t>PROC09)</a:t>
            </a:r>
          </a:p>
          <a:p>
            <a:pPr lvl="1"/>
            <a:r>
              <a:rPr lang="en-GB" dirty="0" smtClean="0"/>
              <a:t>covers both grid and cloud resources</a:t>
            </a:r>
          </a:p>
          <a:p>
            <a:pPr lvl="1"/>
            <a:r>
              <a:rPr lang="en-GB" dirty="0" smtClean="0"/>
              <a:t>manual </a:t>
            </a:r>
            <a:r>
              <a:rPr lang="en-GB" dirty="0" smtClean="0"/>
              <a:t>tests for certification in the </a:t>
            </a:r>
            <a:r>
              <a:rPr lang="en-GB" dirty="0" smtClean="0"/>
              <a:t>wiki</a:t>
            </a:r>
          </a:p>
          <a:p>
            <a:r>
              <a:rPr lang="en-GB" dirty="0" smtClean="0"/>
              <a:t>Certified sites can add new cloud services at any time</a:t>
            </a:r>
          </a:p>
          <a:p>
            <a:pPr lvl="1"/>
            <a:r>
              <a:rPr lang="en-GB" dirty="0" smtClean="0"/>
              <a:t>documentation </a:t>
            </a:r>
            <a:r>
              <a:rPr lang="en-GB" dirty="0"/>
              <a:t>for each type of CMF </a:t>
            </a:r>
            <a:r>
              <a:rPr lang="en-GB" dirty="0" smtClean="0"/>
              <a:t>in preparation</a:t>
            </a:r>
            <a:endParaRPr lang="en-GB" dirty="0" smtClean="0"/>
          </a:p>
          <a:p>
            <a:pPr lvl="1"/>
            <a:r>
              <a:rPr lang="en-GB" dirty="0" smtClean="0"/>
              <a:t>they will be monitored and chased in case of problems</a:t>
            </a:r>
            <a:endParaRPr lang="en-GB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2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</a:t>
            </a:r>
            <a:r>
              <a:rPr lang="en-GB" dirty="0" smtClean="0"/>
              <a:t>CLIP (MS521)</a:t>
            </a:r>
            <a:endParaRPr lang="en-GB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t="-5678" b="-5678"/>
          <a:stretch>
            <a:fillRect/>
          </a:stretch>
        </p:blipFill>
        <p:spPr>
          <a:xfrm>
            <a:off x="611188" y="1412875"/>
            <a:ext cx="8075612" cy="4525963"/>
          </a:xfrm>
        </p:spPr>
      </p:pic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7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Cloud Infrastructure Platform</a:t>
            </a:r>
            <a:endParaRPr lang="en-GB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2483768" y="4428728"/>
            <a:ext cx="619268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</a:rPr>
              <a:t>EGI Core Infrastructure Platform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6056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Federated AAI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27784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black"/>
                </a:solidFill>
              </a:rPr>
              <a:t>Registry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0192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Monitoring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24328" y="4797152"/>
            <a:ext cx="100811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Accounting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83768" y="1484784"/>
            <a:ext cx="6192688" cy="2871936"/>
          </a:xfrm>
          <a:prstGeom prst="roundRect">
            <a:avLst>
              <a:gd name="adj" fmla="val 870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</a:rPr>
              <a:t>EGI F</a:t>
            </a:r>
            <a:r>
              <a:rPr lang="en-GB" dirty="0" smtClean="0">
                <a:solidFill>
                  <a:prstClr val="black"/>
                </a:solidFill>
              </a:rPr>
              <a:t>ederated </a:t>
            </a:r>
            <a:r>
              <a:rPr lang="en-GB" dirty="0" err="1" smtClean="0">
                <a:solidFill>
                  <a:prstClr val="black"/>
                </a:solidFill>
              </a:rPr>
              <a:t>IaaS</a:t>
            </a:r>
            <a:r>
              <a:rPr lang="en-GB" dirty="0" smtClean="0">
                <a:solidFill>
                  <a:prstClr val="black"/>
                </a:solidFill>
              </a:rPr>
              <a:t> Cloud Infrastructure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59832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Compute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707904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9320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Cloud Storage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3803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27584" y="1484784"/>
            <a:ext cx="1575792" cy="4392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t" anchorCtr="1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</a:rPr>
              <a:t>EGI Collaboration Platform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16200000">
            <a:off x="899592" y="4428728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EGI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Application Database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195736" y="3717032"/>
            <a:ext cx="50405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30" y="4932784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16200000">
            <a:off x="899592" y="2556520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Image Repository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195736" y="3060576"/>
            <a:ext cx="0" cy="1872208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23730" y="3060576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347864" y="6356350"/>
            <a:ext cx="244827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FFFFFF"/>
                </a:solidFill>
              </a:rPr>
              <a:t>FedCloud F2F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851920" y="4797152"/>
            <a:ext cx="1008112" cy="6564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</a:rPr>
              <a:t>Information Discovery</a:t>
            </a:r>
            <a:endParaRPr lang="en-GB" sz="1200" dirty="0">
              <a:solidFill>
                <a:srgbClr val="0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131840" y="4149080"/>
            <a:ext cx="4896544" cy="656456"/>
            <a:chOff x="9396536" y="4365104"/>
            <a:chExt cx="4896544" cy="65645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9396536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620672" y="4373488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844808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3068944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293080" y="4365104"/>
              <a:ext cx="0" cy="648072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/>
          <p:cNvSpPr/>
          <p:nvPr/>
        </p:nvSpPr>
        <p:spPr>
          <a:xfrm>
            <a:off x="5148064" y="4653136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23928" y="4653136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GLUE2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31840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OCCI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004048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CDMI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32240" y="2276872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prstClr val="white"/>
                </a:solidFill>
              </a:rPr>
              <a:t>Information Discovery</a:t>
            </a:r>
            <a:endParaRPr lang="en-GB" sz="1100" dirty="0">
              <a:solidFill>
                <a:prstClr val="white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580112" y="3068960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213285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GLUE2+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27784" y="3348608"/>
            <a:ext cx="5904656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prstClr val="white"/>
                </a:solidFill>
              </a:rPr>
              <a:t>Cloud Management Stacks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 smtClean="0">
                <a:solidFill>
                  <a:prstClr val="white"/>
                </a:solidFill>
              </a:rPr>
              <a:t>(</a:t>
            </a:r>
            <a:r>
              <a:rPr lang="en-GB" sz="1200" dirty="0" err="1" smtClean="0">
                <a:solidFill>
                  <a:prstClr val="white"/>
                </a:solidFill>
              </a:rPr>
              <a:t>OpenStack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OpenNebula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CloudStack</a:t>
            </a:r>
            <a:r>
              <a:rPr lang="en-GB" sz="1200" dirty="0" smtClean="0">
                <a:solidFill>
                  <a:prstClr val="white"/>
                </a:solidFill>
              </a:rPr>
              <a:t>, </a:t>
            </a:r>
            <a:r>
              <a:rPr lang="en-GB" sz="1200" dirty="0" err="1" smtClean="0">
                <a:solidFill>
                  <a:prstClr val="white"/>
                </a:solidFill>
              </a:rPr>
              <a:t>Stratuslab</a:t>
            </a:r>
            <a:r>
              <a:rPr lang="en-GB" sz="1200" dirty="0" smtClean="0">
                <a:solidFill>
                  <a:prstClr val="white"/>
                </a:solidFill>
              </a:rPr>
              <a:t>, …)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35696" y="3573016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835696" y="3937922"/>
            <a:ext cx="1152128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HEPiX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372200" y="4661520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96336" y="4669904"/>
            <a:ext cx="864096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APEL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err="1" smtClean="0"/>
              <a:t>IaaS</a:t>
            </a:r>
            <a:r>
              <a:rPr lang="en-GB" sz="2400" dirty="0" smtClean="0"/>
              <a:t> cloud APIs: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OCCI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Standard by OGF</a:t>
            </a:r>
          </a:p>
          <a:p>
            <a:r>
              <a:rPr lang="en-GB" dirty="0" smtClean="0"/>
              <a:t>Current version 1.1</a:t>
            </a:r>
          </a:p>
          <a:p>
            <a:pPr lvl="1"/>
            <a:r>
              <a:rPr lang="en-GB" dirty="0" smtClean="0"/>
              <a:t>new 1.2 </a:t>
            </a:r>
            <a:r>
              <a:rPr lang="en-GB" dirty="0" smtClean="0"/>
              <a:t>coming</a:t>
            </a:r>
            <a:endParaRPr lang="en-GB" dirty="0" smtClean="0"/>
          </a:p>
          <a:p>
            <a:r>
              <a:rPr lang="en-GB" dirty="0" smtClean="0"/>
              <a:t>Implemented by all </a:t>
            </a:r>
            <a:r>
              <a:rPr lang="en-GB" dirty="0" err="1" smtClean="0"/>
              <a:t>FedCloud</a:t>
            </a:r>
            <a:r>
              <a:rPr lang="en-GB" dirty="0" smtClean="0"/>
              <a:t> RP</a:t>
            </a:r>
          </a:p>
          <a:p>
            <a:pPr lvl="1"/>
            <a:r>
              <a:rPr lang="en-GB" dirty="0" err="1" smtClean="0"/>
              <a:t>rOCCI</a:t>
            </a:r>
            <a:r>
              <a:rPr lang="en-GB" dirty="0" smtClean="0"/>
              <a:t>, OCCI-OS, </a:t>
            </a:r>
            <a:r>
              <a:rPr lang="en-GB" dirty="0" err="1" smtClean="0"/>
              <a:t>Synnefo</a:t>
            </a:r>
            <a:r>
              <a:rPr lang="en-GB" dirty="0" smtClean="0"/>
              <a:t>, </a:t>
            </a:r>
          </a:p>
          <a:p>
            <a:r>
              <a:rPr lang="en-GB" dirty="0" smtClean="0"/>
              <a:t>Extended by </a:t>
            </a:r>
            <a:r>
              <a:rPr lang="en-GB" dirty="0" err="1" smtClean="0"/>
              <a:t>FedCloud</a:t>
            </a:r>
            <a:r>
              <a:rPr lang="en-GB" dirty="0" smtClean="0"/>
              <a:t> (contextualization)</a:t>
            </a:r>
          </a:p>
          <a:p>
            <a:r>
              <a:rPr lang="en-GB" dirty="0" smtClean="0"/>
              <a:t>Some RP </a:t>
            </a:r>
            <a:r>
              <a:rPr lang="en-GB" dirty="0" smtClean="0"/>
              <a:t>features (required by use cases) </a:t>
            </a:r>
            <a:r>
              <a:rPr lang="en-GB" dirty="0" smtClean="0"/>
              <a:t>not </a:t>
            </a:r>
            <a:r>
              <a:rPr lang="en-GB" dirty="0" smtClean="0"/>
              <a:t>available: </a:t>
            </a:r>
            <a:endParaRPr lang="en-GB" dirty="0" smtClean="0"/>
          </a:p>
          <a:p>
            <a:pPr lvl="1"/>
            <a:r>
              <a:rPr lang="en-GB" dirty="0" smtClean="0"/>
              <a:t>vertical scaling</a:t>
            </a:r>
          </a:p>
          <a:p>
            <a:pPr lvl="1"/>
            <a:r>
              <a:rPr lang="en-GB" dirty="0" smtClean="0"/>
              <a:t>snapshots</a:t>
            </a:r>
          </a:p>
          <a:p>
            <a:pPr lvl="1"/>
            <a:r>
              <a:rPr lang="en-GB" dirty="0" smtClean="0"/>
              <a:t>firewall management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err="1" smtClean="0"/>
              <a:t>IaaS</a:t>
            </a:r>
            <a:r>
              <a:rPr lang="en-GB" sz="2400" dirty="0" smtClean="0"/>
              <a:t> cloud APIs: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CDMI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 to access object-storage by SNIA</a:t>
            </a:r>
          </a:p>
          <a:p>
            <a:pPr lvl="1"/>
            <a:r>
              <a:rPr lang="en-GB" dirty="0" smtClean="0"/>
              <a:t>Now also ISO standard</a:t>
            </a:r>
          </a:p>
          <a:p>
            <a:r>
              <a:rPr lang="en-GB" dirty="0" smtClean="0"/>
              <a:t>Poor support at </a:t>
            </a:r>
            <a:r>
              <a:rPr lang="en-GB" dirty="0" err="1" smtClean="0"/>
              <a:t>FedCloud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stoxy</a:t>
            </a:r>
            <a:r>
              <a:rPr lang="en-GB" dirty="0" smtClean="0"/>
              <a:t> mini-project did not deliver functional software</a:t>
            </a:r>
          </a:p>
          <a:p>
            <a:pPr lvl="1"/>
            <a:r>
              <a:rPr lang="en-GB" dirty="0" smtClean="0"/>
              <a:t>CDMI support in </a:t>
            </a:r>
            <a:r>
              <a:rPr lang="en-GB" dirty="0" err="1" smtClean="0"/>
              <a:t>OpenStack</a:t>
            </a:r>
            <a:r>
              <a:rPr lang="en-GB" dirty="0" smtClean="0"/>
              <a:t> </a:t>
            </a:r>
            <a:r>
              <a:rPr lang="en-GB" dirty="0" smtClean="0"/>
              <a:t>unmaintained</a:t>
            </a:r>
            <a:endParaRPr lang="en-GB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8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Information Discovery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FedCloud</a:t>
            </a:r>
            <a:r>
              <a:rPr lang="en-GB" dirty="0" smtClean="0"/>
              <a:t> resources are discoverable through EGI’s </a:t>
            </a:r>
            <a:r>
              <a:rPr lang="en-GB" dirty="0" smtClean="0"/>
              <a:t>top-BDII</a:t>
            </a:r>
            <a:endParaRPr lang="en-GB" dirty="0" smtClean="0"/>
          </a:p>
          <a:p>
            <a:pPr lvl="1"/>
            <a:r>
              <a:rPr lang="en-GB" dirty="0" err="1" smtClean="0"/>
              <a:t>GlueSchema</a:t>
            </a:r>
            <a:r>
              <a:rPr lang="en-GB" dirty="0" smtClean="0"/>
              <a:t> v2 representation of resources</a:t>
            </a:r>
          </a:p>
          <a:p>
            <a:pPr lvl="1"/>
            <a:r>
              <a:rPr lang="en-GB" dirty="0" smtClean="0"/>
              <a:t>Extensions proposed to OGF and currently under discussion</a:t>
            </a:r>
          </a:p>
          <a:p>
            <a:r>
              <a:rPr lang="en-GB" dirty="0" smtClean="0"/>
              <a:t>cloud-</a:t>
            </a:r>
            <a:r>
              <a:rPr lang="en-GB" dirty="0" err="1" smtClean="0"/>
              <a:t>bdii</a:t>
            </a:r>
            <a:r>
              <a:rPr lang="en-GB" dirty="0" smtClean="0"/>
              <a:t>-provider 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, </a:t>
            </a:r>
            <a:r>
              <a:rPr lang="en-GB" dirty="0" err="1" smtClean="0"/>
              <a:t>OpenStack</a:t>
            </a:r>
            <a:r>
              <a:rPr lang="en-GB" dirty="0"/>
              <a:t> </a:t>
            </a:r>
            <a:r>
              <a:rPr lang="en-GB" dirty="0" smtClean="0"/>
              <a:t>support</a:t>
            </a:r>
          </a:p>
          <a:p>
            <a:pPr lvl="1"/>
            <a:r>
              <a:rPr lang="en-GB" dirty="0" err="1" smtClean="0"/>
              <a:t>Synnefo</a:t>
            </a:r>
            <a:r>
              <a:rPr lang="en-GB" dirty="0" smtClean="0"/>
              <a:t> integration </a:t>
            </a:r>
            <a:r>
              <a:rPr lang="en-GB" dirty="0" smtClean="0"/>
              <a:t>undergoing</a:t>
            </a:r>
            <a:endParaRPr lang="en-GB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0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core services: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Accounting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Cloud </a:t>
            </a:r>
            <a:r>
              <a:rPr lang="en-GB" dirty="0"/>
              <a:t>Usage </a:t>
            </a:r>
            <a:r>
              <a:rPr lang="en-GB" dirty="0" smtClean="0"/>
              <a:t>Record</a:t>
            </a:r>
          </a:p>
          <a:p>
            <a:pPr lvl="1"/>
            <a:r>
              <a:rPr lang="en-GB" dirty="0" smtClean="0"/>
              <a:t>inherits </a:t>
            </a:r>
            <a:r>
              <a:rPr lang="en-GB" dirty="0"/>
              <a:t>from the OGF Usage </a:t>
            </a:r>
            <a:r>
              <a:rPr lang="en-GB" dirty="0" smtClean="0"/>
              <a:t>record</a:t>
            </a:r>
          </a:p>
          <a:p>
            <a:pPr lvl="1"/>
            <a:r>
              <a:rPr lang="en-GB" dirty="0" smtClean="0"/>
              <a:t>agreement on new version yesterday</a:t>
            </a:r>
            <a:endParaRPr lang="en-GB" dirty="0" smtClean="0"/>
          </a:p>
          <a:p>
            <a:r>
              <a:rPr lang="en-GB" dirty="0" smtClean="0"/>
              <a:t>Accounting probes:</a:t>
            </a:r>
            <a:endParaRPr lang="en-GB" dirty="0"/>
          </a:p>
          <a:p>
            <a:pPr lvl="1"/>
            <a:r>
              <a:rPr lang="en-GB" dirty="0" err="1"/>
              <a:t>OpenNebula</a:t>
            </a:r>
            <a:r>
              <a:rPr lang="en-GB" dirty="0"/>
              <a:t> – https://</a:t>
            </a:r>
            <a:r>
              <a:rPr lang="en-GB" dirty="0" err="1"/>
              <a:t>github.com</a:t>
            </a:r>
            <a:r>
              <a:rPr lang="en-GB" dirty="0"/>
              <a:t>/EGI-FCTF/</a:t>
            </a:r>
            <a:r>
              <a:rPr lang="en-GB" dirty="0" err="1"/>
              <a:t>opennebula-cloudacc</a:t>
            </a:r>
            <a:endParaRPr lang="en-GB" dirty="0"/>
          </a:p>
          <a:p>
            <a:pPr lvl="1"/>
            <a:r>
              <a:rPr lang="en-GB" dirty="0" err="1"/>
              <a:t>Openstack</a:t>
            </a:r>
            <a:r>
              <a:rPr lang="en-GB" dirty="0"/>
              <a:t> – </a:t>
            </a:r>
            <a:r>
              <a:rPr lang="en-GB" dirty="0" smtClean="0"/>
              <a:t>Several implementations, transition to </a:t>
            </a:r>
            <a:r>
              <a:rPr lang="en-GB" dirty="0" err="1" smtClean="0"/>
              <a:t>caso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smtClean="0"/>
              <a:t>https</a:t>
            </a:r>
            <a:r>
              <a:rPr lang="en-GB" dirty="0"/>
              <a:t>://</a:t>
            </a:r>
            <a:r>
              <a:rPr lang="en-GB" dirty="0" err="1"/>
              <a:t>github.com</a:t>
            </a:r>
            <a:r>
              <a:rPr lang="en-GB" dirty="0"/>
              <a:t>/IFCA/</a:t>
            </a:r>
            <a:r>
              <a:rPr lang="en-GB" dirty="0" err="1" smtClean="0"/>
              <a:t>caso</a:t>
            </a:r>
            <a:r>
              <a:rPr lang="en-GB" dirty="0" smtClean="0"/>
              <a:t>) in the coming days/weeks </a:t>
            </a:r>
          </a:p>
          <a:p>
            <a:pPr lvl="1"/>
            <a:r>
              <a:rPr lang="en-GB" dirty="0" err="1" smtClean="0"/>
              <a:t>Synnefo</a:t>
            </a:r>
            <a:r>
              <a:rPr lang="en-GB" dirty="0" smtClean="0"/>
              <a:t> provides </a:t>
            </a:r>
            <a:r>
              <a:rPr lang="en-GB" dirty="0"/>
              <a:t>its own internal </a:t>
            </a:r>
            <a:r>
              <a:rPr lang="en-GB" dirty="0" smtClean="0"/>
              <a:t>component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21 Jan 2015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5455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444</TotalTime>
  <Words>1011</Words>
  <Application>Microsoft Macintosh PowerPoint</Application>
  <PresentationFormat>Presentación en pantalla (4:3)</PresentationFormat>
  <Paragraphs>258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EGI-InSPIRE-Slide-Template_v4</vt:lpstr>
      <vt:lpstr>FedCloud Blueprint Update</vt:lpstr>
      <vt:lpstr>FedCloud Blueprint</vt:lpstr>
      <vt:lpstr>Adding a new RP</vt:lpstr>
      <vt:lpstr>EGI CLIP (MS521)</vt:lpstr>
      <vt:lpstr>Cloud Infrastructure Platform</vt:lpstr>
      <vt:lpstr>IaaS cloud APIs: OCCI</vt:lpstr>
      <vt:lpstr>IaaS cloud APIs: CDMI</vt:lpstr>
      <vt:lpstr>core services: Information Discovery</vt:lpstr>
      <vt:lpstr>core services: Accounting</vt:lpstr>
      <vt:lpstr>core services: Monitoring</vt:lpstr>
      <vt:lpstr>core services: VM image marketplace</vt:lpstr>
      <vt:lpstr>core services: GOCDB</vt:lpstr>
      <vt:lpstr>core services: AAI</vt:lpstr>
      <vt:lpstr>Cloud Infrastructure Platform</vt:lpstr>
      <vt:lpstr>IaaS cloud APIs: New APIs and Services</vt:lpstr>
      <vt:lpstr>PROC19</vt:lpstr>
      <vt:lpstr>OS API in FedCloud?</vt:lpstr>
      <vt:lpstr>OS API in FedCloud?</vt:lpstr>
      <vt:lpstr>EGI-FCTF github &amp; UMD</vt:lpstr>
      <vt:lpstr>Discussion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Enol Fernández del Castillo</cp:lastModifiedBy>
  <cp:revision>86</cp:revision>
  <dcterms:created xsi:type="dcterms:W3CDTF">2010-09-03T12:01:03Z</dcterms:created>
  <dcterms:modified xsi:type="dcterms:W3CDTF">2015-01-20T22:45:50Z</dcterms:modified>
</cp:coreProperties>
</file>