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51" r:id="rId3"/>
    <p:sldId id="682" r:id="rId4"/>
    <p:sldId id="673" r:id="rId5"/>
    <p:sldId id="516" r:id="rId6"/>
    <p:sldId id="681" r:id="rId7"/>
    <p:sldId id="680" r:id="rId8"/>
    <p:sldId id="679" r:id="rId9"/>
    <p:sldId id="658" r:id="rId10"/>
    <p:sldId id="674" r:id="rId11"/>
    <p:sldId id="675" r:id="rId12"/>
    <p:sldId id="301" r:id="rId1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177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353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53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706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5883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060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236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413" algn="l" defTabSz="914353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823C"/>
    <a:srgbClr val="BCC089"/>
    <a:srgbClr val="A1C163"/>
    <a:srgbClr val="89B0DB"/>
    <a:srgbClr val="000000"/>
    <a:srgbClr val="F84C3A"/>
    <a:srgbClr val="45BA3C"/>
    <a:srgbClr val="0058A9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0" autoAdjust="0"/>
  </p:normalViewPr>
  <p:slideViewPr>
    <p:cSldViewPr>
      <p:cViewPr varScale="1">
        <p:scale>
          <a:sx n="102" d="100"/>
          <a:sy n="102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notesViewPr>
    <p:cSldViewPr>
      <p:cViewPr varScale="1">
        <p:scale>
          <a:sx n="73" d="100"/>
          <a:sy n="73" d="100"/>
        </p:scale>
        <p:origin x="-2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22A006-FB9E-4431-89FB-B3A8BEEEB242}" type="datetimeFigureOut">
              <a:rPr lang="es-ES" altLang="en-US"/>
              <a:pPr>
                <a:defRPr/>
              </a:pPr>
              <a:t>15/1/15</a:t>
            </a:fld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B6CF9A-1D7C-4DEE-BFB5-B5CEEFA3A6AB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6654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FFB89B-D303-4DBB-B8A2-44D0A16798EE}" type="datetimeFigureOut">
              <a:rPr lang="es-ES" altLang="en-US"/>
              <a:pPr>
                <a:defRPr/>
              </a:pPr>
              <a:t>15/1/15</a:t>
            </a:fld>
            <a:endParaRPr lang="es-E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u="none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D68FF4-6E44-44F7-9D15-B1826676A6F9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421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3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5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7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87A4C15-41ED-4130-8175-415AFE6FFD2C}" type="slidenum">
              <a:rPr lang="es-ES" altLang="en-US"/>
              <a:pPr eaLnBrk="1" hangingPunct="1">
                <a:spcBef>
                  <a:spcPct val="0"/>
                </a:spcBef>
              </a:pPr>
              <a:t>1</a:t>
            </a:fld>
            <a:endParaRPr lang="es-E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8D36D5F-0EFA-D34E-A359-3B3595FB18A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3425475-294B-AB47-A64D-61B68CAC474F}" type="slidenum">
              <a:rPr lang="en-GB" sz="1400" u="non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algn="r" eaLnBrk="1" hangingPunct="1"/>
              <a:t>6</a:t>
            </a:fld>
            <a:endParaRPr lang="en-GB" sz="1400" u="none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887EE07A-D7DF-4045-825C-904337EAB1C7}" type="slidenum">
              <a:rPr lang="en-GB" sz="1200" u="none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6</a:t>
            </a:fld>
            <a:endParaRPr lang="en-GB" sz="1200" u="non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7119F26-6E16-8646-BA6B-4BDF53A6257A}" type="slidenum">
              <a:rPr lang="en-GB" sz="1200" u="none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6</a:t>
            </a:fld>
            <a:endParaRPr lang="en-GB" sz="1200" u="non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20485" name="Text Box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6" name="Text Box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BF35CD0-95E1-3949-A871-31233D6B510B}" type="slidenum">
              <a:rPr lang="en-GB" sz="1400" u="none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rPr>
              <a:pPr algn="r" eaLnBrk="1" hangingPunct="1"/>
              <a:t>7</a:t>
            </a:fld>
            <a:endParaRPr lang="en-GB" sz="1400" u="none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75CCAC3-D9AE-2347-BA65-770AF4BA8CCB}" type="slidenum">
              <a:rPr lang="en-GB" sz="1200" u="none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7</a:t>
            </a:fld>
            <a:endParaRPr lang="en-GB" sz="1200" u="non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5B43749-63B4-8E4A-8534-48B6FBFF386A}" type="slidenum">
              <a:rPr lang="en-GB" sz="1200" u="none">
                <a:solidFill>
                  <a:srgbClr val="000000"/>
                </a:solidFill>
                <a:ea typeface="MS PGothic" charset="0"/>
                <a:cs typeface="MS PGothic" charset="0"/>
              </a:rPr>
              <a:pPr algn="r" eaLnBrk="1" hangingPunct="1"/>
              <a:t>7</a:t>
            </a:fld>
            <a:endParaRPr lang="en-GB" sz="1200" u="none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8437" name="Text Box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8" name="Text Box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D68FF4-6E44-44F7-9D15-B1826676A6F9}" type="slidenum">
              <a:rPr lang="es-ES" altLang="en-US" smtClean="0"/>
              <a:pPr>
                <a:defRPr/>
              </a:pPr>
              <a:t>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03784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6"/>
            <a:ext cx="4972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u="none" smtClean="0">
                <a:solidFill>
                  <a:schemeClr val="bg1"/>
                </a:solidFill>
                <a:ea typeface="+mn-ea"/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4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431A-0D09-4E05-B6D7-10846006F53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7559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3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107505" y="980728"/>
            <a:ext cx="8928992" cy="5184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71EA-063B-44B1-AD35-92A15565668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3961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" y="2852738"/>
            <a:ext cx="32162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71182"/>
            <a:ext cx="7772400" cy="1362075"/>
          </a:xfrm>
        </p:spPr>
        <p:txBody>
          <a:bodyPr anchor="t">
            <a:normAutofit/>
          </a:bodyPr>
          <a:lstStyle>
            <a:lvl1pPr algn="r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2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4388296" cy="5112568"/>
          </a:xfrm>
        </p:spPr>
        <p:txBody>
          <a:bodyPr>
            <a:normAutofit/>
          </a:bodyPr>
          <a:lstStyle>
            <a:lvl1pPr marL="342882" indent="-342882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388296" cy="5112568"/>
          </a:xfrm>
        </p:spPr>
        <p:txBody>
          <a:bodyPr>
            <a:normAutofit/>
          </a:bodyPr>
          <a:lstStyle>
            <a:lvl1pPr marL="342882" indent="-342882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7505" y="44624"/>
            <a:ext cx="8928992" cy="792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96F4E-EFD3-45C9-BE2E-B9C1B6F5BBF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389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9D53-47D2-4253-B340-4634DF2A2DE5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7008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A012-5FA1-4993-9571-35AAECCEA49D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2828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196976"/>
            <a:ext cx="49720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50825" y="188913"/>
            <a:ext cx="3894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u="none" smtClean="0">
                <a:solidFill>
                  <a:schemeClr val="bg1"/>
                </a:solidFill>
                <a:ea typeface="+mn-ea"/>
              </a:rPr>
              <a:t>www.bsc.es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747514"/>
          </a:xfrm>
        </p:spPr>
        <p:txBody>
          <a:bodyPr anchor="ctr">
            <a:normAutofit/>
          </a:bodyPr>
          <a:lstStyle>
            <a:lvl1pPr algn="ctr">
              <a:defRPr sz="3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61048"/>
            <a:ext cx="6400800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97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BCAB3-4D7E-4877-A9B4-7FCAC90DD050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8336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50" y="981075"/>
            <a:ext cx="43878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878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C7A5-2CC6-43B4-9FD9-8E6ABD045311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5761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3" Type="http://schemas.openxmlformats.org/officeDocument/2006/relationships/image" Target="../media/image2.emf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" y="44450"/>
            <a:ext cx="8928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s-ES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7950" y="981075"/>
            <a:ext cx="89281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s-E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5513" y="6356350"/>
            <a:ext cx="6337300" cy="414338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u="none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4251" y="6357938"/>
            <a:ext cx="442913" cy="412750"/>
          </a:xfrm>
          <a:prstGeom prst="rect">
            <a:avLst/>
          </a:prstGeom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>
              <a:defRPr sz="1100" u="none" smtClean="0">
                <a:solidFill>
                  <a:srgbClr val="004990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47DDBF7-2D76-4D30-86AE-CF09F55650D5}" type="slidenum">
              <a:rPr lang="es-ES" altLang="en-US"/>
              <a:pPr>
                <a:defRPr/>
              </a:pPr>
              <a:t>‹Nr.›</a:t>
            </a:fld>
            <a:endParaRPr lang="es-ES" altLang="en-US"/>
          </a:p>
        </p:txBody>
      </p:sp>
      <p:pic>
        <p:nvPicPr>
          <p:cNvPr id="103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8726"/>
            <a:ext cx="187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9" r:id="rId2"/>
    <p:sldLayoutId id="2147484278" r:id="rId3"/>
    <p:sldLayoutId id="2147484270" r:id="rId4"/>
    <p:sldLayoutId id="2147484271" r:id="rId5"/>
    <p:sldLayoutId id="2147484272" r:id="rId6"/>
    <p:sldLayoutId id="2147484279" r:id="rId7"/>
    <p:sldLayoutId id="2147484273" r:id="rId8"/>
    <p:sldLayoutId id="2147484274" r:id="rId9"/>
    <p:sldLayoutId id="2147484275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177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6pPr>
      <a:lvl7pPr marL="914353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7pPr>
      <a:lvl8pPr marL="1371530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8pPr>
      <a:lvl9pPr marL="1828706" algn="l" rtl="0" fontAlgn="base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Arial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04990"/>
          </a:solidFill>
          <a:latin typeface="+mn-lt"/>
          <a:ea typeface="ＭＳ Ｐゴシック" charset="0"/>
          <a:cs typeface="ＭＳ Ｐゴシック" charset="0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004990"/>
          </a:solidFill>
          <a:latin typeface="+mn-lt"/>
          <a:ea typeface="ＭＳ Ｐゴシック" charset="0"/>
          <a:cs typeface="+mn-cs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004990"/>
          </a:solidFill>
          <a:latin typeface="+mn-lt"/>
          <a:ea typeface="ＭＳ Ｐゴシック" charset="0"/>
          <a:cs typeface="+mn-cs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004990"/>
          </a:solidFill>
          <a:latin typeface="+mn-lt"/>
          <a:ea typeface="ＭＳ Ｐゴシック" charset="0"/>
          <a:cs typeface="+mn-cs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004990"/>
          </a:solidFill>
          <a:latin typeface="+mn-lt"/>
          <a:ea typeface="ＭＳ Ｐゴシック" charset="0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wmf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1"/>
          <p:cNvSpPr>
            <a:spLocks noGrp="1"/>
          </p:cNvSpPr>
          <p:nvPr>
            <p:ph type="ctrTitle"/>
          </p:nvPr>
        </p:nvSpPr>
        <p:spPr>
          <a:xfrm>
            <a:off x="251969" y="2636912"/>
            <a:ext cx="8784528" cy="10080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800" dirty="0">
                <a:latin typeface="Arial" charset="0"/>
                <a:cs typeface="Arial" charset="0"/>
              </a:rPr>
              <a:t>Cloud </a:t>
            </a:r>
            <a:r>
              <a:rPr lang="es-ES" sz="2800" dirty="0" err="1" smtClean="0">
                <a:latin typeface="Arial" charset="0"/>
                <a:cs typeface="Arial" charset="0"/>
              </a:rPr>
              <a:t>interoperability</a:t>
            </a:r>
            <a:r>
              <a:rPr lang="es-ES" sz="2800" dirty="0" smtClean="0">
                <a:latin typeface="Arial" charset="0"/>
                <a:cs typeface="Arial" charset="0"/>
              </a:rPr>
              <a:t> and </a:t>
            </a:r>
            <a:r>
              <a:rPr lang="es-ES" sz="2800" dirty="0" err="1" smtClean="0">
                <a:latin typeface="Arial" charset="0"/>
                <a:cs typeface="Arial" charset="0"/>
              </a:rPr>
              <a:t>elasticity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with</a:t>
            </a:r>
            <a:r>
              <a:rPr lang="es-ES" sz="2800" dirty="0" smtClean="0">
                <a:latin typeface="Arial" charset="0"/>
                <a:cs typeface="Arial" charset="0"/>
              </a:rPr>
              <a:t> </a:t>
            </a:r>
            <a:r>
              <a:rPr lang="es-ES" sz="2800" dirty="0" err="1" smtClean="0">
                <a:latin typeface="Arial" charset="0"/>
                <a:cs typeface="Arial" charset="0"/>
              </a:rPr>
              <a:t>COMPSs</a:t>
            </a:r>
            <a:endParaRPr lang="es-ES" sz="2800" dirty="0">
              <a:latin typeface="Arial" charset="0"/>
              <a:cs typeface="Arial" charset="0"/>
            </a:endParaRPr>
          </a:p>
        </p:txBody>
      </p:sp>
      <p:sp>
        <p:nvSpPr>
          <p:cNvPr id="37890" name="Subtitle 12"/>
          <p:cNvSpPr>
            <a:spLocks noGrp="1"/>
          </p:cNvSpPr>
          <p:nvPr>
            <p:ph type="subTitle" idx="1"/>
          </p:nvPr>
        </p:nvSpPr>
        <p:spPr>
          <a:xfrm>
            <a:off x="1194992" y="3933056"/>
            <a:ext cx="6833392" cy="86518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100" dirty="0" err="1" smtClean="0">
                <a:latin typeface="Arial" charset="0"/>
                <a:cs typeface="Arial" charset="0"/>
              </a:rPr>
              <a:t>Federated</a:t>
            </a:r>
            <a:r>
              <a:rPr lang="it-IT" sz="2100" dirty="0" smtClean="0">
                <a:latin typeface="Arial" charset="0"/>
                <a:cs typeface="Arial" charset="0"/>
              </a:rPr>
              <a:t> </a:t>
            </a:r>
            <a:r>
              <a:rPr lang="it-IT" sz="2100" dirty="0" err="1" smtClean="0">
                <a:latin typeface="Arial" charset="0"/>
                <a:cs typeface="Arial" charset="0"/>
              </a:rPr>
              <a:t>Cloud</a:t>
            </a:r>
            <a:r>
              <a:rPr lang="it-IT" sz="2100" dirty="0" smtClean="0">
                <a:latin typeface="Arial" charset="0"/>
                <a:cs typeface="Arial" charset="0"/>
              </a:rPr>
              <a:t> F2F</a:t>
            </a:r>
            <a:endParaRPr lang="en-GB" sz="21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2100" dirty="0" smtClean="0">
                <a:latin typeface="Arial" charset="0"/>
                <a:cs typeface="Arial" charset="0"/>
              </a:rPr>
              <a:t>Jan</a:t>
            </a:r>
            <a:r>
              <a:rPr lang="en-GB" sz="2100" dirty="0">
                <a:latin typeface="Arial" charset="0"/>
                <a:cs typeface="Arial" charset="0"/>
              </a:rPr>
              <a:t> </a:t>
            </a:r>
            <a:r>
              <a:rPr lang="en-GB" sz="2100" dirty="0" smtClean="0">
                <a:latin typeface="Arial" charset="0"/>
                <a:cs typeface="Arial" charset="0"/>
              </a:rPr>
              <a:t>20</a:t>
            </a:r>
            <a:r>
              <a:rPr lang="en-GB" sz="2100" dirty="0">
                <a:latin typeface="Arial" charset="0"/>
                <a:cs typeface="Arial" charset="0"/>
              </a:rPr>
              <a:t> </a:t>
            </a:r>
            <a:r>
              <a:rPr lang="en-GB" sz="2100" dirty="0" smtClean="0">
                <a:latin typeface="Arial" charset="0"/>
                <a:cs typeface="Arial" charset="0"/>
              </a:rPr>
              <a:t>2014</a:t>
            </a:r>
            <a:r>
              <a:rPr lang="en-GB" sz="2100" dirty="0">
                <a:latin typeface="Arial" charset="0"/>
                <a:cs typeface="Arial" charset="0"/>
              </a:rPr>
              <a:t>, </a:t>
            </a:r>
            <a:r>
              <a:rPr lang="en-GB" sz="2100" dirty="0" smtClean="0">
                <a:latin typeface="Arial" charset="0"/>
                <a:cs typeface="Arial" charset="0"/>
              </a:rPr>
              <a:t>Amsterdam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18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Daniele Lezzi – Barcelona Supercomputing </a:t>
            </a:r>
            <a:r>
              <a:rPr lang="en-GB" sz="1800" dirty="0" err="1" smtClean="0">
                <a:latin typeface="Arial" charset="0"/>
                <a:cs typeface="Arial" charset="0"/>
              </a:rPr>
              <a:t>Center</a:t>
            </a:r>
            <a:endParaRPr lang="en-GB" sz="1800" dirty="0">
              <a:latin typeface="Arial" charset="0"/>
              <a:cs typeface="Arial" charset="0"/>
            </a:endParaRPr>
          </a:p>
        </p:txBody>
      </p:sp>
      <p:pic>
        <p:nvPicPr>
          <p:cNvPr id="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578476"/>
            <a:ext cx="2243926" cy="936104"/>
          </a:xfrm>
          <a:prstGeom prst="rect">
            <a:avLst/>
          </a:prstGeom>
        </p:spPr>
      </p:pic>
      <p:pic>
        <p:nvPicPr>
          <p:cNvPr id="2" name="Imagen 1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685045" cy="15841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290729" y="47096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COMPSs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Project page: http://</a:t>
            </a:r>
            <a:r>
              <a:rPr lang="es-ES" dirty="0" err="1" smtClean="0"/>
              <a:t>www.bsc.es</a:t>
            </a:r>
            <a:r>
              <a:rPr lang="es-ES" dirty="0" smtClean="0"/>
              <a:t>/</a:t>
            </a:r>
            <a:r>
              <a:rPr lang="es-ES" dirty="0" err="1" smtClean="0"/>
              <a:t>compss</a:t>
            </a:r>
            <a:endParaRPr lang="es-ES" dirty="0" smtClean="0"/>
          </a:p>
          <a:p>
            <a:pPr>
              <a:defRPr/>
            </a:pPr>
            <a:r>
              <a:rPr lang="es-ES" dirty="0" err="1" smtClean="0"/>
              <a:t>Direct</a:t>
            </a:r>
            <a:r>
              <a:rPr lang="es-ES" dirty="0" smtClean="0"/>
              <a:t> </a:t>
            </a:r>
            <a:r>
              <a:rPr lang="es-ES" dirty="0" err="1" smtClean="0"/>
              <a:t>downloads</a:t>
            </a:r>
            <a:r>
              <a:rPr lang="es-ES" dirty="0" smtClean="0"/>
              <a:t> page: </a:t>
            </a:r>
            <a:br>
              <a:rPr lang="es-ES" dirty="0" smtClean="0"/>
            </a:br>
            <a:r>
              <a:rPr lang="es-ES" dirty="0" smtClean="0"/>
              <a:t>http://</a:t>
            </a:r>
            <a:r>
              <a:rPr lang="es-ES" dirty="0" err="1" smtClean="0"/>
              <a:t>www.bsc.es</a:t>
            </a:r>
            <a:r>
              <a:rPr lang="es-ES" dirty="0" smtClean="0"/>
              <a:t>/</a:t>
            </a:r>
            <a:r>
              <a:rPr lang="es-ES" dirty="0" err="1" smtClean="0"/>
              <a:t>computer-sciences</a:t>
            </a:r>
            <a:r>
              <a:rPr lang="es-ES" dirty="0" smtClean="0"/>
              <a:t>/</a:t>
            </a:r>
            <a:r>
              <a:rPr lang="es-ES" dirty="0" err="1" smtClean="0"/>
              <a:t>grid-computing</a:t>
            </a:r>
            <a:r>
              <a:rPr lang="es-ES" dirty="0" smtClean="0"/>
              <a:t>/</a:t>
            </a:r>
            <a:r>
              <a:rPr lang="es-ES" dirty="0" err="1" smtClean="0"/>
              <a:t>comp-superscalar</a:t>
            </a:r>
            <a:r>
              <a:rPr lang="es-ES" dirty="0" smtClean="0"/>
              <a:t>/</a:t>
            </a:r>
            <a:r>
              <a:rPr lang="es-ES" dirty="0" err="1" smtClean="0"/>
              <a:t>download</a:t>
            </a:r>
            <a:endParaRPr lang="es-ES" dirty="0" smtClean="0"/>
          </a:p>
          <a:p>
            <a:pPr lvl="1">
              <a:buFont typeface="Arial" charset="0"/>
              <a:buChar char="–"/>
              <a:defRPr/>
            </a:pPr>
            <a:r>
              <a:rPr lang="es-ES" dirty="0" err="1" smtClean="0"/>
              <a:t>Source</a:t>
            </a:r>
            <a:r>
              <a:rPr lang="es-ES" dirty="0" smtClean="0"/>
              <a:t> </a:t>
            </a:r>
            <a:r>
              <a:rPr lang="es-ES" dirty="0" err="1" smtClean="0"/>
              <a:t>code</a:t>
            </a:r>
            <a:endParaRPr lang="es-ES" dirty="0" smtClean="0"/>
          </a:p>
          <a:p>
            <a:pPr lvl="1">
              <a:buFont typeface="Arial" charset="0"/>
              <a:buChar char="–"/>
              <a:defRPr/>
            </a:pPr>
            <a:r>
              <a:rPr lang="es-ES" dirty="0" err="1" smtClean="0"/>
              <a:t>Sample</a:t>
            </a:r>
            <a:r>
              <a:rPr lang="es-ES" dirty="0" smtClean="0"/>
              <a:t> </a:t>
            </a:r>
            <a:r>
              <a:rPr lang="es-ES" dirty="0" err="1" smtClean="0"/>
              <a:t>applications</a:t>
            </a:r>
            <a:r>
              <a:rPr lang="es-ES" dirty="0" smtClean="0"/>
              <a:t> &amp; </a:t>
            </a:r>
            <a:r>
              <a:rPr lang="es-ES" dirty="0" err="1" smtClean="0"/>
              <a:t>development</a:t>
            </a:r>
            <a:r>
              <a:rPr lang="es-ES" dirty="0" smtClean="0"/>
              <a:t> virtual </a:t>
            </a:r>
            <a:r>
              <a:rPr lang="es-ES" dirty="0" err="1" smtClean="0"/>
              <a:t>appliances</a:t>
            </a:r>
            <a:endParaRPr lang="es-ES" dirty="0" smtClean="0"/>
          </a:p>
          <a:p>
            <a:pPr lvl="1">
              <a:buFont typeface="Arial" charset="0"/>
              <a:buChar char="–"/>
              <a:defRPr/>
            </a:pPr>
            <a:r>
              <a:rPr lang="es-ES" dirty="0" err="1" smtClean="0"/>
              <a:t>Tutorials</a:t>
            </a:r>
            <a:endParaRPr lang="es-ES" dirty="0" smtClean="0"/>
          </a:p>
          <a:p>
            <a:pPr lvl="1">
              <a:buFont typeface="Arial" charset="0"/>
              <a:buChar char="–"/>
              <a:defRPr/>
            </a:pPr>
            <a:r>
              <a:rPr lang="es-ES" dirty="0" smtClean="0"/>
              <a:t>Red-</a:t>
            </a:r>
            <a:r>
              <a:rPr lang="es-ES" dirty="0" err="1" smtClean="0"/>
              <a:t>Hat</a:t>
            </a:r>
            <a:r>
              <a:rPr lang="es-ES" dirty="0" smtClean="0"/>
              <a:t> &amp; </a:t>
            </a:r>
            <a:r>
              <a:rPr lang="es-ES" dirty="0" err="1" smtClean="0"/>
              <a:t>Debian</a:t>
            </a:r>
            <a:r>
              <a:rPr lang="es-ES" dirty="0" smtClean="0"/>
              <a:t> </a:t>
            </a:r>
            <a:r>
              <a:rPr lang="es-ES" dirty="0" err="1" smtClean="0"/>
              <a:t>based</a:t>
            </a:r>
            <a:r>
              <a:rPr lang="es-ES" dirty="0" smtClean="0"/>
              <a:t> </a:t>
            </a:r>
            <a:r>
              <a:rPr lang="es-ES" dirty="0" err="1" smtClean="0"/>
              <a:t>installation</a:t>
            </a:r>
            <a:r>
              <a:rPr lang="es-ES" dirty="0" smtClean="0"/>
              <a:t> </a:t>
            </a:r>
            <a:r>
              <a:rPr lang="es-ES" dirty="0" err="1" smtClean="0"/>
              <a:t>packages</a:t>
            </a:r>
            <a:endParaRPr lang="es-ES" dirty="0" smtClean="0"/>
          </a:p>
          <a:p>
            <a:pPr>
              <a:defRPr/>
            </a:pPr>
            <a:r>
              <a:rPr lang="es-ES" dirty="0"/>
              <a:t>EGI Cloud </a:t>
            </a:r>
            <a:r>
              <a:rPr lang="es-ES" dirty="0" err="1" smtClean="0"/>
              <a:t>Marketplace</a:t>
            </a:r>
            <a:endParaRPr lang="es-ES" dirty="0"/>
          </a:p>
          <a:p>
            <a:pPr lvl="1">
              <a:defRPr/>
            </a:pPr>
            <a:r>
              <a:rPr lang="es-ES" dirty="0"/>
              <a:t>VA: </a:t>
            </a:r>
            <a:r>
              <a:rPr lang="es-ES" dirty="0" err="1"/>
              <a:t>https</a:t>
            </a:r>
            <a:r>
              <a:rPr lang="es-ES" dirty="0"/>
              <a:t>://</a:t>
            </a:r>
            <a:r>
              <a:rPr lang="es-ES" dirty="0" err="1"/>
              <a:t>appdb.egi.eu</a:t>
            </a:r>
            <a:r>
              <a:rPr lang="es-ES" dirty="0"/>
              <a:t>/</a:t>
            </a:r>
            <a:r>
              <a:rPr lang="es-ES" dirty="0" err="1"/>
              <a:t>store</a:t>
            </a:r>
            <a:r>
              <a:rPr lang="es-ES" dirty="0"/>
              <a:t>/</a:t>
            </a:r>
            <a:r>
              <a:rPr lang="es-ES" dirty="0" err="1"/>
              <a:t>vappliance</a:t>
            </a:r>
            <a:r>
              <a:rPr lang="es-ES" dirty="0"/>
              <a:t>/</a:t>
            </a:r>
            <a:r>
              <a:rPr lang="es-ES" dirty="0" err="1" smtClean="0"/>
              <a:t>compss.pmes</a:t>
            </a:r>
            <a:endParaRPr lang="es-ES" dirty="0" smtClean="0"/>
          </a:p>
          <a:p>
            <a:pPr marL="0" indent="0">
              <a:buNone/>
              <a:defRPr/>
            </a:pPr>
            <a:endParaRPr lang="es-ES" dirty="0"/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7FE800-9F46-4597-BDC6-A6764064F6A4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s-ES" altLang="en-US" sz="1100"/>
          </a:p>
        </p:txBody>
      </p:sp>
      <p:pic>
        <p:nvPicPr>
          <p:cNvPr id="2" name="Imagen 1" descr="Captura de pantalla 2014-12-10 a las 11.58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97152"/>
            <a:ext cx="6228184" cy="14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1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contenido 6"/>
          <p:cNvSpPr>
            <a:spLocks noGrp="1"/>
          </p:cNvSpPr>
          <p:nvPr>
            <p:ph sz="half" idx="1"/>
          </p:nvPr>
        </p:nvSpPr>
        <p:spPr>
          <a:xfrm>
            <a:off x="107950" y="1052514"/>
            <a:ext cx="4387850" cy="5113337"/>
          </a:xfrm>
        </p:spPr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Rosa M Badia</a:t>
            </a:r>
          </a:p>
          <a:p>
            <a:r>
              <a:rPr lang="es-ES" altLang="en-US" smtClean="0">
                <a:ea typeface="ＭＳ Ｐゴシック" pitchFamily="34" charset="-128"/>
              </a:rPr>
              <a:t>Pedro Benedicte (part time)</a:t>
            </a:r>
          </a:p>
          <a:p>
            <a:r>
              <a:rPr lang="es-ES" altLang="en-US" smtClean="0">
                <a:ea typeface="ＭＳ Ｐゴシック" pitchFamily="34" charset="-128"/>
              </a:rPr>
              <a:t>Carlos Diaz</a:t>
            </a:r>
          </a:p>
          <a:p>
            <a:r>
              <a:rPr lang="es-ES" altLang="en-US" smtClean="0">
                <a:ea typeface="ＭＳ Ｐゴシック" pitchFamily="34" charset="-128"/>
              </a:rPr>
              <a:t>Jorge Ejarque</a:t>
            </a:r>
          </a:p>
          <a:p>
            <a:r>
              <a:rPr lang="es-ES" altLang="en-US" smtClean="0">
                <a:ea typeface="ＭＳ Ｐゴシック" pitchFamily="34" charset="-128"/>
              </a:rPr>
              <a:t>Fredy Juarez</a:t>
            </a:r>
          </a:p>
        </p:txBody>
      </p:sp>
      <p:sp>
        <p:nvSpPr>
          <p:cNvPr id="53251" name="Marcador de contenido 9"/>
          <p:cNvSpPr>
            <a:spLocks noGrp="1"/>
          </p:cNvSpPr>
          <p:nvPr>
            <p:ph sz="half" idx="2"/>
          </p:nvPr>
        </p:nvSpPr>
        <p:spPr>
          <a:xfrm>
            <a:off x="4648200" y="1052514"/>
            <a:ext cx="4387850" cy="5113337"/>
          </a:xfrm>
        </p:spPr>
        <p:txBody>
          <a:bodyPr/>
          <a:lstStyle/>
          <a:p>
            <a:r>
              <a:rPr lang="es-ES" altLang="en-US" dirty="0" smtClean="0">
                <a:ea typeface="ＭＳ Ｐゴシック" pitchFamily="34" charset="-128"/>
              </a:rPr>
              <a:t>Daniele Lezzi </a:t>
            </a:r>
          </a:p>
          <a:p>
            <a:r>
              <a:rPr lang="es-ES" altLang="en-US" dirty="0" smtClean="0">
                <a:ea typeface="ＭＳ Ｐゴシック" pitchFamily="34" charset="-128"/>
              </a:rPr>
              <a:t>Francesc </a:t>
            </a:r>
            <a:r>
              <a:rPr lang="es-ES" altLang="en-US" dirty="0" err="1" smtClean="0">
                <a:ea typeface="ＭＳ Ｐゴシック" pitchFamily="34" charset="-128"/>
              </a:rPr>
              <a:t>Lordan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Roger </a:t>
            </a:r>
            <a:r>
              <a:rPr lang="es-ES" altLang="en-US" dirty="0" err="1" smtClean="0">
                <a:ea typeface="ＭＳ Ｐゴシック" pitchFamily="34" charset="-128"/>
              </a:rPr>
              <a:t>Rafanell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smtClean="0">
                <a:ea typeface="ＭＳ Ｐゴシック" pitchFamily="34" charset="-128"/>
              </a:rPr>
              <a:t>Cristian </a:t>
            </a:r>
            <a:r>
              <a:rPr lang="es-ES" altLang="en-US" dirty="0" err="1" smtClean="0">
                <a:ea typeface="ＭＳ Ｐゴシック" pitchFamily="34" charset="-128"/>
              </a:rPr>
              <a:t>Ramon</a:t>
            </a:r>
            <a:r>
              <a:rPr lang="es-ES" altLang="en-US" dirty="0" smtClean="0">
                <a:ea typeface="ＭＳ Ｐゴシック" pitchFamily="34" charset="-128"/>
              </a:rPr>
              <a:t> (</a:t>
            </a:r>
            <a:r>
              <a:rPr lang="es-ES" altLang="en-US" dirty="0" err="1" smtClean="0">
                <a:ea typeface="ＭＳ Ｐゴシック" pitchFamily="34" charset="-128"/>
              </a:rPr>
              <a:t>part</a:t>
            </a:r>
            <a:r>
              <a:rPr lang="es-ES" altLang="en-US" dirty="0" smtClean="0">
                <a:ea typeface="ＭＳ Ｐゴシック" pitchFamily="34" charset="-128"/>
              </a:rPr>
              <a:t> time)</a:t>
            </a:r>
          </a:p>
          <a:p>
            <a:r>
              <a:rPr lang="es-ES" altLang="en-US" dirty="0" err="1" smtClean="0">
                <a:ea typeface="ＭＳ Ｐゴシック" pitchFamily="34" charset="-128"/>
              </a:rPr>
              <a:t>Raul</a:t>
            </a:r>
            <a:r>
              <a:rPr lang="es-ES" altLang="en-US" dirty="0" smtClean="0">
                <a:ea typeface="ＭＳ Ｐゴシック" pitchFamily="34" charset="-128"/>
              </a:rPr>
              <a:t> </a:t>
            </a:r>
            <a:r>
              <a:rPr lang="es-ES" altLang="en-US" dirty="0" err="1" smtClean="0">
                <a:ea typeface="ＭＳ Ｐゴシック" pitchFamily="34" charset="-128"/>
              </a:rPr>
              <a:t>Sirvent</a:t>
            </a:r>
            <a:endParaRPr lang="es-ES" altLang="en-US" dirty="0" smtClean="0">
              <a:ea typeface="ＭＳ Ｐゴシック" pitchFamily="34" charset="-128"/>
            </a:endParaRPr>
          </a:p>
          <a:p>
            <a:r>
              <a:rPr lang="es-ES" altLang="en-US" dirty="0" err="1" smtClean="0">
                <a:ea typeface="ＭＳ Ｐゴシック" pitchFamily="34" charset="-128"/>
              </a:rPr>
              <a:t>Enric</a:t>
            </a:r>
            <a:r>
              <a:rPr lang="es-ES" altLang="en-US" dirty="0" smtClean="0">
                <a:ea typeface="ＭＳ Ｐゴシック" pitchFamily="34" charset="-128"/>
              </a:rPr>
              <a:t> Tejedor</a:t>
            </a:r>
          </a:p>
          <a:p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D8945A-6C07-4828-8B5D-906E50CD9CF2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s-ES" altLang="en-US" sz="1100"/>
          </a:p>
        </p:txBody>
      </p:sp>
      <p:sp>
        <p:nvSpPr>
          <p:cNvPr id="53253" name="Título 5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s-ES" altLang="en-US" smtClean="0">
                <a:ea typeface="ＭＳ Ｐゴシック" pitchFamily="34" charset="-128"/>
              </a:rPr>
              <a:t>The COMPSs team</a:t>
            </a:r>
          </a:p>
        </p:txBody>
      </p:sp>
      <p:pic>
        <p:nvPicPr>
          <p:cNvPr id="53254" name="Imagen 8" descr="2014-01-24 15.38.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16339"/>
            <a:ext cx="5122862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4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4"/>
          <p:cNvSpPr>
            <a:spLocks noGrp="1"/>
          </p:cNvSpPr>
          <p:nvPr>
            <p:ph type="ctrTitle"/>
          </p:nvPr>
        </p:nvSpPr>
        <p:spPr>
          <a:xfrm>
            <a:off x="685800" y="3068638"/>
            <a:ext cx="7772400" cy="7477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Thank you!</a:t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13176"/>
            <a:ext cx="2685045" cy="158417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247122" y="5693186"/>
            <a:ext cx="420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FFFF"/>
                </a:solidFill>
              </a:rPr>
              <a:t>http://</a:t>
            </a:r>
            <a:r>
              <a:rPr lang="en-US" altLang="en-US" sz="2000" dirty="0" err="1">
                <a:solidFill>
                  <a:srgbClr val="FFFFFF"/>
                </a:solidFill>
              </a:rPr>
              <a:t>www.eubrazilcloudconnect.eu</a:t>
            </a:r>
            <a:endParaRPr lang="es-E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err="1" smtClean="0">
                <a:ea typeface="ＭＳ Ｐゴシック" pitchFamily="34" charset="-128"/>
              </a:rPr>
              <a:t>Outline</a:t>
            </a:r>
            <a:endParaRPr lang="es-ES" altLang="en-US" dirty="0" smtClean="0">
              <a:ea typeface="ＭＳ Ｐゴシック" pitchFamily="34" charset="-128"/>
            </a:endParaRPr>
          </a:p>
        </p:txBody>
      </p:sp>
      <p:sp>
        <p:nvSpPr>
          <p:cNvPr id="28675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>
                <a:ea typeface="ＭＳ Ｐゴシック" pitchFamily="34" charset="-128"/>
              </a:rPr>
              <a:t>COMPSs </a:t>
            </a:r>
            <a:r>
              <a:rPr lang="en-GB" altLang="en-US" dirty="0" smtClean="0">
                <a:ea typeface="ＭＳ Ｐゴシック" pitchFamily="34" charset="-128"/>
              </a:rPr>
              <a:t>Framework</a:t>
            </a:r>
            <a:endParaRPr lang="en-GB" altLang="en-US" dirty="0" smtClean="0">
              <a:ea typeface="ＭＳ Ｐゴシック" pitchFamily="34" charset="-128"/>
            </a:endParaRPr>
          </a:p>
          <a:p>
            <a:r>
              <a:rPr lang="en-GB" altLang="en-US" dirty="0" smtClean="0">
                <a:ea typeface="ＭＳ Ｐゴシック" pitchFamily="34" charset="-128"/>
              </a:rPr>
              <a:t>COMPSs tools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COMPSs interoperability</a:t>
            </a:r>
          </a:p>
          <a:p>
            <a:r>
              <a:rPr lang="en-GB" altLang="en-US" dirty="0" smtClean="0">
                <a:ea typeface="ＭＳ Ｐゴシック" pitchFamily="34" charset="-128"/>
              </a:rPr>
              <a:t>Conclusions </a:t>
            </a:r>
          </a:p>
          <a:p>
            <a:pPr lvl="1"/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28676" name="Marcador de número de diapositiva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7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648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825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001" indent="-2285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8D030B9-7442-456F-B993-5E6B1197E24D}" type="slidenum">
              <a:rPr lang="es-ES" altLang="en-US" sz="11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s-ES" altLang="en-US" sz="1100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79512" y="-27384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2700">
                <a:solidFill>
                  <a:schemeClr val="bg1"/>
                </a:solidFill>
                <a:latin typeface="+mj-lt"/>
                <a:cs typeface="ＭＳ Ｐゴシック" charset="0"/>
              </a:defRPr>
            </a:lvl1pPr>
            <a:lvl2pPr eaLnBrk="0" hangingPunct="0">
              <a:defRPr sz="27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2pPr>
            <a:lvl3pPr eaLnBrk="0" hangingPunct="0">
              <a:defRPr sz="27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3pPr>
            <a:lvl4pPr eaLnBrk="0" hangingPunct="0">
              <a:defRPr sz="27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4pPr>
            <a:lvl5pPr eaLnBrk="0" hangingPunct="0">
              <a:defRPr sz="2700">
                <a:solidFill>
                  <a:schemeClr val="bg1"/>
                </a:solidFill>
                <a:ea typeface="ＭＳ Ｐゴシック" charset="0"/>
                <a:cs typeface="ＭＳ Ｐゴシック" charset="0"/>
              </a:defRPr>
            </a:lvl5pPr>
            <a:lvl6pPr marL="457177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</a:defRPr>
            </a:lvl6pPr>
            <a:lvl7pPr marL="914353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</a:defRPr>
            </a:lvl7pPr>
            <a:lvl8pPr marL="137153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</a:defRPr>
            </a:lvl8pPr>
            <a:lvl9pPr marL="1828706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</a:defRPr>
            </a:lvl9pPr>
          </a:lstStyle>
          <a:p>
            <a:r>
              <a:rPr lang="en-GB" u="none" dirty="0" smtClean="0"/>
              <a:t>COMPSs Framework</a:t>
            </a:r>
            <a:endParaRPr lang="en-GB" u="none" dirty="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512" y="908720"/>
            <a:ext cx="8569325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  <a:noAutofit/>
          </a:bodyPr>
          <a:lstStyle>
            <a:lvl1pPr marL="342882" indent="-342882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00499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12" indent="-285736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rgbClr val="004990"/>
                </a:solidFill>
                <a:latin typeface="+mn-lt"/>
                <a:ea typeface="ＭＳ Ｐゴシック" charset="0"/>
              </a:defRPr>
            </a:lvl2pPr>
            <a:lvl3pPr marL="1142942" indent="-228588" eaLnBrk="0" hangingPunct="0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rgbClr val="004990"/>
                </a:solidFill>
                <a:latin typeface="+mn-lt"/>
                <a:ea typeface="ＭＳ Ｐゴシック" charset="0"/>
              </a:defRPr>
            </a:lvl3pPr>
            <a:lvl4pPr marL="1600118" indent="-228588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rgbClr val="004990"/>
                </a:solidFill>
                <a:latin typeface="+mn-lt"/>
                <a:ea typeface="ＭＳ Ｐゴシック" charset="0"/>
              </a:defRPr>
            </a:lvl4pPr>
            <a:lvl5pPr marL="2057295" indent="-228588" eaLnBrk="0" hangingPunct="0">
              <a:spcBef>
                <a:spcPct val="20000"/>
              </a:spcBef>
              <a:buFont typeface="Arial" pitchFamily="34" charset="0"/>
              <a:buChar char="»"/>
              <a:defRPr sz="1600">
                <a:solidFill>
                  <a:srgbClr val="004990"/>
                </a:solidFill>
                <a:latin typeface="+mn-lt"/>
                <a:ea typeface="ＭＳ Ｐゴシック" charset="0"/>
              </a:defRPr>
            </a:lvl5pPr>
            <a:lvl6pPr marL="2514471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6pPr>
            <a:lvl7pPr marL="2971648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7pPr>
            <a:lvl8pPr marL="3428825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8pPr>
            <a:lvl9pPr marL="3886001" indent="-228588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ea typeface="+mn-ea"/>
              </a:defRPr>
            </a:lvl9pPr>
          </a:lstStyle>
          <a:p>
            <a:pPr>
              <a:spcBef>
                <a:spcPts val="984"/>
              </a:spcBef>
            </a:pPr>
            <a:r>
              <a:rPr lang="en-GB" sz="1600" u="none" dirty="0"/>
              <a:t>Programming framework for automatic parallelization and orchestration of applications and services.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Automatic brokering of the resources depending on the load. 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Transparent support of different infrastructures (grids, clouds, clusters).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Same source code runs on any platform</a:t>
            </a:r>
          </a:p>
          <a:p>
            <a:pPr>
              <a:spcBef>
                <a:spcPts val="984"/>
              </a:spcBef>
            </a:pPr>
            <a:r>
              <a:rPr lang="en-GB" sz="1600" u="none" dirty="0" err="1"/>
              <a:t>rOCCI</a:t>
            </a:r>
            <a:r>
              <a:rPr lang="en-GB" sz="1600" u="none" dirty="0"/>
              <a:t> server and OCCI+OVF support. 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Interoperability with Azure, EC2, ONE.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Workload auto-scaling.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Automatic selection of VM templates</a:t>
            </a:r>
            <a:br>
              <a:rPr lang="en-GB" sz="1600" u="none" dirty="0"/>
            </a:br>
            <a:r>
              <a:rPr lang="en-GB" sz="1600" u="none" dirty="0"/>
              <a:t>depending on the task.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OGF BES interface to manage the </a:t>
            </a:r>
            <a:br>
              <a:rPr lang="en-GB" sz="1600" u="none" dirty="0"/>
            </a:br>
            <a:r>
              <a:rPr lang="en-GB" sz="1600" u="none" dirty="0"/>
              <a:t>execution of COMPSs applications </a:t>
            </a:r>
          </a:p>
          <a:p>
            <a:pPr>
              <a:spcBef>
                <a:spcPts val="984"/>
              </a:spcBef>
            </a:pPr>
            <a:r>
              <a:rPr lang="en-GB" sz="1600" u="none" dirty="0"/>
              <a:t>Use cases: </a:t>
            </a:r>
            <a:r>
              <a:rPr lang="en-GB" sz="1600" u="none" dirty="0" err="1"/>
              <a:t>BioVel</a:t>
            </a:r>
            <a:r>
              <a:rPr lang="en-GB" sz="1600" u="none" dirty="0"/>
              <a:t>/</a:t>
            </a:r>
            <a:r>
              <a:rPr lang="en-GB" sz="1600" u="none" dirty="0" smtClean="0"/>
              <a:t>EUBrazilOpenBio, </a:t>
            </a:r>
            <a:br>
              <a:rPr lang="en-GB" sz="1600" u="none" dirty="0" smtClean="0"/>
            </a:br>
            <a:r>
              <a:rPr lang="en-GB" sz="1600" u="none" dirty="0" smtClean="0"/>
              <a:t>Gipsy, </a:t>
            </a:r>
            <a:r>
              <a:rPr lang="en-GB" sz="1600" u="none" dirty="0" err="1" smtClean="0"/>
              <a:t>Lofar</a:t>
            </a:r>
            <a:r>
              <a:rPr lang="en-GB" sz="1600" u="none" dirty="0" smtClean="0"/>
              <a:t>. New </a:t>
            </a:r>
            <a:r>
              <a:rPr lang="en-GB" sz="1600" u="none" dirty="0"/>
              <a:t>use cases from the </a:t>
            </a:r>
            <a:r>
              <a:rPr lang="en-GB" sz="1600" u="none" dirty="0" err="1"/>
              <a:t>ongoing</a:t>
            </a:r>
            <a:r>
              <a:rPr lang="en-GB" sz="1600" u="none" dirty="0"/>
              <a:t> </a:t>
            </a:r>
            <a:br>
              <a:rPr lang="en-GB" sz="1600" u="none" dirty="0"/>
            </a:br>
            <a:r>
              <a:rPr lang="en-GB" sz="1600" u="none" dirty="0" err="1"/>
              <a:t>EUBrazilCloudConnect</a:t>
            </a:r>
            <a:r>
              <a:rPr lang="en-GB" sz="1600" u="none" dirty="0"/>
              <a:t> initiative</a:t>
            </a:r>
          </a:p>
          <a:p>
            <a:pPr>
              <a:spcBef>
                <a:spcPts val="984"/>
              </a:spcBef>
            </a:pPr>
            <a:endParaRPr lang="en-GB" sz="1600" u="none" dirty="0"/>
          </a:p>
          <a:p>
            <a:pPr>
              <a:spcBef>
                <a:spcPts val="984"/>
              </a:spcBef>
            </a:pPr>
            <a:endParaRPr lang="en-GB" sz="1600" u="none" dirty="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019925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60016D3C-CCDD-7446-BD2C-5C3A488F75EE}" type="slidenum">
              <a:rPr lang="en-US" sz="1200" smtClean="0">
                <a:solidFill>
                  <a:srgbClr val="FFFFFF"/>
                </a:solidFill>
                <a:cs typeface="Arial" charset="0"/>
              </a:rPr>
              <a:pPr algn="r">
                <a:buClrTx/>
                <a:buFontTx/>
                <a:buNone/>
                <a:defRPr/>
              </a:pPr>
              <a:t>3</a:t>
            </a:fld>
            <a:endParaRPr lang="en-US" sz="120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725" name="Picture 4" descr="COMP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492896"/>
            <a:ext cx="427990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C:\Users\Sara\Documents\EU-Brazil OpenBio\logos\correct_size\BS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789363"/>
            <a:ext cx="1079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29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COMPSs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</a:t>
            </a:r>
            <a:r>
              <a:rPr lang="es-ES" dirty="0" err="1" smtClean="0"/>
              <a:t>environment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980728"/>
            <a:ext cx="4248472" cy="2736304"/>
          </a:xfrm>
        </p:spPr>
        <p:txBody>
          <a:bodyPr/>
          <a:lstStyle/>
          <a:p>
            <a:r>
              <a:rPr lang="es-ES" dirty="0" smtClean="0"/>
              <a:t>IDE </a:t>
            </a:r>
            <a:r>
              <a:rPr lang="es-ES" dirty="0" err="1" smtClean="0"/>
              <a:t>graphical</a:t>
            </a:r>
            <a:r>
              <a:rPr lang="es-ES" dirty="0" smtClean="0"/>
              <a:t> interface</a:t>
            </a:r>
          </a:p>
          <a:p>
            <a:r>
              <a:rPr lang="es-ES" dirty="0" err="1"/>
              <a:t>Deployment</a:t>
            </a:r>
            <a:r>
              <a:rPr lang="es-ES" dirty="0"/>
              <a:t> and </a:t>
            </a:r>
            <a:r>
              <a:rPr lang="es-ES" dirty="0" err="1" smtClean="0"/>
              <a:t>execution</a:t>
            </a:r>
            <a:endParaRPr lang="es-ES" dirty="0" smtClean="0"/>
          </a:p>
          <a:p>
            <a:r>
              <a:rPr lang="es-ES" dirty="0" err="1" smtClean="0"/>
              <a:t>Runtime</a:t>
            </a:r>
            <a:r>
              <a:rPr lang="es-ES" dirty="0" smtClean="0"/>
              <a:t> monitor</a:t>
            </a:r>
          </a:p>
          <a:p>
            <a:r>
              <a:rPr lang="es-ES" dirty="0" smtClean="0"/>
              <a:t>Performance traces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7E71EA-063B-44B1-AD35-92A155656681}" type="slidenum">
              <a:rPr lang="es-ES" altLang="en-US" smtClean="0"/>
              <a:pPr>
                <a:defRPr/>
              </a:pPr>
              <a:t>4</a:t>
            </a:fld>
            <a:endParaRPr lang="es-ES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908720"/>
            <a:ext cx="3744416" cy="2808312"/>
          </a:xfrm>
          <a:prstGeom prst="rect">
            <a:avLst/>
          </a:prstGeom>
          <a:ln>
            <a:solidFill>
              <a:srgbClr val="0058A9"/>
            </a:solidFill>
          </a:ln>
        </p:spPr>
      </p:pic>
      <p:pic>
        <p:nvPicPr>
          <p:cNvPr id="8" name="Imagen 7" descr="Captura de pantalla 2015-01-14 a las 15.58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68760"/>
            <a:ext cx="3718186" cy="28083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700808"/>
            <a:ext cx="3768080" cy="2826060"/>
          </a:xfrm>
          <a:prstGeom prst="rect">
            <a:avLst/>
          </a:prstGeom>
          <a:ln>
            <a:solidFill>
              <a:srgbClr val="0058A9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132856"/>
            <a:ext cx="3744416" cy="2808312"/>
          </a:xfrm>
          <a:prstGeom prst="rect">
            <a:avLst/>
          </a:prstGeom>
          <a:ln>
            <a:solidFill>
              <a:srgbClr val="0058A9"/>
            </a:solidFill>
          </a:ln>
        </p:spPr>
      </p:pic>
    </p:spTree>
    <p:extLst>
      <p:ext uri="{BB962C8B-B14F-4D97-AF65-F5344CB8AC3E}">
        <p14:creationId xmlns:p14="http://schemas.microsoft.com/office/powerpoint/2010/main" val="288430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1268761"/>
            <a:ext cx="3568948" cy="2723671"/>
          </a:xfrm>
          <a:prstGeom prst="rect">
            <a:avLst/>
          </a:prstGeom>
        </p:spPr>
      </p:pic>
      <p:pic>
        <p:nvPicPr>
          <p:cNvPr id="37890" name="Imagen 17" descr="mnII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04865"/>
            <a:ext cx="1473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Imagen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502150"/>
            <a:ext cx="33401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Cloud 102"/>
          <p:cNvSpPr>
            <a:spLocks/>
          </p:cNvSpPr>
          <p:nvPr/>
        </p:nvSpPr>
        <p:spPr bwMode="auto">
          <a:xfrm>
            <a:off x="7543800" y="2967038"/>
            <a:ext cx="1512888" cy="1223962"/>
          </a:xfrm>
          <a:custGeom>
            <a:avLst/>
            <a:gdLst>
              <a:gd name="T0" fmla="*/ 57326373 w 43200"/>
              <a:gd name="T1" fmla="*/ 17338952 h 43200"/>
              <a:gd name="T2" fmla="*/ 28687088 w 43200"/>
              <a:gd name="T3" fmla="*/ 34640958 h 43200"/>
              <a:gd name="T4" fmla="*/ 177974 w 43200"/>
              <a:gd name="T5" fmla="*/ 17338952 h 43200"/>
              <a:gd name="T6" fmla="*/ 28687088 w 43200"/>
              <a:gd name="T7" fmla="*/ 1982733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lnTo>
                  <a:pt x="3900" y="14370"/>
                </a:ln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 cap="flat" cmpd="sng">
            <a:solidFill>
              <a:srgbClr val="82AAD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53252" name="AutoShape 16"/>
          <p:cNvSpPr>
            <a:spLocks noChangeArrowheads="1"/>
          </p:cNvSpPr>
          <p:nvPr/>
        </p:nvSpPr>
        <p:spPr bwMode="auto">
          <a:xfrm>
            <a:off x="1979712" y="3717032"/>
            <a:ext cx="2006600" cy="491431"/>
          </a:xfrm>
          <a:prstGeom prst="roundRect">
            <a:avLst>
              <a:gd name="adj" fmla="val 176"/>
            </a:avLst>
          </a:prstGeom>
          <a:gradFill rotWithShape="1">
            <a:gsLst>
              <a:gs pos="0">
                <a:srgbClr val="1B66C1"/>
              </a:gs>
              <a:gs pos="20000">
                <a:srgbClr val="1E66BD"/>
              </a:gs>
              <a:gs pos="100000">
                <a:srgbClr val="144C90"/>
              </a:gs>
            </a:gsLst>
            <a:lin ang="5400000"/>
          </a:gradFill>
          <a:ln w="9525">
            <a:solidFill>
              <a:srgbClr val="2E68AF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chemeClr val="lt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Custom Loader</a:t>
            </a:r>
          </a:p>
        </p:txBody>
      </p:sp>
      <p:cxnSp>
        <p:nvCxnSpPr>
          <p:cNvPr id="82" name="Forma 22"/>
          <p:cNvCxnSpPr>
            <a:cxnSpLocks noChangeShapeType="1"/>
            <a:stCxn id="53252" idx="2"/>
            <a:endCxn id="37891" idx="1"/>
          </p:cNvCxnSpPr>
          <p:nvPr/>
        </p:nvCxnSpPr>
        <p:spPr bwMode="auto">
          <a:xfrm rot="16200000" flipH="1">
            <a:off x="2819451" y="4372025"/>
            <a:ext cx="1014412" cy="687288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91" name="Conector curvado 36"/>
          <p:cNvCxnSpPr>
            <a:cxnSpLocks noChangeShapeType="1"/>
          </p:cNvCxnSpPr>
          <p:nvPr/>
        </p:nvCxnSpPr>
        <p:spPr bwMode="auto">
          <a:xfrm rot="5400000" flipH="1" flipV="1">
            <a:off x="4932040" y="3789040"/>
            <a:ext cx="720080" cy="7200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pic>
        <p:nvPicPr>
          <p:cNvPr id="37899" name="Picture 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9" y="2741613"/>
            <a:ext cx="720725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819400"/>
            <a:ext cx="6381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1" name="Text Box 46"/>
          <p:cNvSpPr txBox="1">
            <a:spLocks noChangeArrowheads="1"/>
          </p:cNvSpPr>
          <p:nvPr/>
        </p:nvSpPr>
        <p:spPr bwMode="auto">
          <a:xfrm>
            <a:off x="7858125" y="3068960"/>
            <a:ext cx="12001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5" tIns="44998" rIns="89995" bIns="44998"/>
          <a:lstStyle>
            <a:lvl1pPr eaLnBrk="0" hangingPunct="0">
              <a:spcBef>
                <a:spcPct val="20000"/>
              </a:spcBef>
              <a:buBlip>
                <a:blip r:embed="rId6"/>
              </a:buBlip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600">
                <a:solidFill>
                  <a:srgbClr val="004990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Grids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Clusters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b="1" u="none" dirty="0">
                <a:solidFill>
                  <a:srgbClr val="FFFFFF"/>
                </a:solidFill>
                <a:latin typeface="Calibri" pitchFamily="34" charset="0"/>
              </a:rPr>
              <a:t>Clouds</a:t>
            </a:r>
          </a:p>
        </p:txBody>
      </p:sp>
      <p:cxnSp>
        <p:nvCxnSpPr>
          <p:cNvPr id="98" name="Conector curvado 28"/>
          <p:cNvCxnSpPr>
            <a:cxnSpLocks noChangeShapeType="1"/>
          </p:cNvCxnSpPr>
          <p:nvPr/>
        </p:nvCxnSpPr>
        <p:spPr bwMode="auto">
          <a:xfrm rot="5400000" flipH="1" flipV="1">
            <a:off x="5652295" y="3788569"/>
            <a:ext cx="1800225" cy="151288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99" name="Forma 31"/>
          <p:cNvCxnSpPr>
            <a:cxnSpLocks noChangeShapeType="1"/>
          </p:cNvCxnSpPr>
          <p:nvPr/>
        </p:nvCxnSpPr>
        <p:spPr bwMode="auto">
          <a:xfrm flipV="1">
            <a:off x="6732588" y="4221164"/>
            <a:ext cx="1727200" cy="136842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3270" name="Rectangle 32"/>
          <p:cNvSpPr>
            <a:spLocks noChangeArrowheads="1"/>
          </p:cNvSpPr>
          <p:nvPr/>
        </p:nvSpPr>
        <p:spPr bwMode="auto">
          <a:xfrm>
            <a:off x="107951" y="176213"/>
            <a:ext cx="8169275" cy="66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435" tIns="45718" rIns="91435" bIns="45718" anchor="ctr"/>
          <a:lstStyle/>
          <a:p>
            <a:pPr>
              <a:lnSpc>
                <a:spcPts val="3950"/>
              </a:lnSpc>
              <a:spcAft>
                <a:spcPts val="138"/>
              </a:spcAft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6245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s-ES_tradnl" sz="2700" u="none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COMPSs</a:t>
            </a:r>
            <a:r>
              <a:rPr lang="es-ES_tradnl" sz="2700" u="none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ES_tradnl" sz="2700" u="none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Infrastructure</a:t>
            </a:r>
            <a:endParaRPr lang="en-GB" sz="2700" u="none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251521" y="3717033"/>
            <a:ext cx="1504950" cy="708025"/>
          </a:xfrm>
          <a:prstGeom prst="roundRect">
            <a:avLst>
              <a:gd name="adj" fmla="val 218"/>
            </a:avLst>
          </a:pr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>
            <a:solidFill>
              <a:srgbClr val="82AAD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 algn="ctr"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Language</a:t>
            </a:r>
            <a:b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</a:br>
            <a:r>
              <a:rPr lang="en-GB" sz="2000" b="1" u="none" dirty="0">
                <a:solidFill>
                  <a:srgbClr val="FFFFFF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bindings</a:t>
            </a:r>
          </a:p>
        </p:txBody>
      </p:sp>
      <p:sp>
        <p:nvSpPr>
          <p:cNvPr id="5" name="Multidocumento 4"/>
          <p:cNvSpPr/>
          <p:nvPr/>
        </p:nvSpPr>
        <p:spPr>
          <a:xfrm>
            <a:off x="7236296" y="4653136"/>
            <a:ext cx="1224136" cy="864096"/>
          </a:xfrm>
          <a:prstGeom prst="flowChartMultidocument">
            <a:avLst/>
          </a:prstGeom>
          <a:ln>
            <a:solidFill>
              <a:schemeClr val="accent4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r>
              <a:rPr lang="en-GB" b="1" u="none" dirty="0"/>
              <a:t>Files, objects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6443664" y="4005263"/>
            <a:ext cx="1152525" cy="360362"/>
          </a:xfrm>
          <a:prstGeom prst="rect">
            <a:avLst/>
          </a:prstGeom>
          <a:gradFill rotWithShape="1">
            <a:gsLst>
              <a:gs pos="0">
                <a:srgbClr val="468BDF"/>
              </a:gs>
              <a:gs pos="20000">
                <a:srgbClr val="498BDB"/>
              </a:gs>
              <a:gs pos="100000">
                <a:srgbClr val="3669A8"/>
              </a:gs>
            </a:gsLst>
            <a:lin ang="5400000"/>
          </a:gradFill>
          <a:ln w="9525">
            <a:solidFill>
              <a:srgbClr val="588DC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5" tIns="45718" rIns="91435" bIns="45718" anchor="ctr"/>
          <a:lstStyle/>
          <a:p>
            <a:pPr algn="ctr">
              <a:defRPr/>
            </a:pPr>
            <a:r>
              <a:rPr lang="es-ES" u="none" dirty="0" err="1">
                <a:solidFill>
                  <a:schemeClr val="lt1"/>
                </a:solidFill>
                <a:latin typeface="+mn-lt"/>
                <a:ea typeface="+mn-ea"/>
              </a:rPr>
              <a:t>Tasks</a:t>
            </a:r>
            <a:endParaRPr lang="es-ES" u="none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8" name="Forma 22"/>
          <p:cNvCxnSpPr>
            <a:cxnSpLocks noChangeShapeType="1"/>
            <a:stCxn id="27" idx="2"/>
            <a:endCxn id="37891" idx="1"/>
          </p:cNvCxnSpPr>
          <p:nvPr/>
        </p:nvCxnSpPr>
        <p:spPr bwMode="auto">
          <a:xfrm rot="16200000" flipH="1">
            <a:off x="1938238" y="3490814"/>
            <a:ext cx="797818" cy="2666305"/>
          </a:xfrm>
          <a:prstGeom prst="curvedConnector2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3" name="Esquina doblada 2"/>
          <p:cNvSpPr/>
          <p:nvPr/>
        </p:nvSpPr>
        <p:spPr>
          <a:xfrm>
            <a:off x="1043609" y="2204864"/>
            <a:ext cx="1728192" cy="720080"/>
          </a:xfrm>
          <a:prstGeom prst="foldedCorner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GB" u="none" dirty="0" smtClean="0">
                <a:solidFill>
                  <a:schemeClr val="tx1">
                    <a:lumMod val="50000"/>
                  </a:schemeClr>
                </a:solidFill>
              </a:rPr>
              <a:t>User code </a:t>
            </a:r>
          </a:p>
          <a:p>
            <a:pPr algn="ctr"/>
            <a:r>
              <a:rPr lang="en-GB" u="none" dirty="0" smtClean="0">
                <a:solidFill>
                  <a:schemeClr val="tx1">
                    <a:lumMod val="50000"/>
                  </a:schemeClr>
                </a:solidFill>
              </a:rPr>
              <a:t>+ annotations</a:t>
            </a:r>
            <a:endParaRPr lang="en-GB" u="non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3255" name="AutoShape 13"/>
          <p:cNvSpPr>
            <a:spLocks noChangeArrowheads="1"/>
          </p:cNvSpPr>
          <p:nvPr/>
        </p:nvSpPr>
        <p:spPr bwMode="auto">
          <a:xfrm>
            <a:off x="2123728" y="4149081"/>
            <a:ext cx="1504950" cy="564009"/>
          </a:xfrm>
          <a:prstGeom prst="roundRect">
            <a:avLst>
              <a:gd name="adj" fmla="val 218"/>
            </a:avLst>
          </a:prstGeom>
          <a:gradFill rotWithShape="1">
            <a:gsLst>
              <a:gs pos="0">
                <a:srgbClr val="75A8E6"/>
              </a:gs>
              <a:gs pos="20000">
                <a:srgbClr val="76A7E3"/>
              </a:gs>
              <a:gs pos="100000">
                <a:srgbClr val="597FAD"/>
              </a:gs>
            </a:gsLst>
            <a:lin ang="5400000"/>
          </a:gradFill>
          <a:ln w="9525">
            <a:solidFill>
              <a:srgbClr val="82AAD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89972" tIns="44986" rIns="89972" bIns="44986" anchor="ctr" anchorCtr="1"/>
          <a:lstStyle/>
          <a:p>
            <a:pPr algn="ctr">
              <a:lnSpc>
                <a:spcPct val="98000"/>
              </a:lnSpc>
              <a:buClr>
                <a:srgbClr val="FFFFFF"/>
              </a:buClr>
              <a:tabLst>
                <a:tab pos="0" algn="l"/>
                <a:tab pos="447652" algn="l"/>
                <a:tab pos="896892" algn="l"/>
                <a:tab pos="1346131" algn="l"/>
                <a:tab pos="1795371" algn="l"/>
                <a:tab pos="2244610" algn="l"/>
                <a:tab pos="2693850" algn="l"/>
                <a:tab pos="3143089" algn="l"/>
                <a:tab pos="3592329" algn="l"/>
                <a:tab pos="4041568" algn="l"/>
                <a:tab pos="4490808" algn="l"/>
                <a:tab pos="4940047" algn="l"/>
                <a:tab pos="5389287" algn="l"/>
                <a:tab pos="5838526" algn="l"/>
                <a:tab pos="6287766" algn="l"/>
                <a:tab pos="6737005" algn="l"/>
                <a:tab pos="7184658" algn="l"/>
                <a:tab pos="7635484" algn="l"/>
                <a:tab pos="8084724" algn="l"/>
                <a:tab pos="8533963" algn="l"/>
                <a:tab pos="8983204" algn="l"/>
              </a:tabLst>
              <a:defRPr/>
            </a:pPr>
            <a: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Task </a:t>
            </a:r>
            <a:b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</a:br>
            <a:r>
              <a:rPr lang="en-GB" sz="2000" b="1" u="none" dirty="0">
                <a:solidFill>
                  <a:schemeClr val="bg1"/>
                </a:solidFill>
                <a:latin typeface="Calibri" pitchFamily="-65" charset="0"/>
                <a:ea typeface="Calibri" pitchFamily="-65" charset="0"/>
                <a:cs typeface="Calibri" pitchFamily="-65" charset="0"/>
              </a:rPr>
              <a:t>interception</a:t>
            </a:r>
          </a:p>
        </p:txBody>
      </p:sp>
      <p:cxnSp>
        <p:nvCxnSpPr>
          <p:cNvPr id="35" name="Forma 22"/>
          <p:cNvCxnSpPr>
            <a:cxnSpLocks noChangeShapeType="1"/>
          </p:cNvCxnSpPr>
          <p:nvPr/>
        </p:nvCxnSpPr>
        <p:spPr bwMode="auto">
          <a:xfrm rot="5400000">
            <a:off x="791582" y="2960948"/>
            <a:ext cx="792087" cy="72008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cxnSp>
        <p:nvCxnSpPr>
          <p:cNvPr id="38" name="Forma 22"/>
          <p:cNvCxnSpPr>
            <a:cxnSpLocks noChangeShapeType="1"/>
            <a:endCxn id="53252" idx="0"/>
          </p:cNvCxnSpPr>
          <p:nvPr/>
        </p:nvCxnSpPr>
        <p:spPr bwMode="auto">
          <a:xfrm rot="16200000" flipH="1">
            <a:off x="2229337" y="2963355"/>
            <a:ext cx="792087" cy="71526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15" name="CuadroTexto 14"/>
          <p:cNvSpPr txBox="1"/>
          <p:nvPr/>
        </p:nvSpPr>
        <p:spPr>
          <a:xfrm>
            <a:off x="2699792" y="3068961"/>
            <a:ext cx="672244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smtClean="0"/>
              <a:t>Java</a:t>
            </a:r>
            <a:endParaRPr lang="es-ES" u="none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79512" y="2924945"/>
            <a:ext cx="903302" cy="64632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err="1" smtClean="0"/>
              <a:t>Python</a:t>
            </a:r>
            <a:endParaRPr lang="es-ES" u="none" dirty="0" smtClean="0"/>
          </a:p>
          <a:p>
            <a:r>
              <a:rPr lang="es-ES" u="none" dirty="0" smtClean="0"/>
              <a:t>C/C++</a:t>
            </a:r>
            <a:endParaRPr lang="es-ES" u="none" dirty="0"/>
          </a:p>
        </p:txBody>
      </p:sp>
      <p:sp>
        <p:nvSpPr>
          <p:cNvPr id="18" name="CuadroTexto 17"/>
          <p:cNvSpPr txBox="1"/>
          <p:nvPr/>
        </p:nvSpPr>
        <p:spPr>
          <a:xfrm>
            <a:off x="4572000" y="3140969"/>
            <a:ext cx="671906" cy="369328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u="none" dirty="0" smtClean="0"/>
              <a:t>TDG</a:t>
            </a:r>
            <a:endParaRPr lang="es-ES" u="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n 2" descr="PMES-ServiceS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345281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ángulo 3"/>
          <p:cNvSpPr>
            <a:spLocks noChangeArrowheads="1"/>
          </p:cNvSpPr>
          <p:nvPr/>
        </p:nvSpPr>
        <p:spPr bwMode="auto">
          <a:xfrm>
            <a:off x="3635375" y="1125538"/>
            <a:ext cx="5040313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 err="1">
                <a:solidFill>
                  <a:srgbClr val="0058A9"/>
                </a:solidFill>
              </a:rPr>
              <a:t>Resource</a:t>
            </a:r>
            <a:r>
              <a:rPr lang="es-ES" sz="1400" b="1" u="none" dirty="0">
                <a:solidFill>
                  <a:srgbClr val="0058A9"/>
                </a:solidFill>
              </a:rPr>
              <a:t> Manager</a:t>
            </a:r>
            <a:r>
              <a:rPr lang="es-ES" sz="1400" u="none" dirty="0">
                <a:solidFill>
                  <a:srgbClr val="000000"/>
                </a:solidFill>
              </a:rPr>
              <a:t>: </a:t>
            </a:r>
            <a:r>
              <a:rPr lang="es-ES" sz="1400" u="none" dirty="0" err="1">
                <a:solidFill>
                  <a:srgbClr val="000000"/>
                </a:solidFill>
              </a:rPr>
              <a:t>controls</a:t>
            </a:r>
            <a:r>
              <a:rPr lang="es-ES" sz="1400" u="none" dirty="0">
                <a:solidFill>
                  <a:srgbClr val="000000"/>
                </a:solidFill>
              </a:rPr>
              <a:t> a pool of usable </a:t>
            </a:r>
            <a:r>
              <a:rPr lang="es-ES" sz="1400" u="none" dirty="0" err="1">
                <a:solidFill>
                  <a:srgbClr val="000000"/>
                </a:solidFill>
              </a:rPr>
              <a:t>resources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notifying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scheduler</a:t>
            </a:r>
            <a:r>
              <a:rPr lang="es-ES" sz="1400" u="none" dirty="0">
                <a:solidFill>
                  <a:srgbClr val="000000"/>
                </a:solidFill>
              </a:rPr>
              <a:t> of </a:t>
            </a:r>
            <a:r>
              <a:rPr lang="es-ES" sz="1400" u="none" dirty="0" err="1">
                <a:solidFill>
                  <a:srgbClr val="000000"/>
                </a:solidFill>
              </a:rPr>
              <a:t>their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availability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for</a:t>
            </a:r>
            <a:r>
              <a:rPr lang="es-ES" sz="1400" u="none" dirty="0">
                <a:solidFill>
                  <a:srgbClr val="000000"/>
                </a:solidFill>
              </a:rPr>
              <a:t> a particular </a:t>
            </a:r>
            <a:r>
              <a:rPr lang="es-ES" sz="1400" u="none" dirty="0" err="1">
                <a:solidFill>
                  <a:srgbClr val="000000"/>
                </a:solidFill>
              </a:rPr>
              <a:t>deployment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request</a:t>
            </a:r>
            <a:r>
              <a:rPr lang="es-ES" sz="1400" u="none" dirty="0">
                <a:solidFill>
                  <a:srgbClr val="000000"/>
                </a:solidFill>
              </a:rPr>
              <a:t>. </a:t>
            </a: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 err="1">
                <a:solidFill>
                  <a:srgbClr val="0058A9"/>
                </a:solidFill>
              </a:rPr>
              <a:t>Scheduler</a:t>
            </a:r>
            <a:r>
              <a:rPr lang="es-ES" sz="1400" b="1" u="none" dirty="0">
                <a:solidFill>
                  <a:srgbClr val="0058A9"/>
                </a:solidFill>
              </a:rPr>
              <a:t>: </a:t>
            </a:r>
            <a:r>
              <a:rPr lang="es-ES" sz="1400" u="none" dirty="0" err="1">
                <a:solidFill>
                  <a:srgbClr val="000000"/>
                </a:solidFill>
              </a:rPr>
              <a:t>checks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with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Resource</a:t>
            </a:r>
            <a:r>
              <a:rPr lang="es-ES" sz="1400" u="none" dirty="0">
                <a:solidFill>
                  <a:srgbClr val="000000"/>
                </a:solidFill>
              </a:rPr>
              <a:t> Manager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availability</a:t>
            </a:r>
            <a:r>
              <a:rPr lang="es-ES" sz="1400" u="none" dirty="0">
                <a:solidFill>
                  <a:srgbClr val="000000"/>
                </a:solidFill>
              </a:rPr>
              <a:t> of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required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resources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to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deploy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application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or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service</a:t>
            </a:r>
            <a:r>
              <a:rPr lang="es-ES" sz="1400" u="none" dirty="0">
                <a:solidFill>
                  <a:srgbClr val="000000"/>
                </a:solidFill>
              </a:rPr>
              <a:t> and forwards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request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to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Dispatcher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component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 err="1">
                <a:solidFill>
                  <a:srgbClr val="0058A9"/>
                </a:solidFill>
              </a:rPr>
              <a:t>Dispatcher</a:t>
            </a:r>
            <a:r>
              <a:rPr lang="es-ES" sz="1400" u="none" dirty="0">
                <a:solidFill>
                  <a:srgbClr val="000000"/>
                </a:solidFill>
              </a:rPr>
              <a:t>: </a:t>
            </a:r>
            <a:r>
              <a:rPr lang="es-ES" sz="1400" u="none" dirty="0" err="1">
                <a:solidFill>
                  <a:srgbClr val="000000"/>
                </a:solidFill>
              </a:rPr>
              <a:t>handles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deployment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cycle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interacting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with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following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components</a:t>
            </a:r>
            <a:r>
              <a:rPr lang="es-ES" sz="1400" u="none" dirty="0">
                <a:solidFill>
                  <a:srgbClr val="000000"/>
                </a:solidFill>
              </a:rPr>
              <a:t>: </a:t>
            </a:r>
          </a:p>
          <a:p>
            <a:pPr marL="636588" lvl="1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>
                <a:solidFill>
                  <a:srgbClr val="0058A9"/>
                </a:solidFill>
              </a:rPr>
              <a:t>Cloud </a:t>
            </a:r>
            <a:r>
              <a:rPr lang="es-ES" sz="1400" b="1" u="none" dirty="0" err="1">
                <a:solidFill>
                  <a:srgbClr val="0058A9"/>
                </a:solidFill>
              </a:rPr>
              <a:t>Broker</a:t>
            </a:r>
            <a:r>
              <a:rPr lang="es-ES" sz="1400" b="1" u="none" dirty="0">
                <a:solidFill>
                  <a:srgbClr val="0058A9"/>
                </a:solidFill>
              </a:rPr>
              <a:t>: </a:t>
            </a:r>
            <a:r>
              <a:rPr lang="es-ES" sz="1400" u="none" dirty="0" err="1">
                <a:solidFill>
                  <a:srgbClr val="000000"/>
                </a:solidFill>
              </a:rPr>
              <a:t>requests</a:t>
            </a:r>
            <a:r>
              <a:rPr lang="es-ES" sz="1400" u="none" dirty="0">
                <a:solidFill>
                  <a:srgbClr val="000000"/>
                </a:solidFill>
              </a:rPr>
              <a:t> virtual machines </a:t>
            </a:r>
            <a:r>
              <a:rPr lang="es-ES" sz="1400" u="none" dirty="0" err="1">
                <a:solidFill>
                  <a:srgbClr val="000000"/>
                </a:solidFill>
              </a:rPr>
              <a:t>to</a:t>
            </a:r>
            <a:r>
              <a:rPr lang="es-ES" sz="1400" u="none" dirty="0">
                <a:solidFill>
                  <a:srgbClr val="000000"/>
                </a:solidFill>
              </a:rPr>
              <a:t> a </a:t>
            </a:r>
            <a:r>
              <a:rPr lang="es-ES" sz="1400" u="none" dirty="0" err="1">
                <a:solidFill>
                  <a:srgbClr val="000000"/>
                </a:solidFill>
              </a:rPr>
              <a:t>cloud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provider</a:t>
            </a:r>
            <a:r>
              <a:rPr lang="es-ES" sz="1400" u="none" dirty="0">
                <a:solidFill>
                  <a:srgbClr val="000000"/>
                </a:solidFill>
              </a:rPr>
              <a:t> and </a:t>
            </a:r>
            <a:r>
              <a:rPr lang="es-ES" sz="1400" u="none" dirty="0" err="1">
                <a:solidFill>
                  <a:srgbClr val="000000"/>
                </a:solidFill>
              </a:rPr>
              <a:t>deploys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smtClean="0">
                <a:solidFill>
                  <a:srgbClr val="000000"/>
                </a:solidFill>
              </a:rPr>
              <a:t>(</a:t>
            </a:r>
            <a:r>
              <a:rPr lang="es-ES" sz="1400" u="none" dirty="0" err="1" smtClean="0">
                <a:solidFill>
                  <a:srgbClr val="000000"/>
                </a:solidFill>
              </a:rPr>
              <a:t>COMPSs</a:t>
            </a:r>
            <a:r>
              <a:rPr lang="es-ES" sz="1400" u="none" dirty="0" smtClean="0">
                <a:solidFill>
                  <a:srgbClr val="000000"/>
                </a:solidFill>
              </a:rPr>
              <a:t>) </a:t>
            </a:r>
            <a:r>
              <a:rPr lang="es-ES" sz="1400" u="none" dirty="0" err="1">
                <a:solidFill>
                  <a:srgbClr val="000000"/>
                </a:solidFill>
              </a:rPr>
              <a:t>application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package</a:t>
            </a:r>
            <a:r>
              <a:rPr lang="es-ES" sz="1400" u="none" dirty="0">
                <a:solidFill>
                  <a:srgbClr val="000000"/>
                </a:solidFill>
              </a:rPr>
              <a:t> as </a:t>
            </a:r>
            <a:r>
              <a:rPr lang="es-ES" sz="1400" u="none" dirty="0" err="1">
                <a:solidFill>
                  <a:srgbClr val="000000"/>
                </a:solidFill>
              </a:rPr>
              <a:t>well</a:t>
            </a:r>
            <a:r>
              <a:rPr lang="es-ES" sz="1400" u="none" dirty="0">
                <a:solidFill>
                  <a:srgbClr val="000000"/>
                </a:solidFill>
              </a:rPr>
              <a:t> as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needed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applications</a:t>
            </a:r>
            <a:r>
              <a:rPr lang="es-ES" sz="1400" u="none" dirty="0">
                <a:solidFill>
                  <a:srgbClr val="000000"/>
                </a:solidFill>
              </a:rPr>
              <a:t>/</a:t>
            </a:r>
            <a:r>
              <a:rPr lang="es-ES" sz="1400" u="none" dirty="0" err="1">
                <a:solidFill>
                  <a:srgbClr val="000000"/>
                </a:solidFill>
              </a:rPr>
              <a:t>libraries</a:t>
            </a:r>
            <a:r>
              <a:rPr lang="es-ES" sz="1400" u="none" dirty="0">
                <a:solidFill>
                  <a:srgbClr val="000000"/>
                </a:solidFill>
              </a:rPr>
              <a:t>.</a:t>
            </a:r>
          </a:p>
          <a:p>
            <a:pPr marL="636588" lvl="1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>
                <a:solidFill>
                  <a:srgbClr val="0058A9"/>
                </a:solidFill>
              </a:rPr>
              <a:t>Data </a:t>
            </a:r>
            <a:r>
              <a:rPr lang="es-ES" sz="1400" b="1" u="none" dirty="0" err="1">
                <a:solidFill>
                  <a:srgbClr val="0058A9"/>
                </a:solidFill>
              </a:rPr>
              <a:t>Stager</a:t>
            </a:r>
            <a:r>
              <a:rPr lang="es-ES" sz="1400" b="1" u="none" dirty="0">
                <a:solidFill>
                  <a:srgbClr val="0058A9"/>
                </a:solidFill>
              </a:rPr>
              <a:t>: </a:t>
            </a:r>
            <a:r>
              <a:rPr lang="es-ES" sz="1400" u="none" dirty="0" err="1">
                <a:solidFill>
                  <a:srgbClr val="000000"/>
                </a:solidFill>
              </a:rPr>
              <a:t>deals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with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service</a:t>
            </a:r>
            <a:r>
              <a:rPr lang="es-ES" sz="1400" u="none" dirty="0">
                <a:solidFill>
                  <a:srgbClr val="000000"/>
                </a:solidFill>
              </a:rPr>
              <a:t>/ </a:t>
            </a:r>
            <a:r>
              <a:rPr lang="es-ES" sz="1400" u="none" dirty="0" err="1">
                <a:solidFill>
                  <a:srgbClr val="000000"/>
                </a:solidFill>
              </a:rPr>
              <a:t>application</a:t>
            </a:r>
            <a:r>
              <a:rPr lang="es-ES" sz="1400" u="none" dirty="0">
                <a:solidFill>
                  <a:srgbClr val="000000"/>
                </a:solidFill>
              </a:rPr>
              <a:t> data </a:t>
            </a:r>
            <a:r>
              <a:rPr lang="es-ES" sz="1400" u="none" dirty="0" err="1">
                <a:solidFill>
                  <a:srgbClr val="000000"/>
                </a:solidFill>
              </a:rPr>
              <a:t>transfers</a:t>
            </a:r>
            <a:r>
              <a:rPr lang="es-ES" sz="1400" u="none" dirty="0">
                <a:solidFill>
                  <a:srgbClr val="000000"/>
                </a:solidFill>
              </a:rPr>
              <a:t> (CDMI, FTP, etc.)</a:t>
            </a:r>
          </a:p>
          <a:p>
            <a:pPr marL="636588" lvl="1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 err="1">
                <a:solidFill>
                  <a:srgbClr val="0058A9"/>
                </a:solidFill>
              </a:rPr>
              <a:t>Executor</a:t>
            </a:r>
            <a:r>
              <a:rPr lang="es-ES" sz="1400" b="1" u="none" dirty="0">
                <a:solidFill>
                  <a:srgbClr val="0058A9"/>
                </a:solidFill>
              </a:rPr>
              <a:t>: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initialize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application</a:t>
            </a:r>
            <a:r>
              <a:rPr lang="es-ES" sz="1400" u="none" dirty="0">
                <a:solidFill>
                  <a:srgbClr val="000000"/>
                </a:solidFill>
              </a:rPr>
              <a:t> once </a:t>
            </a:r>
            <a:r>
              <a:rPr lang="es-ES" sz="1400" u="none" dirty="0" err="1">
                <a:solidFill>
                  <a:srgbClr val="000000"/>
                </a:solidFill>
              </a:rPr>
              <a:t>it</a:t>
            </a:r>
            <a:r>
              <a:rPr lang="es-ES" sz="1400" u="none" dirty="0">
                <a:solidFill>
                  <a:srgbClr val="000000"/>
                </a:solidFill>
              </a:rPr>
              <a:t> has </a:t>
            </a:r>
            <a:r>
              <a:rPr lang="es-ES" sz="1400" u="none" dirty="0" err="1">
                <a:solidFill>
                  <a:srgbClr val="000000"/>
                </a:solidFill>
              </a:rPr>
              <a:t>been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deployed</a:t>
            </a:r>
            <a:r>
              <a:rPr lang="es-ES" sz="1400" u="none" dirty="0">
                <a:solidFill>
                  <a:srgbClr val="000000"/>
                </a:solidFill>
              </a:rPr>
              <a:t> in </a:t>
            </a:r>
            <a:r>
              <a:rPr lang="es-ES" sz="1400" u="none" dirty="0" err="1">
                <a:solidFill>
                  <a:srgbClr val="000000"/>
                </a:solidFill>
              </a:rPr>
              <a:t>the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VMs</a:t>
            </a:r>
            <a:r>
              <a:rPr lang="es-ES" sz="1400" u="none" dirty="0">
                <a:solidFill>
                  <a:srgbClr val="000000"/>
                </a:solidFill>
              </a:rPr>
              <a:t>.</a:t>
            </a:r>
          </a:p>
          <a:p>
            <a:pPr marL="636588" lvl="1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s-ES" sz="1400" b="1" u="none" dirty="0" err="1">
                <a:solidFill>
                  <a:srgbClr val="0058A9"/>
                </a:solidFill>
              </a:rPr>
              <a:t>JavaSAGA</a:t>
            </a:r>
            <a:r>
              <a:rPr lang="es-ES" sz="1400" b="1" u="none" dirty="0">
                <a:solidFill>
                  <a:srgbClr val="0058A9"/>
                </a:solidFill>
              </a:rPr>
              <a:t>: </a:t>
            </a:r>
            <a:r>
              <a:rPr lang="es-ES" sz="1400" u="none" dirty="0">
                <a:solidFill>
                  <a:srgbClr val="000000"/>
                </a:solidFill>
              </a:rPr>
              <a:t>interface </a:t>
            </a:r>
            <a:r>
              <a:rPr lang="es-ES" sz="1400" u="none" dirty="0" err="1">
                <a:solidFill>
                  <a:srgbClr val="000000"/>
                </a:solidFill>
              </a:rPr>
              <a:t>to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different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communication</a:t>
            </a:r>
            <a:r>
              <a:rPr lang="es-ES" sz="1400" u="none" dirty="0">
                <a:solidFill>
                  <a:srgbClr val="000000"/>
                </a:solidFill>
              </a:rPr>
              <a:t> pro- </a:t>
            </a:r>
            <a:r>
              <a:rPr lang="es-ES" sz="1400" u="none" dirty="0" err="1">
                <a:solidFill>
                  <a:srgbClr val="000000"/>
                </a:solidFill>
              </a:rPr>
              <a:t>tocols</a:t>
            </a:r>
            <a:r>
              <a:rPr lang="es-ES" sz="1400" u="none" dirty="0">
                <a:solidFill>
                  <a:srgbClr val="000000"/>
                </a:solidFill>
              </a:rPr>
              <a:t>. In PMES, </a:t>
            </a:r>
            <a:r>
              <a:rPr lang="es-ES" sz="1400" u="none" dirty="0" err="1">
                <a:solidFill>
                  <a:srgbClr val="000000"/>
                </a:solidFill>
              </a:rPr>
              <a:t>persistent</a:t>
            </a:r>
            <a:r>
              <a:rPr lang="es-ES" sz="1400" u="none" dirty="0">
                <a:solidFill>
                  <a:srgbClr val="000000"/>
                </a:solidFill>
              </a:rPr>
              <a:t> SSH </a:t>
            </a:r>
            <a:r>
              <a:rPr lang="es-ES" sz="1400" u="none" dirty="0" err="1">
                <a:solidFill>
                  <a:srgbClr val="000000"/>
                </a:solidFill>
              </a:rPr>
              <a:t>connections</a:t>
            </a:r>
            <a:r>
              <a:rPr lang="es-ES" sz="1400" u="none" dirty="0">
                <a:solidFill>
                  <a:srgbClr val="000000"/>
                </a:solidFill>
              </a:rPr>
              <a:t> are </a:t>
            </a:r>
            <a:r>
              <a:rPr lang="es-ES" sz="1400" u="none" dirty="0" err="1">
                <a:solidFill>
                  <a:srgbClr val="000000"/>
                </a:solidFill>
              </a:rPr>
              <a:t>established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with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every</a:t>
            </a:r>
            <a:r>
              <a:rPr lang="es-ES" sz="1400" u="none" dirty="0">
                <a:solidFill>
                  <a:srgbClr val="000000"/>
                </a:solidFill>
              </a:rPr>
              <a:t> </a:t>
            </a:r>
            <a:r>
              <a:rPr lang="es-ES" sz="1400" u="none" dirty="0" err="1">
                <a:solidFill>
                  <a:srgbClr val="000000"/>
                </a:solidFill>
              </a:rPr>
              <a:t>deployed</a:t>
            </a:r>
            <a:r>
              <a:rPr lang="es-ES" sz="1400" u="none" dirty="0">
                <a:solidFill>
                  <a:srgbClr val="000000"/>
                </a:solidFill>
              </a:rPr>
              <a:t> virtual machine.</a:t>
            </a:r>
          </a:p>
          <a:p>
            <a:pPr marL="636588" lvl="1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s-ES" sz="1400" u="none" dirty="0">
              <a:solidFill>
                <a:srgbClr val="000000"/>
              </a:solidFill>
            </a:endParaRP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s-ES" sz="1400" u="none" dirty="0">
              <a:solidFill>
                <a:srgbClr val="000000"/>
              </a:solidFill>
            </a:endParaRP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s-ES" sz="1400" u="none" dirty="0">
              <a:solidFill>
                <a:srgbClr val="000000"/>
              </a:solidFill>
            </a:endParaRP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s-ES" sz="1400" b="1" u="none" dirty="0">
              <a:solidFill>
                <a:srgbClr val="0058A9"/>
              </a:solidFill>
            </a:endParaRPr>
          </a:p>
          <a:p>
            <a:pPr marL="179388" indent="-180975" eaLnBrk="0" hangingPunct="0"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s-ES" sz="1400" b="1" u="none" dirty="0">
              <a:solidFill>
                <a:srgbClr val="0058A9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925" y="177800"/>
            <a:ext cx="86407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en-US" sz="2600" u="none" dirty="0" smtClean="0">
                <a:solidFill>
                  <a:schemeClr val="bg1"/>
                </a:solidFill>
              </a:rPr>
              <a:t>PMES – Deploying applications and services</a:t>
            </a:r>
            <a:endParaRPr lang="es-ES" sz="260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071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34925" y="177800"/>
            <a:ext cx="864076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ts val="3000"/>
              </a:lnSpc>
            </a:pPr>
            <a:r>
              <a:rPr lang="en-US" sz="2600" u="none" dirty="0" smtClean="0">
                <a:solidFill>
                  <a:schemeClr val="bg1"/>
                </a:solidFill>
              </a:rPr>
              <a:t>PMES Features</a:t>
            </a:r>
            <a:endParaRPr lang="es-ES" sz="2600" u="none" dirty="0">
              <a:solidFill>
                <a:schemeClr val="bg1"/>
              </a:solidFill>
            </a:endParaRPr>
          </a:p>
        </p:txBody>
      </p:sp>
      <p:sp>
        <p:nvSpPr>
          <p:cNvPr id="17410" name="TextBox 31"/>
          <p:cNvSpPr txBox="1">
            <a:spLocks noChangeArrowheads="1"/>
          </p:cNvSpPr>
          <p:nvPr/>
        </p:nvSpPr>
        <p:spPr bwMode="auto">
          <a:xfrm>
            <a:off x="11220450" y="26350913"/>
            <a:ext cx="8718550" cy="155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In order to provide BioVeL with a cloud enabled openModeller endpoint, the EUBrazilOpenBio ENM service is exposed through an extended openModeller Web Service interface (OMWS+ in the picture).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Such interface in EUBrazilOpenBio supports multi-staging and multiparametric experiments implemented through COMPSs and the openModeller software and managed through a Virtual Research Environment (VRE) portal.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OMWS extensions are backwards compatible with the original specification, allowing existing clients, as the Taverna Workflow Management System in BioVeL, to be fully supported in the new implementation.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Experiment Orchestrator Service acts as dispatcher of user’s requests towards different infrastructures. In the case of the EGI Federated Cloud, the VENUS-C middleware is used to instantiate openModeller workflows on cloud resources. 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The COMPSs Workflow Orchestrator receives the execution requests and takes care of the execution of the openModeller pipelines on dynamically deployed virtual machines.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sz="2800">
                <a:latin typeface="Gill Sans" charset="0"/>
                <a:cs typeface="Gill Sans" charset="0"/>
              </a:rPr>
              <a:t>An rOCCI connector is used for the VMs management while data management supports CDMI endpoints.</a:t>
            </a: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en-US" sz="2800">
              <a:latin typeface="Gill Sans" charset="0"/>
              <a:cs typeface="Gill Sans" charset="0"/>
            </a:endParaRPr>
          </a:p>
          <a:p>
            <a:pPr algn="just" eaLnBrk="1" hangingPunct="1">
              <a:lnSpc>
                <a:spcPct val="120000"/>
              </a:lnSpc>
            </a:pPr>
            <a:endParaRPr lang="it-IT" sz="2800">
              <a:latin typeface="Gill Sans" charset="0"/>
              <a:cs typeface="Gill Sans" charset="0"/>
            </a:endParaRPr>
          </a:p>
        </p:txBody>
      </p:sp>
      <p:pic>
        <p:nvPicPr>
          <p:cNvPr id="17411" name="Imagen 89" descr="Logo-BioVeL-vectoPR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325" y="9982200"/>
            <a:ext cx="2306638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 txBox="1">
            <a:spLocks noChangeArrowheads="1"/>
          </p:cNvSpPr>
          <p:nvPr/>
        </p:nvSpPr>
        <p:spPr bwMode="auto">
          <a:xfrm>
            <a:off x="323850" y="908050"/>
            <a:ext cx="8820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80975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Multiple job types </a:t>
            </a:r>
            <a:r>
              <a:rPr lang="en-GB" sz="1400" b="1" u="none" dirty="0" err="1">
                <a:solidFill>
                  <a:srgbClr val="0058A9"/>
                </a:solidFill>
              </a:rPr>
              <a:t>suppport</a:t>
            </a:r>
            <a:r>
              <a:rPr lang="en-GB" sz="1400" b="1" u="none" dirty="0">
                <a:solidFill>
                  <a:srgbClr val="0058A9"/>
                </a:solidFill>
              </a:rPr>
              <a:t>: </a:t>
            </a:r>
            <a:r>
              <a:rPr lang="en-GB" sz="1400" u="none" dirty="0">
                <a:solidFill>
                  <a:srgbClr val="000000"/>
                </a:solidFill>
              </a:rPr>
              <a:t>COMP Superscalar job &amp; Single execution job.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Static pool of resources</a:t>
            </a:r>
            <a:r>
              <a:rPr lang="en-GB" sz="1400" u="none" dirty="0">
                <a:solidFill>
                  <a:srgbClr val="0058A9"/>
                </a:solidFill>
              </a:rPr>
              <a:t>:</a:t>
            </a:r>
            <a:r>
              <a:rPr lang="en-GB" sz="1400" u="none" dirty="0">
                <a:solidFill>
                  <a:srgbClr val="132148"/>
                </a:solidFill>
              </a:rPr>
              <a:t> </a:t>
            </a:r>
            <a:r>
              <a:rPr lang="en-GB" sz="1400" u="none" dirty="0">
                <a:solidFill>
                  <a:srgbClr val="000000"/>
                </a:solidFill>
              </a:rPr>
              <a:t>The static pool is useful to serve those requests that don't involve complex computational runs (</a:t>
            </a:r>
            <a:r>
              <a:rPr lang="en-GB" sz="1400" u="none" dirty="0" err="1">
                <a:solidFill>
                  <a:srgbClr val="000000"/>
                </a:solidFill>
              </a:rPr>
              <a:t>BioVeL</a:t>
            </a:r>
            <a:r>
              <a:rPr lang="en-GB" sz="1400" u="none" dirty="0">
                <a:solidFill>
                  <a:srgbClr val="000000"/>
                </a:solidFill>
              </a:rPr>
              <a:t> calls). In the client a parameter is used to specify if the run is simple or complex.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Available as VA in EGI </a:t>
            </a:r>
            <a:r>
              <a:rPr lang="en-GB" sz="1400" b="1" u="none" dirty="0" err="1">
                <a:solidFill>
                  <a:srgbClr val="0058A9"/>
                </a:solidFill>
              </a:rPr>
              <a:t>AppDB</a:t>
            </a:r>
            <a:r>
              <a:rPr lang="en-GB" sz="1400" u="none" dirty="0">
                <a:solidFill>
                  <a:srgbClr val="0058A9"/>
                </a:solidFill>
              </a:rPr>
              <a:t>: </a:t>
            </a:r>
            <a:r>
              <a:rPr lang="en-GB" sz="1400" u="none" dirty="0">
                <a:solidFill>
                  <a:srgbClr val="000000"/>
                </a:solidFill>
              </a:rPr>
              <a:t>https://</a:t>
            </a:r>
            <a:r>
              <a:rPr lang="en-GB" sz="1400" u="none" dirty="0" err="1">
                <a:solidFill>
                  <a:srgbClr val="000000"/>
                </a:solidFill>
              </a:rPr>
              <a:t>appdb.egi.eu</a:t>
            </a:r>
            <a:r>
              <a:rPr lang="en-GB" sz="1400" u="none" dirty="0">
                <a:solidFill>
                  <a:srgbClr val="000000"/>
                </a:solidFill>
              </a:rPr>
              <a:t>/store/</a:t>
            </a:r>
            <a:r>
              <a:rPr lang="en-GB" sz="1400" u="none" dirty="0" err="1">
                <a:solidFill>
                  <a:srgbClr val="000000"/>
                </a:solidFill>
              </a:rPr>
              <a:t>vappliance</a:t>
            </a:r>
            <a:r>
              <a:rPr lang="en-GB" sz="1400" u="none" dirty="0">
                <a:solidFill>
                  <a:srgbClr val="000000"/>
                </a:solidFill>
              </a:rPr>
              <a:t>/</a:t>
            </a:r>
            <a:r>
              <a:rPr lang="en-GB" sz="1400" u="none" dirty="0" err="1">
                <a:solidFill>
                  <a:srgbClr val="000000"/>
                </a:solidFill>
              </a:rPr>
              <a:t>compss.pmes</a:t>
            </a:r>
            <a:endParaRPr lang="en-GB" sz="1400" u="none" dirty="0">
              <a:solidFill>
                <a:srgbClr val="132148"/>
              </a:solidFill>
            </a:endParaRP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X509 WS interface: 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Java API bindings: </a:t>
            </a:r>
            <a:r>
              <a:rPr lang="en-GB" sz="1400" u="none" dirty="0">
                <a:solidFill>
                  <a:srgbClr val="000000"/>
                </a:solidFill>
              </a:rPr>
              <a:t>A Java API is available for the development of clients to execute COMPSs applications through the PMES service. The Java Doc is available at bscgrid06.bsc.es/~</a:t>
            </a:r>
            <a:r>
              <a:rPr lang="en-GB" sz="1400" u="none" dirty="0" err="1">
                <a:solidFill>
                  <a:srgbClr val="000000"/>
                </a:solidFill>
              </a:rPr>
              <a:t>lezzi</a:t>
            </a:r>
            <a:r>
              <a:rPr lang="en-GB" sz="1400" u="none" dirty="0">
                <a:solidFill>
                  <a:srgbClr val="000000"/>
                </a:solidFill>
              </a:rPr>
              <a:t>/</a:t>
            </a:r>
            <a:r>
              <a:rPr lang="en-GB" sz="1400" u="none" dirty="0" err="1">
                <a:solidFill>
                  <a:srgbClr val="000000"/>
                </a:solidFill>
              </a:rPr>
              <a:t>pmes</a:t>
            </a:r>
            <a:r>
              <a:rPr lang="en-GB" sz="1400" u="none" dirty="0">
                <a:solidFill>
                  <a:srgbClr val="000000"/>
                </a:solidFill>
              </a:rPr>
              <a:t>/doc/</a:t>
            </a:r>
            <a:r>
              <a:rPr lang="en-GB" sz="1400" u="none" dirty="0" err="1">
                <a:solidFill>
                  <a:srgbClr val="000000"/>
                </a:solidFill>
              </a:rPr>
              <a:t>api</a:t>
            </a:r>
            <a:r>
              <a:rPr lang="en-GB" sz="1400" u="none" dirty="0">
                <a:solidFill>
                  <a:srgbClr val="000000"/>
                </a:solidFill>
              </a:rPr>
              <a:t>/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Support for tracing feature on COMPSs jobs.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Support for service resources definition on COMPSs jobs.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Support for VM architecture specification on job description.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Possibility to set periodically updatable output files/directories (staged-out periodically).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Possibility generate zipped output files/directories on stage-out phase.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Support for abstract paths on job arguments description for: SHAREDDISK, WORKINGDIR &amp; DEPLOYPATH.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Cloud adaptors</a:t>
            </a:r>
            <a:r>
              <a:rPr lang="en-GB" sz="1400" u="none" dirty="0">
                <a:solidFill>
                  <a:srgbClr val="000000"/>
                </a:solidFill>
              </a:rPr>
              <a:t>, compatibility with </a:t>
            </a:r>
            <a:r>
              <a:rPr lang="en-GB" sz="1400" b="1" u="none" dirty="0">
                <a:solidFill>
                  <a:srgbClr val="000000"/>
                </a:solidFill>
              </a:rPr>
              <a:t>OCCI</a:t>
            </a:r>
            <a:r>
              <a:rPr lang="en-GB" sz="1400" u="none" dirty="0">
                <a:solidFill>
                  <a:srgbClr val="000000"/>
                </a:solidFill>
              </a:rPr>
              <a:t> standard through </a:t>
            </a:r>
            <a:r>
              <a:rPr lang="en-GB" sz="1400" u="none" dirty="0" err="1" smtClean="0">
                <a:solidFill>
                  <a:srgbClr val="000000"/>
                </a:solidFill>
              </a:rPr>
              <a:t>rOCCI</a:t>
            </a:r>
            <a:r>
              <a:rPr lang="en-GB" sz="1400" u="none" dirty="0" smtClean="0">
                <a:solidFill>
                  <a:srgbClr val="000000"/>
                </a:solidFill>
              </a:rPr>
              <a:t> </a:t>
            </a:r>
            <a:r>
              <a:rPr lang="en-GB" sz="1400" u="none" dirty="0">
                <a:solidFill>
                  <a:srgbClr val="000000"/>
                </a:solidFill>
              </a:rPr>
              <a:t>and with ONE native API (OCA).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b="1" u="none" dirty="0">
                <a:solidFill>
                  <a:srgbClr val="0058A9"/>
                </a:solidFill>
              </a:rPr>
              <a:t>Support for multiple cloud providers </a:t>
            </a:r>
            <a:r>
              <a:rPr lang="en-GB" sz="1400" u="none" dirty="0">
                <a:solidFill>
                  <a:srgbClr val="000000"/>
                </a:solidFill>
              </a:rPr>
              <a:t>(the list of providers is passed to COMPSs)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GB" sz="1400" u="none" dirty="0">
                <a:solidFill>
                  <a:srgbClr val="000000"/>
                </a:solidFill>
              </a:rPr>
              <a:t>Added a </a:t>
            </a:r>
            <a:r>
              <a:rPr lang="en-GB" sz="1400" u="none" dirty="0" err="1">
                <a:solidFill>
                  <a:srgbClr val="000000"/>
                </a:solidFill>
              </a:rPr>
              <a:t>sqlite</a:t>
            </a:r>
            <a:r>
              <a:rPr lang="en-GB" sz="1400" u="none" dirty="0">
                <a:solidFill>
                  <a:srgbClr val="000000"/>
                </a:solidFill>
              </a:rPr>
              <a:t> database backend + dashboard (GUI).</a:t>
            </a: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n-GB" sz="1400" u="none" dirty="0">
              <a:solidFill>
                <a:srgbClr val="000000"/>
              </a:solidFill>
            </a:endParaRPr>
          </a:p>
          <a:p>
            <a:pPr>
              <a:lnSpc>
                <a:spcPts val="2163"/>
              </a:lnSpc>
              <a:buClr>
                <a:schemeClr val="tx1"/>
              </a:buClr>
              <a:buFont typeface="Arial" charset="0"/>
              <a:buChar char="•"/>
            </a:pPr>
            <a:endParaRPr lang="en-GB" sz="1400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2813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Deployment</a:t>
            </a:r>
            <a:r>
              <a:rPr lang="es-ES" dirty="0" smtClean="0"/>
              <a:t> of </a:t>
            </a:r>
            <a:r>
              <a:rPr lang="es-ES" dirty="0" err="1" smtClean="0"/>
              <a:t>COMPSs</a:t>
            </a:r>
            <a:r>
              <a:rPr lang="es-ES" dirty="0" smtClean="0"/>
              <a:t> and PMES </a:t>
            </a:r>
            <a:r>
              <a:rPr lang="es-ES" dirty="0" err="1" smtClean="0"/>
              <a:t>on</a:t>
            </a:r>
            <a:r>
              <a:rPr lang="es-ES" dirty="0" smtClean="0"/>
              <a:t> EGI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>
          <a:xfrm>
            <a:off x="4859835" y="7294041"/>
            <a:ext cx="442913" cy="412750"/>
          </a:xfrm>
        </p:spPr>
        <p:txBody>
          <a:bodyPr/>
          <a:lstStyle/>
          <a:p>
            <a:pPr>
              <a:defRPr/>
            </a:pPr>
            <a:fld id="{507E71EA-063B-44B1-AD35-92A155656681}" type="slidenum">
              <a:rPr lang="es-ES" altLang="en-US" smtClean="0"/>
              <a:pPr>
                <a:defRPr/>
              </a:pPr>
              <a:t>8</a:t>
            </a:fld>
            <a:endParaRPr lang="es-ES" altLang="en-US"/>
          </a:p>
        </p:txBody>
      </p:sp>
      <p:sp>
        <p:nvSpPr>
          <p:cNvPr id="5" name="Rectangle 125"/>
          <p:cNvSpPr/>
          <p:nvPr/>
        </p:nvSpPr>
        <p:spPr>
          <a:xfrm>
            <a:off x="251520" y="2204864"/>
            <a:ext cx="4860032" cy="4536504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91435" tIns="45718" rIns="91435" bIns="45718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CESNET (</a:t>
            </a:r>
            <a:r>
              <a:rPr lang="en-US" sz="1400" u="none" kern="0" dirty="0" err="1" smtClean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OpenNebula</a:t>
            </a:r>
            <a:r>
              <a:rPr lang="en-US" sz="1400" u="none" kern="0" dirty="0" smtClean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)</a:t>
            </a:r>
            <a:endParaRPr lang="en-US" sz="1400" u="none" kern="0" dirty="0">
              <a:solidFill>
                <a:srgbClr val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5" name="Agrupar 84"/>
          <p:cNvGrpSpPr/>
          <p:nvPr/>
        </p:nvGrpSpPr>
        <p:grpSpPr>
          <a:xfrm>
            <a:off x="2915816" y="2636912"/>
            <a:ext cx="1800200" cy="1296144"/>
            <a:chOff x="6444208" y="2492896"/>
            <a:chExt cx="1512168" cy="1728192"/>
          </a:xfrm>
        </p:grpSpPr>
        <p:sp>
          <p:nvSpPr>
            <p:cNvPr id="86" name="Rectángulo redondeado 85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Static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7" name="Rectángulo redondeado 86"/>
            <p:cNvSpPr/>
            <p:nvPr/>
          </p:nvSpPr>
          <p:spPr>
            <a:xfrm>
              <a:off x="6588224" y="2564904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Runtime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88" name="Rectángulo redondeado 87"/>
            <p:cNvSpPr/>
            <p:nvPr/>
          </p:nvSpPr>
          <p:spPr>
            <a:xfrm>
              <a:off x="6588224" y="2972949"/>
              <a:ext cx="1296144" cy="57606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COMPSs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app</a:t>
              </a:r>
              <a:r>
                <a:rPr lang="es-ES" sz="1400" u="none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package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83" name="Agrupar 82"/>
          <p:cNvGrpSpPr/>
          <p:nvPr/>
        </p:nvGrpSpPr>
        <p:grpSpPr>
          <a:xfrm>
            <a:off x="467544" y="2468894"/>
            <a:ext cx="1512168" cy="3336370"/>
            <a:chOff x="6444208" y="2401250"/>
            <a:chExt cx="1512168" cy="1819838"/>
          </a:xfrm>
          <a:solidFill>
            <a:srgbClr val="A1C163"/>
          </a:solidFill>
        </p:grpSpPr>
        <p:sp>
          <p:nvSpPr>
            <p:cNvPr id="29" name="Rectángulo redondeado 28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solidFill>
              <a:srgbClr val="BCC089"/>
            </a:solidFill>
            <a:ln>
              <a:solidFill>
                <a:srgbClr val="A1C16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PMES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Service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7" name="Rectángulo redondeado 36"/>
            <p:cNvSpPr/>
            <p:nvPr/>
          </p:nvSpPr>
          <p:spPr>
            <a:xfrm>
              <a:off x="6588224" y="2401250"/>
              <a:ext cx="1296144" cy="288032"/>
            </a:xfrm>
            <a:prstGeom prst="roundRect">
              <a:avLst>
                <a:gd name="adj" fmla="val 0"/>
              </a:avLst>
            </a:prstGeom>
            <a:solidFill>
              <a:srgbClr val="A1C163"/>
            </a:solidFill>
            <a:ln>
              <a:solidFill>
                <a:srgbClr val="A1C16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PMES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Dashboard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8" name="Rectángulo redondeado 37"/>
            <p:cNvSpPr/>
            <p:nvPr/>
          </p:nvSpPr>
          <p:spPr>
            <a:xfrm>
              <a:off x="6588224" y="3270582"/>
              <a:ext cx="1296144" cy="23042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rgbClr val="A1C16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smtClean="0">
                  <a:solidFill>
                    <a:schemeClr val="bg1"/>
                  </a:solidFill>
                  <a:latin typeface="Calibri"/>
                </a:rPr>
                <a:t>PMES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Service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76" name="Rectángulo redondeado 75"/>
            <p:cNvSpPr/>
            <p:nvPr/>
          </p:nvSpPr>
          <p:spPr>
            <a:xfrm>
              <a:off x="6588224" y="3573016"/>
              <a:ext cx="1296144" cy="288032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rgbClr val="A1C163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Providers</a:t>
              </a:r>
              <a:r>
                <a:rPr lang="es-ES" sz="1400" u="none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Configuration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438348" y="980728"/>
            <a:ext cx="1656184" cy="7920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none" dirty="0" smtClean="0">
                <a:solidFill>
                  <a:srgbClr val="FFFFFF"/>
                </a:solidFill>
              </a:rPr>
              <a:t>Browser</a:t>
            </a:r>
            <a:endParaRPr lang="es-ES" u="none" dirty="0">
              <a:solidFill>
                <a:srgbClr val="FFFFFF"/>
              </a:solidFill>
            </a:endParaRPr>
          </a:p>
        </p:txBody>
      </p:sp>
      <p:sp>
        <p:nvSpPr>
          <p:cNvPr id="42" name="Rectangle 125"/>
          <p:cNvSpPr/>
          <p:nvPr/>
        </p:nvSpPr>
        <p:spPr>
          <a:xfrm>
            <a:off x="5760640" y="3717032"/>
            <a:ext cx="3059832" cy="3024336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91435" tIns="45718" rIns="91435" bIns="45718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Prisma</a:t>
            </a:r>
            <a:r>
              <a:rPr lang="en-US" sz="1400" u="none" kern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 INFN Bari(</a:t>
            </a:r>
            <a:r>
              <a:rPr lang="en-US" sz="1400" u="none" kern="0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OpenStack</a:t>
            </a:r>
            <a:r>
              <a:rPr lang="en-US" sz="1400" u="none" kern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)</a:t>
            </a:r>
            <a:endParaRPr lang="en-US" sz="1400" u="none" kern="0" dirty="0">
              <a:solidFill>
                <a:schemeClr val="bg1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4" name="Agrupar 53"/>
          <p:cNvGrpSpPr/>
          <p:nvPr/>
        </p:nvGrpSpPr>
        <p:grpSpPr>
          <a:xfrm>
            <a:off x="6516216" y="4725144"/>
            <a:ext cx="1728192" cy="1728192"/>
            <a:chOff x="6444208" y="2492896"/>
            <a:chExt cx="1512168" cy="1728192"/>
          </a:xfrm>
        </p:grpSpPr>
        <p:sp>
          <p:nvSpPr>
            <p:cNvPr id="55" name="Rectángulo redondeado 54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Worker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6" name="Rectángulo redondeado 55"/>
            <p:cNvSpPr/>
            <p:nvPr/>
          </p:nvSpPr>
          <p:spPr>
            <a:xfrm>
              <a:off x="6588224" y="2564904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libraries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57" name="Rectángulo redondeado 56"/>
            <p:cNvSpPr/>
            <p:nvPr/>
          </p:nvSpPr>
          <p:spPr>
            <a:xfrm>
              <a:off x="6588224" y="2924944"/>
              <a:ext cx="1296144" cy="57606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COMPSs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app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package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58" name="Rectángulo redondeado 57"/>
            <p:cNvSpPr/>
            <p:nvPr/>
          </p:nvSpPr>
          <p:spPr>
            <a:xfrm>
              <a:off x="6588224" y="3573016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Input files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2915816" y="4941168"/>
            <a:ext cx="1800200" cy="1728192"/>
            <a:chOff x="6444208" y="2492896"/>
            <a:chExt cx="1512168" cy="1728192"/>
          </a:xfrm>
        </p:grpSpPr>
        <p:sp>
          <p:nvSpPr>
            <p:cNvPr id="60" name="Rectángulo redondeado 59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Worker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1" name="Rectángulo redondeado 60"/>
            <p:cNvSpPr/>
            <p:nvPr/>
          </p:nvSpPr>
          <p:spPr>
            <a:xfrm>
              <a:off x="6588224" y="2564904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libraries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2" name="Rectángulo redondeado 61"/>
            <p:cNvSpPr/>
            <p:nvPr/>
          </p:nvSpPr>
          <p:spPr>
            <a:xfrm>
              <a:off x="6588224" y="2924944"/>
              <a:ext cx="1296144" cy="57606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COMPSs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app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package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63" name="Rectángulo redondeado 62"/>
            <p:cNvSpPr/>
            <p:nvPr/>
          </p:nvSpPr>
          <p:spPr>
            <a:xfrm>
              <a:off x="6588224" y="3573016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Input files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64" name="Agrupar 63"/>
          <p:cNvGrpSpPr/>
          <p:nvPr/>
        </p:nvGrpSpPr>
        <p:grpSpPr>
          <a:xfrm>
            <a:off x="6372200" y="4509120"/>
            <a:ext cx="1728192" cy="1728192"/>
            <a:chOff x="6444208" y="2492896"/>
            <a:chExt cx="1512168" cy="1728192"/>
          </a:xfrm>
        </p:grpSpPr>
        <p:sp>
          <p:nvSpPr>
            <p:cNvPr id="65" name="Rectángulo redondeado 64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Worker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6" name="Rectángulo redondeado 65"/>
            <p:cNvSpPr/>
            <p:nvPr/>
          </p:nvSpPr>
          <p:spPr>
            <a:xfrm>
              <a:off x="6588224" y="2564904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libraries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67" name="Rectángulo redondeado 66"/>
            <p:cNvSpPr/>
            <p:nvPr/>
          </p:nvSpPr>
          <p:spPr>
            <a:xfrm>
              <a:off x="6588224" y="2924944"/>
              <a:ext cx="1296144" cy="57606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COMPSs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app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package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68" name="Rectángulo redondeado 67"/>
            <p:cNvSpPr/>
            <p:nvPr/>
          </p:nvSpPr>
          <p:spPr>
            <a:xfrm>
              <a:off x="6588224" y="3573016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smtClean="0">
                  <a:solidFill>
                    <a:schemeClr val="bg1"/>
                  </a:solidFill>
                  <a:latin typeface="Calibri"/>
                </a:rPr>
                <a:t>Input files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grpSp>
        <p:nvGrpSpPr>
          <p:cNvPr id="69" name="Agrupar 68"/>
          <p:cNvGrpSpPr/>
          <p:nvPr/>
        </p:nvGrpSpPr>
        <p:grpSpPr>
          <a:xfrm>
            <a:off x="2771800" y="4725144"/>
            <a:ext cx="1800200" cy="1728192"/>
            <a:chOff x="6444208" y="2492896"/>
            <a:chExt cx="1512168" cy="1728192"/>
          </a:xfrm>
        </p:grpSpPr>
        <p:sp>
          <p:nvSpPr>
            <p:cNvPr id="70" name="Rectángulo redondeado 69"/>
            <p:cNvSpPr/>
            <p:nvPr/>
          </p:nvSpPr>
          <p:spPr>
            <a:xfrm>
              <a:off x="6444208" y="2492896"/>
              <a:ext cx="1512168" cy="1728192"/>
            </a:xfrm>
            <a:prstGeom prst="roundRect">
              <a:avLst>
                <a:gd name="adj" fmla="val 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Worker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VM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1" name="Rectángulo redondeado 70"/>
            <p:cNvSpPr/>
            <p:nvPr/>
          </p:nvSpPr>
          <p:spPr>
            <a:xfrm>
              <a:off x="6588224" y="2564904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COMPSs</a:t>
              </a:r>
              <a:r>
                <a:rPr lang="es-ES" sz="1400" u="none" dirty="0" smtClean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rgbClr val="FFFFFF"/>
                  </a:solidFill>
                  <a:latin typeface="Calibri"/>
                </a:rPr>
                <a:t>libraries</a:t>
              </a:r>
              <a:endParaRPr lang="es-ES" sz="900" u="none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2" name="Rectángulo redondeado 71"/>
            <p:cNvSpPr/>
            <p:nvPr/>
          </p:nvSpPr>
          <p:spPr>
            <a:xfrm>
              <a:off x="6588224" y="2924944"/>
              <a:ext cx="1296144" cy="576064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 err="1">
                  <a:solidFill>
                    <a:schemeClr val="bg1"/>
                  </a:solidFill>
                  <a:latin typeface="Calibri"/>
                </a:rPr>
                <a:t>COMPSs</a:t>
              </a: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app</a:t>
              </a:r>
              <a:r>
                <a:rPr lang="es-ES" sz="1400" u="none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es-ES" sz="1400" u="none" dirty="0" err="1" smtClean="0">
                  <a:solidFill>
                    <a:schemeClr val="bg1"/>
                  </a:solidFill>
                  <a:latin typeface="Calibri"/>
                </a:rPr>
                <a:t>package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73" name="Rectángulo redondeado 72"/>
            <p:cNvSpPr/>
            <p:nvPr/>
          </p:nvSpPr>
          <p:spPr>
            <a:xfrm>
              <a:off x="6588224" y="3573016"/>
              <a:ext cx="1296144" cy="288032"/>
            </a:xfrm>
            <a:prstGeom prst="roundRect">
              <a:avLst>
                <a:gd name="adj" fmla="val 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b" anchorCtr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u="none" dirty="0">
                  <a:solidFill>
                    <a:schemeClr val="bg1"/>
                  </a:solidFill>
                  <a:latin typeface="Calibri"/>
                </a:rPr>
                <a:t>Input files</a:t>
              </a:r>
              <a:endParaRPr lang="es-ES" sz="900" u="none" dirty="0">
                <a:solidFill>
                  <a:schemeClr val="bg1"/>
                </a:solidFill>
                <a:latin typeface="Calibri"/>
              </a:endParaRPr>
            </a:p>
          </p:txBody>
        </p:sp>
      </p:grpSp>
      <p:cxnSp>
        <p:nvCxnSpPr>
          <p:cNvPr id="19" name="Conector recto de flecha 18"/>
          <p:cNvCxnSpPr>
            <a:stCxn id="9" idx="2"/>
            <a:endCxn id="37" idx="0"/>
          </p:cNvCxnSpPr>
          <p:nvPr/>
        </p:nvCxnSpPr>
        <p:spPr>
          <a:xfrm flipH="1">
            <a:off x="1259632" y="1772816"/>
            <a:ext cx="6808" cy="696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125"/>
          <p:cNvSpPr/>
          <p:nvPr/>
        </p:nvSpPr>
        <p:spPr>
          <a:xfrm>
            <a:off x="5868144" y="2276872"/>
            <a:ext cx="3059832" cy="1092366"/>
          </a:xfrm>
          <a:custGeom>
            <a:avLst/>
            <a:gdLst>
              <a:gd name="connsiteX0" fmla="*/ 0 w 3059832"/>
              <a:gd name="connsiteY0" fmla="*/ 0 h 1071736"/>
              <a:gd name="connsiteX1" fmla="*/ 3059832 w 3059832"/>
              <a:gd name="connsiteY1" fmla="*/ 0 h 1071736"/>
              <a:gd name="connsiteX2" fmla="*/ 3059832 w 3059832"/>
              <a:gd name="connsiteY2" fmla="*/ 1071736 h 1071736"/>
              <a:gd name="connsiteX3" fmla="*/ 0 w 3059832"/>
              <a:gd name="connsiteY3" fmla="*/ 1071736 h 1071736"/>
              <a:gd name="connsiteX4" fmla="*/ 0 w 3059832"/>
              <a:gd name="connsiteY4" fmla="*/ 0 h 1071736"/>
              <a:gd name="connsiteX0" fmla="*/ 0 w 3059832"/>
              <a:gd name="connsiteY0" fmla="*/ 0 h 1077767"/>
              <a:gd name="connsiteX1" fmla="*/ 3059832 w 3059832"/>
              <a:gd name="connsiteY1" fmla="*/ 0 h 1077767"/>
              <a:gd name="connsiteX2" fmla="*/ 3059832 w 3059832"/>
              <a:gd name="connsiteY2" fmla="*/ 1071736 h 1077767"/>
              <a:gd name="connsiteX3" fmla="*/ 489824 w 3059832"/>
              <a:gd name="connsiteY3" fmla="*/ 1077767 h 1077767"/>
              <a:gd name="connsiteX4" fmla="*/ 0 w 3059832"/>
              <a:gd name="connsiteY4" fmla="*/ 1071736 h 1077767"/>
              <a:gd name="connsiteX5" fmla="*/ 0 w 3059832"/>
              <a:gd name="connsiteY5" fmla="*/ 0 h 1077767"/>
              <a:gd name="connsiteX0" fmla="*/ 0 w 3059832"/>
              <a:gd name="connsiteY0" fmla="*/ 0 h 1092366"/>
              <a:gd name="connsiteX1" fmla="*/ 3059832 w 3059832"/>
              <a:gd name="connsiteY1" fmla="*/ 0 h 1092366"/>
              <a:gd name="connsiteX2" fmla="*/ 3059832 w 3059832"/>
              <a:gd name="connsiteY2" fmla="*/ 1071736 h 1092366"/>
              <a:gd name="connsiteX3" fmla="*/ 270849 w 3059832"/>
              <a:gd name="connsiteY3" fmla="*/ 1092366 h 1092366"/>
              <a:gd name="connsiteX4" fmla="*/ 0 w 3059832"/>
              <a:gd name="connsiteY4" fmla="*/ 1071736 h 1092366"/>
              <a:gd name="connsiteX5" fmla="*/ 0 w 3059832"/>
              <a:gd name="connsiteY5" fmla="*/ 0 h 109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9832" h="1092366">
                <a:moveTo>
                  <a:pt x="0" y="0"/>
                </a:moveTo>
                <a:lnTo>
                  <a:pt x="3059832" y="0"/>
                </a:lnTo>
                <a:lnTo>
                  <a:pt x="3059832" y="1071736"/>
                </a:lnTo>
                <a:lnTo>
                  <a:pt x="270849" y="1092366"/>
                </a:lnTo>
                <a:lnTo>
                  <a:pt x="0" y="1071736"/>
                </a:lnTo>
                <a:lnTo>
                  <a:pt x="0" y="0"/>
                </a:lnTo>
                <a:close/>
              </a:path>
            </a:pathLst>
          </a:custGeom>
          <a:solidFill>
            <a:srgbClr val="C0823C"/>
          </a:solidFill>
          <a:ln w="25400" cap="flat" cmpd="sng" algn="ctr">
            <a:noFill/>
            <a:prstDash val="solid"/>
          </a:ln>
          <a:effectLst/>
        </p:spPr>
        <p:txBody>
          <a:bodyPr lIns="91435" tIns="45718" rIns="91435" bIns="45718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none" kern="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BSC Storage</a:t>
            </a:r>
            <a:endParaRPr lang="en-US" sz="1400" u="none" kern="0" dirty="0">
              <a:solidFill>
                <a:schemeClr val="bg1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Rectángulo redondeado 77"/>
          <p:cNvSpPr/>
          <p:nvPr/>
        </p:nvSpPr>
        <p:spPr>
          <a:xfrm>
            <a:off x="7155904" y="2700535"/>
            <a:ext cx="1368152" cy="576064"/>
          </a:xfrm>
          <a:prstGeom prst="roundRect">
            <a:avLst>
              <a:gd name="adj" fmla="val 0"/>
            </a:avLst>
          </a:prstGeom>
          <a:solidFill>
            <a:srgbClr val="BCC089"/>
          </a:solidFill>
          <a:ln>
            <a:solidFill>
              <a:srgbClr val="BCC08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COMPSs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app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package</a:t>
            </a:r>
            <a:endParaRPr lang="es-ES" sz="900" u="none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9" name="Rectángulo redondeado 78"/>
          <p:cNvSpPr/>
          <p:nvPr/>
        </p:nvSpPr>
        <p:spPr>
          <a:xfrm>
            <a:off x="7083896" y="2628527"/>
            <a:ext cx="1368152" cy="576064"/>
          </a:xfrm>
          <a:prstGeom prst="roundRect">
            <a:avLst>
              <a:gd name="adj" fmla="val 0"/>
            </a:avLst>
          </a:prstGeom>
          <a:solidFill>
            <a:srgbClr val="BCC089"/>
          </a:solidFill>
          <a:ln>
            <a:solidFill>
              <a:srgbClr val="BCC08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COMPSs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app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</a:t>
            </a: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package</a:t>
            </a:r>
            <a:endParaRPr lang="es-ES" sz="900" u="none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Recortar rectángulo de esquina sencilla 22"/>
          <p:cNvSpPr/>
          <p:nvPr/>
        </p:nvSpPr>
        <p:spPr>
          <a:xfrm>
            <a:off x="6084168" y="2420887"/>
            <a:ext cx="576064" cy="720080"/>
          </a:xfrm>
          <a:prstGeom prst="snip1Rect">
            <a:avLst/>
          </a:prstGeom>
          <a:solidFill>
            <a:srgbClr val="BCC089"/>
          </a:solidFill>
          <a:ln>
            <a:solidFill>
              <a:srgbClr val="BCC08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User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Data</a:t>
            </a:r>
          </a:p>
        </p:txBody>
      </p:sp>
      <p:sp>
        <p:nvSpPr>
          <p:cNvPr id="95" name="Recortar rectángulo de esquina sencilla 94"/>
          <p:cNvSpPr/>
          <p:nvPr/>
        </p:nvSpPr>
        <p:spPr>
          <a:xfrm>
            <a:off x="5940152" y="2348879"/>
            <a:ext cx="576064" cy="720080"/>
          </a:xfrm>
          <a:prstGeom prst="snip1Rect">
            <a:avLst/>
          </a:prstGeom>
          <a:solidFill>
            <a:srgbClr val="BCC089"/>
          </a:solidFill>
          <a:ln>
            <a:solidFill>
              <a:srgbClr val="BCC089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400" u="none" dirty="0" err="1">
                <a:solidFill>
                  <a:schemeClr val="bg1"/>
                </a:solidFill>
                <a:latin typeface="Calibri"/>
              </a:rPr>
              <a:t>User</a:t>
            </a:r>
            <a:r>
              <a:rPr lang="es-ES" sz="1400" u="none" dirty="0">
                <a:solidFill>
                  <a:schemeClr val="bg1"/>
                </a:solidFill>
                <a:latin typeface="Calibri"/>
              </a:rPr>
              <a:t> Data</a:t>
            </a:r>
          </a:p>
        </p:txBody>
      </p:sp>
      <p:sp>
        <p:nvSpPr>
          <p:cNvPr id="98" name="CuadroTexto 97"/>
          <p:cNvSpPr txBox="1"/>
          <p:nvPr/>
        </p:nvSpPr>
        <p:spPr>
          <a:xfrm>
            <a:off x="1187624" y="3122388"/>
            <a:ext cx="663478" cy="73866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s-ES" sz="1400" u="none" dirty="0"/>
              <a:t>Job </a:t>
            </a:r>
            <a:br>
              <a:rPr lang="es-ES" sz="1400" u="none" dirty="0"/>
            </a:br>
            <a:r>
              <a:rPr lang="es-ES" sz="1400" u="none" dirty="0" err="1" smtClean="0"/>
              <a:t>Mgmt</a:t>
            </a:r>
            <a:endParaRPr lang="es-ES" sz="1400" u="none" dirty="0"/>
          </a:p>
          <a:p>
            <a:r>
              <a:rPr lang="es-ES" sz="1400" u="none" dirty="0" smtClean="0"/>
              <a:t>(BES)</a:t>
            </a:r>
            <a:endParaRPr lang="es-ES" sz="1400" u="none" dirty="0"/>
          </a:p>
        </p:txBody>
      </p:sp>
      <p:cxnSp>
        <p:nvCxnSpPr>
          <p:cNvPr id="99" name="Conector recto de flecha 98"/>
          <p:cNvCxnSpPr>
            <a:stCxn id="37" idx="2"/>
            <a:endCxn id="38" idx="0"/>
          </p:cNvCxnSpPr>
          <p:nvPr/>
        </p:nvCxnSpPr>
        <p:spPr>
          <a:xfrm>
            <a:off x="1259632" y="2996953"/>
            <a:ext cx="0" cy="1065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echa derecha 30"/>
          <p:cNvSpPr/>
          <p:nvPr/>
        </p:nvSpPr>
        <p:spPr>
          <a:xfrm>
            <a:off x="4716016" y="3501008"/>
            <a:ext cx="1080120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u="none" dirty="0" smtClean="0"/>
              <a:t>OCCI</a:t>
            </a:r>
            <a:endParaRPr lang="es-ES" sz="1600" u="none" dirty="0"/>
          </a:p>
        </p:txBody>
      </p:sp>
      <p:sp>
        <p:nvSpPr>
          <p:cNvPr id="36" name="Flecha abajo 35"/>
          <p:cNvSpPr/>
          <p:nvPr/>
        </p:nvSpPr>
        <p:spPr>
          <a:xfrm>
            <a:off x="3275856" y="4005064"/>
            <a:ext cx="792088" cy="720080"/>
          </a:xfrm>
          <a:prstGeom prst="downArrow">
            <a:avLst>
              <a:gd name="adj1" fmla="val 426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72000" tIns="46800" bIns="0" rtlCol="0" anchor="ctr" anchorCtr="1"/>
          <a:lstStyle/>
          <a:p>
            <a:pPr algn="ctr"/>
            <a:r>
              <a:rPr lang="es-ES" sz="1600" u="none" dirty="0" smtClean="0"/>
              <a:t>OCCI</a:t>
            </a:r>
            <a:endParaRPr lang="es-ES" sz="1600" u="none" dirty="0"/>
          </a:p>
        </p:txBody>
      </p:sp>
      <p:sp>
        <p:nvSpPr>
          <p:cNvPr id="102" name="Flecha derecha 101"/>
          <p:cNvSpPr/>
          <p:nvPr/>
        </p:nvSpPr>
        <p:spPr>
          <a:xfrm>
            <a:off x="2051720" y="3140968"/>
            <a:ext cx="864096" cy="50405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u="none" dirty="0" smtClean="0"/>
              <a:t>OCCI</a:t>
            </a:r>
            <a:endParaRPr lang="es-ES" sz="1600" u="none" dirty="0"/>
          </a:p>
        </p:txBody>
      </p:sp>
      <p:cxnSp>
        <p:nvCxnSpPr>
          <p:cNvPr id="41" name="Conector angular 40"/>
          <p:cNvCxnSpPr>
            <a:stCxn id="86" idx="3"/>
          </p:cNvCxnSpPr>
          <p:nvPr/>
        </p:nvCxnSpPr>
        <p:spPr>
          <a:xfrm flipV="1">
            <a:off x="4716016" y="2852936"/>
            <a:ext cx="1152128" cy="432048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Marcador de contenido 2"/>
          <p:cNvSpPr>
            <a:spLocks noGrp="1"/>
          </p:cNvSpPr>
          <p:nvPr>
            <p:ph idx="1"/>
          </p:nvPr>
        </p:nvSpPr>
        <p:spPr>
          <a:xfrm>
            <a:off x="1835696" y="908720"/>
            <a:ext cx="6840760" cy="1800200"/>
          </a:xfrm>
        </p:spPr>
        <p:txBody>
          <a:bodyPr>
            <a:norm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GB" sz="1200" dirty="0" smtClean="0"/>
              <a:t>PMES </a:t>
            </a:r>
            <a:r>
              <a:rPr lang="en-GB" sz="1200" dirty="0"/>
              <a:t>allows deployment of COMPSs apps and services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200" dirty="0"/>
              <a:t>Contextualization of applications at deployment time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200" dirty="0"/>
              <a:t>Pre-allocation of static pool of VMs to save virtualization </a:t>
            </a:r>
            <a:r>
              <a:rPr lang="en-GB" sz="1200" dirty="0" err="1"/>
              <a:t>startup</a:t>
            </a:r>
            <a:r>
              <a:rPr lang="en-GB" sz="1200" dirty="0"/>
              <a:t> </a:t>
            </a:r>
            <a:r>
              <a:rPr lang="en-GB" sz="1200" dirty="0" smtClean="0"/>
              <a:t>time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200" dirty="0" smtClean="0"/>
              <a:t>Use of additional provider (</a:t>
            </a:r>
            <a:r>
              <a:rPr lang="en-GB" sz="1200" dirty="0" err="1" smtClean="0"/>
              <a:t>Prisma</a:t>
            </a:r>
            <a:r>
              <a:rPr lang="en-GB" sz="1200" dirty="0" smtClean="0"/>
              <a:t>) to execute additional tasks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sz="1200" dirty="0" smtClean="0"/>
              <a:t>COMPSs and PMES are available in the </a:t>
            </a:r>
            <a:r>
              <a:rPr lang="en-GB" sz="1200" dirty="0" err="1" smtClean="0"/>
              <a:t>appDB</a:t>
            </a:r>
            <a:r>
              <a:rPr lang="en-GB" sz="1200" dirty="0" smtClean="0"/>
              <a:t> through a single Virtual Appliance</a:t>
            </a:r>
            <a:endParaRPr lang="en-GB" sz="1200" dirty="0"/>
          </a:p>
          <a:p>
            <a:pPr fontAlgn="auto">
              <a:spcAft>
                <a:spcPts val="0"/>
              </a:spcAft>
              <a:defRPr/>
            </a:pPr>
            <a:endParaRPr lang="en-GB" sz="1200" dirty="0" smtClean="0"/>
          </a:p>
          <a:p>
            <a:pPr lvl="1" fontAlgn="auto">
              <a:spcAft>
                <a:spcPts val="0"/>
              </a:spcAft>
              <a:defRPr/>
            </a:pPr>
            <a:endParaRPr lang="en-GB" sz="1200" dirty="0" smtClean="0"/>
          </a:p>
          <a:p>
            <a:pPr marL="457177" lvl="1" indent="0" fontAlgn="auto">
              <a:spcAft>
                <a:spcPts val="0"/>
              </a:spcAft>
              <a:buNone/>
              <a:defRPr/>
            </a:pPr>
            <a:endParaRPr lang="en-GB" sz="1200" dirty="0"/>
          </a:p>
          <a:p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4671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Marcador de número de diapositiva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12" indent="-285736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42" indent="-2285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18" indent="-2285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95" indent="-228588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DC2453-6BD6-974D-98E0-60F6AB57FC26}" type="slidenum">
              <a:rPr lang="es-ES" sz="1100" u="none">
                <a:solidFill>
                  <a:srgbClr val="004990"/>
                </a:solidFill>
                <a:cs typeface="Arial" charset="0"/>
              </a:rPr>
              <a:pPr eaLnBrk="1" hangingPunct="1"/>
              <a:t>9</a:t>
            </a:fld>
            <a:endParaRPr lang="es-ES" sz="1100" u="none">
              <a:solidFill>
                <a:srgbClr val="004990"/>
              </a:solidFill>
              <a:cs typeface="Arial" charset="0"/>
            </a:endParaRPr>
          </a:p>
        </p:txBody>
      </p:sp>
      <p:sp>
        <p:nvSpPr>
          <p:cNvPr id="82946" name="Título 2"/>
          <p:cNvSpPr>
            <a:spLocks noGrp="1"/>
          </p:cNvSpPr>
          <p:nvPr>
            <p:ph type="title"/>
          </p:nvPr>
        </p:nvSpPr>
        <p:spPr>
          <a:xfrm>
            <a:off x="107950" y="44450"/>
            <a:ext cx="8928100" cy="792163"/>
          </a:xfrm>
        </p:spPr>
        <p:txBody>
          <a:bodyPr/>
          <a:lstStyle/>
          <a:p>
            <a:r>
              <a:rPr lang="en-GB">
                <a:latin typeface="Arial" charset="0"/>
              </a:rPr>
              <a:t>Runtime behavior: scheduling and resource management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7950" y="981075"/>
            <a:ext cx="8928100" cy="518477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 smtClean="0"/>
              <a:t>Task Scheduler</a:t>
            </a:r>
          </a:p>
          <a:p>
            <a:pPr lvl="1">
              <a:defRPr/>
            </a:pPr>
            <a:r>
              <a:rPr lang="en-GB" dirty="0" smtClean="0"/>
              <a:t>Assigns tasks to </a:t>
            </a:r>
            <a:r>
              <a:rPr lang="en-GB" dirty="0" err="1" smtClean="0"/>
              <a:t>VMs</a:t>
            </a:r>
            <a:r>
              <a:rPr lang="en-GB" dirty="0" smtClean="0"/>
              <a:t> or physical resources</a:t>
            </a:r>
          </a:p>
          <a:p>
            <a:pPr lvl="1">
              <a:defRPr/>
            </a:pPr>
            <a:r>
              <a:rPr lang="en-GB" dirty="0" smtClean="0"/>
              <a:t>Each VM or resource has its own task queue</a:t>
            </a:r>
          </a:p>
          <a:p>
            <a:pPr>
              <a:defRPr/>
            </a:pPr>
            <a:r>
              <a:rPr lang="en-GB" dirty="0" smtClean="0"/>
              <a:t>Scheduling Optimizer	</a:t>
            </a:r>
          </a:p>
          <a:p>
            <a:pPr lvl="1">
              <a:defRPr/>
            </a:pPr>
            <a:r>
              <a:rPr lang="en-GB" dirty="0" smtClean="0"/>
              <a:t>Checks status of workers </a:t>
            </a:r>
          </a:p>
          <a:p>
            <a:pPr lvl="1">
              <a:defRPr/>
            </a:pPr>
            <a:r>
              <a:rPr lang="en-GB" dirty="0" smtClean="0"/>
              <a:t>Can decide </a:t>
            </a:r>
          </a:p>
          <a:p>
            <a:pPr lvl="2">
              <a:defRPr/>
            </a:pPr>
            <a:r>
              <a:rPr lang="en-GB" dirty="0" smtClean="0"/>
              <a:t>To perform load balancing </a:t>
            </a:r>
          </a:p>
          <a:p>
            <a:pPr lvl="2">
              <a:defRPr/>
            </a:pPr>
            <a:r>
              <a:rPr lang="en-GB" dirty="0" smtClean="0"/>
              <a:t>Create/destroy new </a:t>
            </a:r>
            <a:r>
              <a:rPr lang="en-GB" dirty="0" err="1" smtClean="0"/>
              <a:t>VMs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Resource Manager: elasticity</a:t>
            </a:r>
          </a:p>
          <a:p>
            <a:pPr lvl="1">
              <a:defRPr/>
            </a:pPr>
            <a:r>
              <a:rPr lang="en-GB" dirty="0" smtClean="0"/>
              <a:t>Manages all cloud middleware related features</a:t>
            </a:r>
          </a:p>
          <a:p>
            <a:pPr lvl="1">
              <a:defRPr/>
            </a:pPr>
            <a:r>
              <a:rPr lang="en-GB" dirty="0" smtClean="0"/>
              <a:t>Holds information about all workers and about cloud providers </a:t>
            </a:r>
          </a:p>
          <a:p>
            <a:pPr lvl="1">
              <a:defRPr/>
            </a:pPr>
            <a:r>
              <a:rPr lang="en-GB" dirty="0" smtClean="0"/>
              <a:t>Scheduler Optimizer sends to the RM requirements about new VM characteristics </a:t>
            </a:r>
          </a:p>
          <a:p>
            <a:pPr lvl="1">
              <a:defRPr/>
            </a:pPr>
            <a:r>
              <a:rPr lang="en-GB" dirty="0" smtClean="0"/>
              <a:t>Resource Manager, evaluates the cloud providers alternatives and chooses the best option</a:t>
            </a:r>
          </a:p>
          <a:p>
            <a:pPr lvl="2">
              <a:defRPr/>
            </a:pPr>
            <a:r>
              <a:rPr lang="en-GB" dirty="0" smtClean="0"/>
              <a:t>More economic</a:t>
            </a:r>
          </a:p>
          <a:p>
            <a:pPr lvl="2">
              <a:defRPr/>
            </a:pPr>
            <a:r>
              <a:rPr lang="en-GB" dirty="0" smtClean="0"/>
              <a:t>The decision can be to open a new private or public VM</a:t>
            </a:r>
          </a:p>
          <a:p>
            <a:pPr lvl="1">
              <a:defRPr/>
            </a:pPr>
            <a:r>
              <a:rPr lang="en-GB" dirty="0" smtClean="0"/>
              <a:t>For each Cloud provider, a data structure stores the different available instances (with its features) and the connector that should be used </a:t>
            </a:r>
          </a:p>
          <a:p>
            <a:pPr>
              <a:buFontTx/>
              <a:buNone/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  <a:p>
            <a:pPr lvl="1">
              <a:defRPr/>
            </a:pPr>
            <a:endParaRPr lang="en-GB" dirty="0" smtClean="0"/>
          </a:p>
        </p:txBody>
      </p:sp>
      <p:pic>
        <p:nvPicPr>
          <p:cNvPr id="82948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1905001"/>
            <a:ext cx="4008437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63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PRESENTACIONES BSC-CNS-06032012-v2">
  <a:themeElements>
    <a:clrScheme name="BSC-CNS">
      <a:dk1>
        <a:srgbClr val="0058A9"/>
      </a:dk1>
      <a:lt1>
        <a:sysClr val="window" lastClr="FFFFFF"/>
      </a:lt1>
      <a:dk2>
        <a:srgbClr val="5D91D1"/>
      </a:dk2>
      <a:lt2>
        <a:srgbClr val="DBE7F5"/>
      </a:lt2>
      <a:accent1>
        <a:srgbClr val="B4CCEA"/>
      </a:accent1>
      <a:accent2>
        <a:srgbClr val="87AEDD"/>
      </a:accent2>
      <a:accent3>
        <a:srgbClr val="5D91D1"/>
      </a:accent3>
      <a:accent4>
        <a:srgbClr val="326BB0"/>
      </a:accent4>
      <a:accent5>
        <a:srgbClr val="295993"/>
      </a:accent5>
      <a:accent6>
        <a:srgbClr val="004990"/>
      </a:accent6>
      <a:hlink>
        <a:srgbClr val="002E5C"/>
      </a:hlink>
      <a:folHlink>
        <a:srgbClr val="214775"/>
      </a:folHlink>
    </a:clrScheme>
    <a:fontScheme name="BSC-C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73410</TotalTime>
  <Words>809</Words>
  <Application>Microsoft Macintosh PowerPoint</Application>
  <PresentationFormat>Presentación en pantalla (4:3)</PresentationFormat>
  <Paragraphs>179</Paragraphs>
  <Slides>12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PLANTILLA PRESENTACIONES BSC-CNS-06032012-v2</vt:lpstr>
      <vt:lpstr>Cloud interoperability and elasticity with COMPSs</vt:lpstr>
      <vt:lpstr>Outline</vt:lpstr>
      <vt:lpstr>Presentación de PowerPoint</vt:lpstr>
      <vt:lpstr>COMPSs development environment</vt:lpstr>
      <vt:lpstr>Presentación de PowerPoint</vt:lpstr>
      <vt:lpstr>Presentación de PowerPoint</vt:lpstr>
      <vt:lpstr>Presentación de PowerPoint</vt:lpstr>
      <vt:lpstr>Deployment of COMPSs and PMES on EGI</vt:lpstr>
      <vt:lpstr>Runtime behavior: scheduling and resource management</vt:lpstr>
      <vt:lpstr>COMPSs</vt:lpstr>
      <vt:lpstr>The COMPSs team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Jasmina</dc:creator>
  <cp:lastModifiedBy>Daniele Lezzi</cp:lastModifiedBy>
  <cp:revision>418</cp:revision>
  <dcterms:created xsi:type="dcterms:W3CDTF">2012-03-23T09:24:25Z</dcterms:created>
  <dcterms:modified xsi:type="dcterms:W3CDTF">2015-01-15T09:13:41Z</dcterms:modified>
</cp:coreProperties>
</file>