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sldIdLst>
    <p:sldId id="258" r:id="rId2"/>
    <p:sldId id="259" r:id="rId3"/>
    <p:sldId id="256" r:id="rId4"/>
    <p:sldId id="297" r:id="rId5"/>
    <p:sldId id="298" r:id="rId6"/>
    <p:sldId id="284" r:id="rId7"/>
    <p:sldId id="289" r:id="rId8"/>
    <p:sldId id="291" r:id="rId9"/>
    <p:sldId id="288" r:id="rId10"/>
    <p:sldId id="293" r:id="rId11"/>
    <p:sldId id="270" r:id="rId12"/>
    <p:sldId id="281" r:id="rId13"/>
    <p:sldId id="296" r:id="rId14"/>
    <p:sldId id="292" r:id="rId15"/>
    <p:sldId id="275" r:id="rId16"/>
    <p:sldId id="295" r:id="rId17"/>
    <p:sldId id="266" r:id="rId18"/>
    <p:sldId id="294" r:id="rId19"/>
    <p:sldId id="277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44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EC513-2AED-4EDF-B397-DCDEB593DD98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7E7B5C-E8E9-4425-AA71-E6C146C5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63E51-250A-4CDE-8317-5D8DEDB82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2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/>
              <a:pPr>
                <a:defRPr/>
              </a:pPr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237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c.egi.eu/portal/index.php?Page_Type=Services&amp;serviceType=org.irods.irods3&amp;ngi=&amp;searchTerm=&amp;production=TRUE&amp;monitored=TRUE&amp;scope=EGI&amp;certificationStatus=Certified&amp;servKeyNames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brazilcloudconnect.e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perations-portal.egi.eu/home/tasksList/release_id/10" TargetMode="External"/><Relationship Id="rId2" Type="http://schemas.openxmlformats.org/officeDocument/2006/relationships/hyperlink" Target="https://wiki.egi.eu/wiki/Operations_Portal_Release_Schedu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ategoryDisplay.py?categId=13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ervice_Level_Target_-_ROD_performance_index" TargetMode="External"/><Relationship Id="rId2" Type="http://schemas.openxmlformats.org/officeDocument/2006/relationships/hyperlink" Target="https://wiki.egi.eu/wiki/Service_Level_Target_-_Quality_of_Suppor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gi.eu/wiki/Performance" TargetMode="External"/><Relationship Id="rId4" Type="http://schemas.openxmlformats.org/officeDocument/2006/relationships/hyperlink" Target="https://wiki.egi.eu/wiki/Service_Level_Target_-_Availability_Reliabilit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t-support@egi.eu" TargetMode="External"/><Relationship Id="rId2" Type="http://schemas.openxmlformats.org/officeDocument/2006/relationships/hyperlink" Target="https://survey.egi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perations@egi.e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nf2015.egi.eu/" TargetMode="External"/><Relationship Id="rId2" Type="http://schemas.openxmlformats.org/officeDocument/2006/relationships/hyperlink" Target="http://go.egi.eu/reg201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ore_EGI_Activi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getFile.py/access?contribId=1&amp;resId=0&amp;materialId=slides&amp;confId=22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030983"/>
            <a:ext cx="7200800" cy="1470025"/>
          </a:xfrm>
        </p:spPr>
        <p:txBody>
          <a:bodyPr/>
          <a:lstStyle/>
          <a:p>
            <a:r>
              <a:rPr lang="en-GB" b="1" dirty="0"/>
              <a:t>Operations Management </a:t>
            </a:r>
            <a:r>
              <a:rPr lang="en-GB" b="1" dirty="0" smtClean="0"/>
              <a:t>Board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en-GB" sz="2800" dirty="0" smtClean="0"/>
              <a:t>February </a:t>
            </a:r>
            <a:r>
              <a:rPr lang="pl-PL" sz="2800" dirty="0" smtClean="0"/>
              <a:t>2</a:t>
            </a:r>
            <a:r>
              <a:rPr lang="en-GB" sz="2800" dirty="0" smtClean="0"/>
              <a:t>6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7488832" cy="2448272"/>
          </a:xfrm>
        </p:spPr>
        <p:txBody>
          <a:bodyPr/>
          <a:lstStyle/>
          <a:p>
            <a:r>
              <a:rPr lang="pl-PL" sz="1800" b="1" dirty="0" smtClean="0"/>
              <a:t>Agenda:</a:t>
            </a:r>
          </a:p>
          <a:p>
            <a:r>
              <a:rPr lang="pl-PL" sz="1800" b="1" dirty="0">
                <a:hlinkClick r:id="rId2"/>
              </a:rPr>
              <a:t>https://</a:t>
            </a:r>
            <a:r>
              <a:rPr lang="pl-PL" sz="1800" b="1" dirty="0" smtClean="0">
                <a:hlinkClick r:id="rId2"/>
              </a:rPr>
              <a:t>indico.egi.eu/indico/conferenceDisplay.py?confId=2373</a:t>
            </a:r>
            <a:endParaRPr lang="en-GB" sz="1800" b="1" dirty="0" smtClean="0"/>
          </a:p>
          <a:p>
            <a:r>
              <a:rPr lang="pl-PL" sz="2400" b="1" dirty="0" smtClean="0"/>
              <a:t>Start: 1o:oo </a:t>
            </a:r>
            <a:r>
              <a:rPr lang="pl-PL" sz="2400" dirty="0" smtClean="0"/>
              <a:t>CET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13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</a:t>
            </a:r>
            <a:r>
              <a:rPr lang="en-GB" dirty="0" err="1" smtClean="0"/>
              <a:t>RODs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Please register </a:t>
            </a:r>
            <a:r>
              <a:rPr lang="en-GB" sz="2400" dirty="0" err="1" smtClean="0"/>
              <a:t>iRODS</a:t>
            </a:r>
            <a:r>
              <a:rPr lang="en-GB" sz="2400" dirty="0" smtClean="0"/>
              <a:t> end-points in GOC DB. </a:t>
            </a:r>
            <a:r>
              <a:rPr lang="en-GB" sz="2400" dirty="0"/>
              <a:t>We already have a service type in </a:t>
            </a:r>
            <a:r>
              <a:rPr lang="en-GB" sz="2400" dirty="0" smtClean="0"/>
              <a:t>GOCDB:</a:t>
            </a:r>
          </a:p>
          <a:p>
            <a:pPr lvl="1"/>
            <a:r>
              <a:rPr lang="en-GB" sz="2000" b="1" dirty="0" err="1" smtClean="0"/>
              <a:t>org.irods.irods</a:t>
            </a:r>
            <a:endParaRPr lang="en-GB" sz="2000" dirty="0" smtClean="0"/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://goc.egi.eu/portal/index.php?Page_Type=Services&amp;serviceType=org.irods.irods3&amp;ngi=&amp;searchTerm=&amp;production=TRUE&amp;monitored=TRUE&amp;scope=EGI&amp;certificationStatus=Certified&amp;servKeyNames=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799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Global VOs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075612" cy="5184576"/>
          </a:xfrm>
        </p:spPr>
        <p:txBody>
          <a:bodyPr/>
          <a:lstStyle/>
          <a:p>
            <a:r>
              <a:rPr lang="en-GB" sz="2200" dirty="0" smtClean="0"/>
              <a:t>eubrazilcc.eu</a:t>
            </a:r>
          </a:p>
          <a:p>
            <a:pPr lvl="1"/>
            <a:r>
              <a:rPr lang="en-GB" sz="1400" dirty="0"/>
              <a:t>Climate </a:t>
            </a:r>
            <a:r>
              <a:rPr lang="en-GB" sz="1400" dirty="0" smtClean="0"/>
              <a:t>research, Biodiversity conservation, Communication </a:t>
            </a:r>
            <a:r>
              <a:rPr lang="en-GB" sz="1400" dirty="0"/>
              <a:t>engineering and </a:t>
            </a:r>
            <a:r>
              <a:rPr lang="en-GB" sz="1400" dirty="0" smtClean="0"/>
              <a:t>systems, Cardiac </a:t>
            </a:r>
            <a:r>
              <a:rPr lang="en-GB" sz="1400" dirty="0"/>
              <a:t>and Cardiovascular </a:t>
            </a:r>
            <a:r>
              <a:rPr lang="en-GB" sz="1400" dirty="0" smtClean="0"/>
              <a:t>systems, Epidemiology, Parasitology, Tropical medicine, Infrastructure </a:t>
            </a:r>
            <a:r>
              <a:rPr lang="en-GB" sz="1400" dirty="0"/>
              <a:t>Development </a:t>
            </a:r>
            <a:endParaRPr lang="en-GB" sz="1400" dirty="0" smtClean="0"/>
          </a:p>
          <a:p>
            <a:pPr lvl="1"/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www.eubrazilcloudconnect.eu</a:t>
            </a:r>
            <a:endParaRPr lang="en-GB" sz="1800" dirty="0" smtClean="0"/>
          </a:p>
          <a:p>
            <a:pPr lvl="1"/>
            <a:r>
              <a:rPr lang="en-GB" sz="1800" dirty="0" err="1"/>
              <a:t>EUBrazil</a:t>
            </a:r>
            <a:r>
              <a:rPr lang="en-GB" sz="1800" dirty="0"/>
              <a:t> Cloud Connect is a project funded under the second </a:t>
            </a:r>
            <a:r>
              <a:rPr lang="en-GB" sz="1800" dirty="0" err="1"/>
              <a:t>Eu</a:t>
            </a:r>
            <a:r>
              <a:rPr lang="en-GB" sz="1800" dirty="0"/>
              <a:t>-Brazil coordinated call under the topic </a:t>
            </a:r>
            <a:r>
              <a:rPr lang="en-GB" sz="1800" dirty="0" smtClean="0"/>
              <a:t>Cloud </a:t>
            </a:r>
            <a:r>
              <a:rPr lang="en-GB" sz="1800" dirty="0"/>
              <a:t>computing for Science. </a:t>
            </a:r>
            <a:r>
              <a:rPr lang="en-GB" sz="1800" b="1" dirty="0"/>
              <a:t>Its aim is to create an intercontinental federated </a:t>
            </a:r>
            <a:r>
              <a:rPr lang="en-GB" sz="1800" b="1" dirty="0" smtClean="0"/>
              <a:t>e-Infrastructure </a:t>
            </a:r>
            <a:r>
              <a:rPr lang="en-GB" sz="1800" b="1" dirty="0"/>
              <a:t>for scientific usage</a:t>
            </a:r>
            <a:r>
              <a:rPr lang="en-GB" sz="1800" dirty="0"/>
              <a:t>. This e-Infrastructure will join resources from different frameworks, like private clouds, supercomputing and opportunistic desktop resources to offer the community high level scientific gateways and </a:t>
            </a:r>
            <a:r>
              <a:rPr lang="en-GB" sz="1800" dirty="0" smtClean="0"/>
              <a:t>programming</a:t>
            </a: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630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Operations Portal </a:t>
            </a:r>
            <a:r>
              <a:rPr lang="en-GB" sz="3200" dirty="0" smtClean="0"/>
              <a:t>TAG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Mailing list</a:t>
            </a:r>
          </a:p>
          <a:p>
            <a:pPr lvl="1"/>
            <a:r>
              <a:rPr lang="en-GB" sz="1800" dirty="0" smtClean="0"/>
              <a:t>ops-portal-atb@mailman.egi.eu </a:t>
            </a:r>
          </a:p>
          <a:p>
            <a:pPr lvl="1"/>
            <a:endParaRPr lang="en-GB" sz="1800" b="1" dirty="0">
              <a:solidFill>
                <a:schemeClr val="accent1"/>
              </a:solidFill>
            </a:endParaRPr>
          </a:p>
          <a:p>
            <a:r>
              <a:rPr lang="en-GB" sz="2400" b="1" dirty="0"/>
              <a:t>Release </a:t>
            </a:r>
            <a:r>
              <a:rPr lang="en-GB" sz="2400" b="1" dirty="0" smtClean="0"/>
              <a:t>schedule</a:t>
            </a:r>
          </a:p>
          <a:p>
            <a:pPr lvl="1"/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wiki.egi.eu/wiki/Operations_Portal_Release_Schedule</a:t>
            </a:r>
            <a:r>
              <a:rPr lang="en-GB" sz="2000" dirty="0" smtClean="0"/>
              <a:t> </a:t>
            </a:r>
          </a:p>
          <a:p>
            <a:pPr lvl="1"/>
            <a:endParaRPr lang="en-GB" sz="2000" dirty="0" smtClean="0"/>
          </a:p>
          <a:p>
            <a:r>
              <a:rPr lang="en-GB" sz="2400" b="1" dirty="0" smtClean="0"/>
              <a:t>Upcoming Release 3.1.2</a:t>
            </a:r>
          </a:p>
          <a:p>
            <a:pPr lvl="1"/>
            <a:r>
              <a:rPr lang="en-GB" sz="2000" dirty="0" smtClean="0"/>
              <a:t>16.03.2015</a:t>
            </a:r>
          </a:p>
          <a:p>
            <a:pPr lvl="1"/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operations-portal.egi.eu/home/tasksList/release_id/10</a:t>
            </a:r>
            <a:endParaRPr lang="en-GB" sz="2000" dirty="0" smtClean="0"/>
          </a:p>
          <a:p>
            <a:pPr lvl="1"/>
            <a:r>
              <a:rPr lang="en-GB" sz="2000" dirty="0"/>
              <a:t>Testing </a:t>
            </a:r>
            <a:r>
              <a:rPr lang="en-GB" sz="2000" dirty="0" smtClean="0"/>
              <a:t>2.03-13.03.2015</a:t>
            </a:r>
          </a:p>
          <a:p>
            <a:r>
              <a:rPr lang="en-GB" sz="2400" b="1" dirty="0" smtClean="0"/>
              <a:t>Focus of next release (3.1.3)</a:t>
            </a:r>
          </a:p>
          <a:p>
            <a:pPr lvl="1"/>
            <a:r>
              <a:rPr lang="en-GB" sz="2000" dirty="0" smtClean="0"/>
              <a:t>Security dashboard, small visual changes – improve usability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239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Accounting </a:t>
            </a:r>
            <a:r>
              <a:rPr lang="en-GB" sz="3200" dirty="0" smtClean="0"/>
              <a:t>Portal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b="1" dirty="0"/>
              <a:t>Modern look and feel of the portal </a:t>
            </a:r>
            <a:r>
              <a:rPr lang="en-GB" sz="2000" dirty="0"/>
              <a:t>with the adoption of recent technologies easier to maintain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b="1" dirty="0"/>
              <a:t>Simplify access to some basic functionality</a:t>
            </a:r>
            <a:r>
              <a:rPr lang="en-GB" sz="2000" dirty="0"/>
              <a:t>. Eliminate the use of complex forms for common statistics. Direct link to get accounting information for some common queries. Better documentation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3</a:t>
            </a:r>
            <a:r>
              <a:rPr lang="en-GB" sz="2000" b="1" dirty="0"/>
              <a:t>. A complete API to get accounting data directly </a:t>
            </a:r>
            <a:r>
              <a:rPr lang="en-GB" sz="2000" dirty="0"/>
              <a:t>from the accounting portal.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As a lower priority, a </a:t>
            </a:r>
            <a:r>
              <a:rPr lang="en-GB" sz="2000" b="1" dirty="0"/>
              <a:t>map of accounting data to give a user a distribution of jobs in the map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9360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Accounting Portal TAG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Leader: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err="1" smtClean="0"/>
              <a:t>Malgorzata</a:t>
            </a:r>
            <a:r>
              <a:rPr lang="en-GB" dirty="0" smtClean="0"/>
              <a:t> </a:t>
            </a:r>
            <a:r>
              <a:rPr lang="en-GB" dirty="0" err="1"/>
              <a:t>Krakowian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smtClean="0"/>
              <a:t>Mailing </a:t>
            </a:r>
            <a:r>
              <a:rPr lang="en-GB" b="1" dirty="0"/>
              <a:t>list: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acc-portal-atb@mailman.egi.eu </a:t>
            </a:r>
          </a:p>
          <a:p>
            <a:r>
              <a:rPr lang="en-GB" b="1" dirty="0" smtClean="0"/>
              <a:t>Meetings</a:t>
            </a:r>
          </a:p>
          <a:p>
            <a:pPr lvl="1"/>
            <a:r>
              <a:rPr lang="en-GB" dirty="0" err="1" smtClean="0">
                <a:hlinkClick r:id="rId2"/>
              </a:rPr>
              <a:t>Indico</a:t>
            </a:r>
            <a:r>
              <a:rPr lang="en-GB" dirty="0" smtClean="0">
                <a:hlinkClick r:id="rId2"/>
              </a:rPr>
              <a:t> </a:t>
            </a:r>
            <a:r>
              <a:rPr lang="en-GB" dirty="0">
                <a:hlinkClick r:id="rId2"/>
              </a:rPr>
              <a:t>page </a:t>
            </a:r>
            <a:r>
              <a:rPr lang="en-GB" dirty="0"/>
              <a:t>(slides and minutes from meetings) </a:t>
            </a:r>
            <a:endParaRPr lang="en-GB" dirty="0" smtClean="0"/>
          </a:p>
          <a:p>
            <a:pPr lvl="1"/>
            <a:r>
              <a:rPr lang="en-GB" dirty="0" err="1" smtClean="0"/>
              <a:t>Acc</a:t>
            </a:r>
            <a:r>
              <a:rPr lang="en-GB" dirty="0" smtClean="0"/>
              <a:t> </a:t>
            </a:r>
            <a:r>
              <a:rPr lang="en-GB" dirty="0"/>
              <a:t>Portal ATB meetings are scheduled monthly </a:t>
            </a:r>
          </a:p>
          <a:p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pl-PL" sz="1400" b="1" dirty="0"/>
          </a:p>
          <a:p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1296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New documentation: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Service Level Targets description: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Quality of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hlinkClick r:id="rId2"/>
              </a:rPr>
              <a:t>https</a:t>
            </a:r>
            <a:r>
              <a:rPr lang="en-GB" sz="1400" dirty="0">
                <a:hlinkClick r:id="rId2"/>
              </a:rPr>
              <a:t>://wiki.egi.eu/wiki/Service_Level_Target_-_</a:t>
            </a:r>
            <a:r>
              <a:rPr lang="en-GB" sz="1400" dirty="0" smtClean="0">
                <a:hlinkClick r:id="rId2"/>
              </a:rPr>
              <a:t>Quality_of_Support</a:t>
            </a:r>
            <a:r>
              <a:rPr lang="en-GB" dirty="0" smtClean="0"/>
              <a:t> 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ROD performance Index</a:t>
            </a:r>
            <a:endParaRPr lang="en-GB" dirty="0" smtClean="0">
              <a:hlinkClick r:id="rId3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hlinkClick r:id="rId3"/>
              </a:rPr>
              <a:t>https</a:t>
            </a:r>
            <a:r>
              <a:rPr lang="en-GB" sz="1400" dirty="0">
                <a:hlinkClick r:id="rId3"/>
              </a:rPr>
              <a:t>://wiki.egi.eu/wiki/Service_Level_Target_-_</a:t>
            </a:r>
            <a:r>
              <a:rPr lang="en-GB" sz="1400" dirty="0" smtClean="0">
                <a:hlinkClick r:id="rId3"/>
              </a:rPr>
              <a:t>ROD_performance_index</a:t>
            </a:r>
            <a:endParaRPr lang="en-GB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(in preparation) Availability/Reliability</a:t>
            </a:r>
            <a:endParaRPr lang="en-GB" dirty="0" smtClean="0">
              <a:hlinkClick r:id="rId4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hlinkClick r:id="rId4"/>
              </a:rPr>
              <a:t>https</a:t>
            </a:r>
            <a:r>
              <a:rPr lang="en-GB" sz="1400" dirty="0">
                <a:hlinkClick r:id="rId4"/>
              </a:rPr>
              <a:t>://wiki.egi.eu/wiki/Service_Level_Target_-_</a:t>
            </a:r>
            <a:r>
              <a:rPr lang="en-GB" sz="1400" dirty="0" smtClean="0">
                <a:hlinkClick r:id="rId4"/>
              </a:rPr>
              <a:t>Availability_Reliability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dirty="0"/>
              <a:t>Links under: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wiki.egi.eu/wiki/Performance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15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Survey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LimeSurvey</a:t>
            </a:r>
            <a:r>
              <a:rPr lang="en-GB" dirty="0"/>
              <a:t> for </a:t>
            </a:r>
            <a:r>
              <a:rPr lang="en-GB" dirty="0" smtClean="0"/>
              <a:t>EGI</a:t>
            </a:r>
            <a:endParaRPr lang="en-GB" dirty="0" smtClean="0">
              <a:hlinkClick r:id="rId2"/>
            </a:endParaRP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://survey.egi.eu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b="1" dirty="0" smtClean="0"/>
              <a:t>EGI SSO authentication </a:t>
            </a:r>
            <a:r>
              <a:rPr lang="en-GB" dirty="0" smtClean="0"/>
              <a:t>but there is a need to be in special SSO group.</a:t>
            </a:r>
          </a:p>
          <a:p>
            <a:r>
              <a:rPr lang="en-GB" dirty="0" smtClean="0"/>
              <a:t>Contact:</a:t>
            </a:r>
          </a:p>
          <a:p>
            <a:pPr lvl="1"/>
            <a:r>
              <a:rPr lang="en-GB" dirty="0" smtClean="0">
                <a:hlinkClick r:id="rId3"/>
              </a:rPr>
              <a:t>it-support@egi.eu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operations@egi.eu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09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Conference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EGI.eu and IBERGRID</a:t>
            </a:r>
            <a:r>
              <a:rPr lang="en-GB" sz="2400" dirty="0"/>
              <a:t>, a partnership between the Portuguese National Distributed Computing Infrastructure (INCD) and the Spanish National Grid Initiative (NGI-ES), are pleased to announce that the </a:t>
            </a:r>
            <a:r>
              <a:rPr lang="en-GB" sz="2400" b="1" dirty="0">
                <a:solidFill>
                  <a:schemeClr val="accent1"/>
                </a:solidFill>
              </a:rPr>
              <a:t>EGI Conference 2015 </a:t>
            </a:r>
            <a:r>
              <a:rPr lang="en-GB" sz="2400" dirty="0"/>
              <a:t>will take place in </a:t>
            </a:r>
            <a:r>
              <a:rPr lang="en-GB" sz="2400" b="1" dirty="0">
                <a:solidFill>
                  <a:schemeClr val="accent1"/>
                </a:solidFill>
              </a:rPr>
              <a:t>Lisbon, between 18-22 May</a:t>
            </a:r>
            <a:r>
              <a:rPr lang="en-GB" sz="2400" dirty="0"/>
              <a:t>.</a:t>
            </a:r>
            <a:endParaRPr lang="pl-PL" sz="2400" b="1" dirty="0" smtClean="0"/>
          </a:p>
          <a:p>
            <a:endParaRPr lang="pl-PL" sz="2400" b="1" dirty="0"/>
          </a:p>
          <a:p>
            <a:r>
              <a:rPr lang="en-GB" sz="2400" b="1" dirty="0"/>
              <a:t>Registration for the EGI Conference 2015 is </a:t>
            </a:r>
            <a:r>
              <a:rPr lang="en-GB" sz="2400" b="1" dirty="0" smtClean="0"/>
              <a:t>open</a:t>
            </a:r>
            <a:r>
              <a:rPr lang="pl-PL" sz="2400" b="1" dirty="0" smtClean="0"/>
              <a:t> </a:t>
            </a:r>
            <a:r>
              <a:rPr lang="pl-PL" sz="2400" b="1" dirty="0">
                <a:hlinkClick r:id="rId2"/>
              </a:rPr>
              <a:t>http://</a:t>
            </a:r>
            <a:r>
              <a:rPr lang="pl-PL" sz="2400" b="1" dirty="0" smtClean="0">
                <a:hlinkClick r:id="rId2"/>
              </a:rPr>
              <a:t>go.egi.eu/reg2015</a:t>
            </a:r>
            <a:r>
              <a:rPr lang="pl-PL" sz="2400" b="1" dirty="0" smtClean="0"/>
              <a:t> </a:t>
            </a:r>
            <a:endParaRPr lang="en-GB" sz="2400" b="1" dirty="0" smtClean="0">
              <a:hlinkClick r:id="rId3"/>
            </a:endParaRPr>
          </a:p>
          <a:p>
            <a:r>
              <a:rPr lang="pl-PL" sz="2400" b="1" dirty="0" smtClean="0">
                <a:hlinkClick r:id="rId3"/>
              </a:rPr>
              <a:t>http</a:t>
            </a:r>
            <a:r>
              <a:rPr lang="pl-PL" sz="2400" b="1" dirty="0">
                <a:hlinkClick r:id="rId3"/>
              </a:rPr>
              <a:t>://conf2015.egi.eu</a:t>
            </a:r>
            <a:r>
              <a:rPr lang="pl-PL" sz="2400" b="1" dirty="0" smtClean="0">
                <a:hlinkClick r:id="rId3"/>
              </a:rPr>
              <a:t>/</a:t>
            </a:r>
            <a:r>
              <a:rPr lang="pl-PL" sz="2400" b="1" dirty="0" smtClean="0"/>
              <a:t> </a:t>
            </a:r>
            <a:endParaRPr lang="en-GB" sz="2400" b="1" dirty="0" smtClean="0"/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Interest in NGI day?</a:t>
            </a:r>
            <a:endParaRPr lang="pl-PL" sz="2400" b="1" dirty="0" smtClean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5778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Adobe connect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Federated </a:t>
            </a:r>
            <a:r>
              <a:rPr lang="en-GB" dirty="0"/>
              <a:t>authentication login is now available our Adobe Connect </a:t>
            </a:r>
            <a:r>
              <a:rPr lang="en-GB" dirty="0" smtClean="0"/>
              <a:t>instance (including EGI SSO)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3" descr="Adobe Connect Central Login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21612" r="23605" b="13408"/>
          <a:stretch/>
        </p:blipFill>
        <p:spPr>
          <a:xfrm>
            <a:off x="1331640" y="3140968"/>
            <a:ext cx="668787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8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OMBs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>
                <a:solidFill>
                  <a:schemeClr val="accent1"/>
                </a:solidFill>
              </a:rPr>
              <a:t>Please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suggest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presentations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dirty="0" smtClean="0"/>
              <a:t>and </a:t>
            </a:r>
            <a:r>
              <a:rPr lang="pl-PL" dirty="0" err="1" smtClean="0"/>
              <a:t>topics</a:t>
            </a:r>
            <a:r>
              <a:rPr lang="pl-PL" dirty="0" smtClean="0"/>
              <a:t> for OMB </a:t>
            </a:r>
            <a:r>
              <a:rPr lang="pl-PL" dirty="0" err="1" smtClean="0"/>
              <a:t>meetings</a:t>
            </a:r>
            <a:endParaRPr lang="pl-PL" dirty="0" smtClean="0"/>
          </a:p>
          <a:p>
            <a:endParaRPr lang="pl-PL" dirty="0" smtClean="0"/>
          </a:p>
          <a:p>
            <a:r>
              <a:rPr lang="en-US" b="1" dirty="0">
                <a:solidFill>
                  <a:schemeClr val="accent1"/>
                </a:solidFill>
              </a:rPr>
              <a:t>Next OMB is </a:t>
            </a:r>
            <a:r>
              <a:rPr lang="en-GB" b="1" dirty="0" smtClean="0">
                <a:solidFill>
                  <a:schemeClr val="accent1"/>
                </a:solidFill>
              </a:rPr>
              <a:t>March </a:t>
            </a:r>
            <a:r>
              <a:rPr lang="pl-PL" b="1" dirty="0" smtClean="0">
                <a:solidFill>
                  <a:schemeClr val="accent1"/>
                </a:solidFill>
              </a:rPr>
              <a:t>26th </a:t>
            </a: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Suggest topics by </a:t>
            </a:r>
            <a:r>
              <a:rPr lang="en-GB" dirty="0" smtClean="0"/>
              <a:t>March</a:t>
            </a:r>
            <a:r>
              <a:rPr lang="en-US" dirty="0" smtClean="0"/>
              <a:t>1</a:t>
            </a:r>
            <a:r>
              <a:rPr lang="pl-PL" dirty="0" smtClean="0"/>
              <a:t>5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endParaRPr lang="pl-PL" dirty="0"/>
          </a:p>
          <a:p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en-GB" dirty="0"/>
          </a:p>
        </p:txBody>
      </p:sp>
      <p:pic>
        <p:nvPicPr>
          <p:cNvPr id="4" name="Picture 3" descr="Operations Management Board (26 February 2015)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1" t="29599" r="37442" b="15566"/>
          <a:stretch/>
        </p:blipFill>
        <p:spPr>
          <a:xfrm>
            <a:off x="899592" y="1340768"/>
            <a:ext cx="7584954" cy="458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Operations Update</a:t>
            </a:r>
            <a:br>
              <a:rPr lang="pl-PL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February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5832475" cy="1343025"/>
          </a:xfrm>
        </p:spPr>
        <p:txBody>
          <a:bodyPr/>
          <a:lstStyle/>
          <a:p>
            <a:r>
              <a:rPr lang="pl-PL" altLang="en-US" sz="1800" dirty="0">
                <a:latin typeface="Arial" charset="0"/>
                <a:cs typeface="Arial" charset="0"/>
              </a:rPr>
              <a:t>Cristina </a:t>
            </a:r>
            <a:r>
              <a:rPr lang="pl-PL" altLang="en-US" sz="1800" dirty="0" smtClean="0">
                <a:latin typeface="Arial" charset="0"/>
                <a:cs typeface="Arial" charset="0"/>
              </a:rPr>
              <a:t>Aiftimiei, Małgorzata Krakowian, Peter Solagna</a:t>
            </a:r>
            <a:r>
              <a:rPr lang="en-GB" altLang="en-US" sz="1800" dirty="0">
                <a:latin typeface="Arial" charset="0"/>
                <a:cs typeface="Arial" charset="0"/>
              </a:rPr>
              <a:t>, Vincenzo </a:t>
            </a:r>
            <a:r>
              <a:rPr lang="en-GB" altLang="en-US" sz="1800" dirty="0" err="1">
                <a:latin typeface="Arial" charset="0"/>
                <a:cs typeface="Arial" charset="0"/>
              </a:rPr>
              <a:t>Spinoso</a:t>
            </a:r>
            <a:endParaRPr lang="pl-PL" altLang="en-US" sz="1800" dirty="0" smtClean="0">
              <a:latin typeface="Arial" charset="0"/>
              <a:cs typeface="Arial" charset="0"/>
            </a:endParaRPr>
          </a:p>
          <a:p>
            <a:endParaRPr lang="en-GB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26/02/2015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AB68C3-9553-4A75-8BB0-EB247862B62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Assessment of the operational core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/>
              <a:t>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EGI </a:t>
            </a:r>
            <a:r>
              <a:rPr lang="en-GB" sz="2000" b="1" dirty="0"/>
              <a:t>Core </a:t>
            </a:r>
            <a:r>
              <a:rPr lang="en-GB" sz="2000" b="1" dirty="0" smtClean="0"/>
              <a:t>activities bidding result</a:t>
            </a:r>
          </a:p>
          <a:p>
            <a:pPr lvl="1"/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wiki.egi.eu/wiki/Core_EGI_Activities</a:t>
            </a:r>
            <a:r>
              <a:rPr lang="en-GB" sz="1600" dirty="0" smtClean="0"/>
              <a:t> </a:t>
            </a:r>
          </a:p>
          <a:p>
            <a:pPr lvl="1"/>
            <a:r>
              <a:rPr lang="en-GB" sz="1600" dirty="0"/>
              <a:t>1 May 2014 - 1 May </a:t>
            </a:r>
            <a:r>
              <a:rPr lang="en-GB" sz="1600" dirty="0" smtClean="0"/>
              <a:t>2016</a:t>
            </a:r>
          </a:p>
          <a:p>
            <a:r>
              <a:rPr lang="en-GB" sz="2000" b="1" dirty="0" smtClean="0"/>
              <a:t>Reporting on performance </a:t>
            </a:r>
          </a:p>
          <a:p>
            <a:pPr lvl="1"/>
            <a:r>
              <a:rPr lang="en-GB" sz="1600" dirty="0" smtClean="0"/>
              <a:t>every </a:t>
            </a:r>
            <a:r>
              <a:rPr lang="en-GB" sz="1600" dirty="0"/>
              <a:t>6 month </a:t>
            </a:r>
            <a:r>
              <a:rPr lang="en-GB" sz="1600" dirty="0" smtClean="0"/>
              <a:t>against </a:t>
            </a:r>
            <a:r>
              <a:rPr lang="en-GB" sz="1600" dirty="0"/>
              <a:t>the OLA </a:t>
            </a:r>
            <a:r>
              <a:rPr lang="en-GB" sz="1600" dirty="0" smtClean="0"/>
              <a:t>targets</a:t>
            </a:r>
          </a:p>
          <a:p>
            <a:pPr lvl="1"/>
            <a:r>
              <a:rPr lang="en-GB" sz="1600" dirty="0" smtClean="0"/>
              <a:t>yearly against SLA targets</a:t>
            </a:r>
            <a:endParaRPr lang="en-GB" sz="1600" dirty="0"/>
          </a:p>
          <a:p>
            <a:r>
              <a:rPr lang="en-GB" sz="2000" b="1" dirty="0"/>
              <a:t>In the Summer </a:t>
            </a:r>
            <a:r>
              <a:rPr lang="en-GB" sz="2000" b="1" dirty="0" smtClean="0"/>
              <a:t>2</a:t>
            </a:r>
            <a:r>
              <a:rPr lang="en-GB" sz="2000" b="1" baseline="30000" dirty="0" smtClean="0"/>
              <a:t>nd</a:t>
            </a:r>
            <a:r>
              <a:rPr lang="en-GB" sz="2000" b="1" dirty="0" smtClean="0"/>
              <a:t> bidding </a:t>
            </a:r>
            <a:r>
              <a:rPr lang="en-GB" sz="2000" b="1" dirty="0"/>
              <a:t>process </a:t>
            </a:r>
            <a:r>
              <a:rPr lang="en-GB" sz="2000" dirty="0"/>
              <a:t>will start to define the </a:t>
            </a:r>
            <a:r>
              <a:rPr lang="en-GB" sz="2000" dirty="0" smtClean="0"/>
              <a:t>critical services </a:t>
            </a:r>
            <a:r>
              <a:rPr lang="en-GB" sz="2000" dirty="0"/>
              <a:t>needed </a:t>
            </a:r>
            <a:r>
              <a:rPr lang="en-GB" sz="2000" b="1" dirty="0" smtClean="0"/>
              <a:t>from </a:t>
            </a:r>
            <a:r>
              <a:rPr lang="en-GB" sz="2000" b="1" dirty="0"/>
              <a:t>Spring </a:t>
            </a:r>
            <a:r>
              <a:rPr lang="en-GB" sz="2000" b="1" dirty="0" smtClean="0"/>
              <a:t>2016</a:t>
            </a:r>
            <a:endParaRPr lang="en-GB" sz="2000" dirty="0"/>
          </a:p>
          <a:p>
            <a:r>
              <a:rPr lang="en-GB" sz="2000" dirty="0"/>
              <a:t>Need to assess </a:t>
            </a:r>
            <a:r>
              <a:rPr lang="en-GB" sz="2000" b="1" dirty="0"/>
              <a:t>the NGIs requirements </a:t>
            </a:r>
          </a:p>
          <a:p>
            <a:pPr lvl="1"/>
            <a:r>
              <a:rPr lang="en-GB" sz="1600" dirty="0"/>
              <a:t>Survey under preparation to gather feedback from NGIs about the core services</a:t>
            </a:r>
          </a:p>
          <a:p>
            <a:pPr lvl="1"/>
            <a:r>
              <a:rPr lang="en-GB" sz="1600" dirty="0"/>
              <a:t>Feedback on the </a:t>
            </a:r>
            <a:r>
              <a:rPr lang="en-GB" sz="1600" b="1" dirty="0"/>
              <a:t>criticality</a:t>
            </a:r>
            <a:r>
              <a:rPr lang="en-GB" sz="1600" dirty="0"/>
              <a:t> of the services for NGI operations</a:t>
            </a:r>
          </a:p>
          <a:p>
            <a:pPr lvl="1"/>
            <a:r>
              <a:rPr lang="en-GB" sz="1600" dirty="0"/>
              <a:t>Feedback on the </a:t>
            </a:r>
            <a:r>
              <a:rPr lang="en-GB" sz="1600" b="1" dirty="0"/>
              <a:t>quality</a:t>
            </a:r>
            <a:r>
              <a:rPr lang="en-GB" sz="1600" dirty="0"/>
              <a:t> of the service (suggestions to improve)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242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NGI Certification Authorities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NGIs need to provide access to X509 certificates to their users and their site administrator </a:t>
            </a:r>
            <a:r>
              <a:rPr lang="en-US" sz="2400" dirty="0"/>
              <a:t>through a Certification Authority and distributed Registration Authorities</a:t>
            </a:r>
          </a:p>
          <a:p>
            <a:r>
              <a:rPr lang="en-US" sz="2400" dirty="0"/>
              <a:t>EGI provides a </a:t>
            </a:r>
            <a:r>
              <a:rPr lang="en-US" sz="2400" b="1" dirty="0"/>
              <a:t>catch-all CA</a:t>
            </a:r>
            <a:r>
              <a:rPr lang="en-US" sz="2400" dirty="0"/>
              <a:t> to fill the gaps</a:t>
            </a:r>
          </a:p>
          <a:p>
            <a:pPr lvl="1"/>
            <a:r>
              <a:rPr lang="en-US" sz="2000" dirty="0"/>
              <a:t>Users with no access to a </a:t>
            </a:r>
            <a:r>
              <a:rPr lang="en-US" sz="2000" dirty="0" smtClean="0"/>
              <a:t>CA/RA</a:t>
            </a:r>
            <a:endParaRPr lang="en-US" sz="2000" dirty="0"/>
          </a:p>
          <a:p>
            <a:pPr lvl="1"/>
            <a:r>
              <a:rPr lang="en-US" sz="2000" dirty="0"/>
              <a:t>NGIs under establishment</a:t>
            </a:r>
          </a:p>
          <a:p>
            <a:pPr lvl="1"/>
            <a:r>
              <a:rPr lang="en-US" sz="2000" b="1" dirty="0"/>
              <a:t>In principle not a long-term solution</a:t>
            </a:r>
          </a:p>
          <a:p>
            <a:r>
              <a:rPr lang="en-US" sz="2400" b="1" dirty="0" smtClean="0"/>
              <a:t>Need feedback about any </a:t>
            </a:r>
            <a:r>
              <a:rPr lang="en-US" sz="2400" b="1" dirty="0"/>
              <a:t>sustainability issue with </a:t>
            </a:r>
            <a:r>
              <a:rPr lang="en-US" sz="2400" b="1" dirty="0" smtClean="0"/>
              <a:t>NGI CAs </a:t>
            </a:r>
            <a:r>
              <a:rPr lang="en-US" sz="2400" b="1" dirty="0"/>
              <a:t>to plan the future of catch-all </a:t>
            </a:r>
            <a:r>
              <a:rPr lang="en-US" sz="2400" b="1" dirty="0" smtClean="0"/>
              <a:t>CA</a:t>
            </a:r>
          </a:p>
          <a:p>
            <a:pPr lvl="1"/>
            <a:r>
              <a:rPr lang="en-US" sz="2000" dirty="0" smtClean="0"/>
              <a:t>And as </a:t>
            </a:r>
            <a:r>
              <a:rPr lang="en-US" sz="2000" dirty="0"/>
              <a:t>an input for the EGI AAI strategy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033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612" cy="5040560"/>
          </a:xfrm>
        </p:spPr>
        <p:txBody>
          <a:bodyPr/>
          <a:lstStyle/>
          <a:p>
            <a:r>
              <a:rPr lang="pl-PL" sz="2000" b="1" dirty="0" smtClean="0"/>
              <a:t>Issues:</a:t>
            </a:r>
          </a:p>
          <a:p>
            <a:pPr lvl="1"/>
            <a:r>
              <a:rPr lang="pl-PL" sz="1800" dirty="0" smtClean="0"/>
              <a:t>In small NGIs (eg. 1 RC) often ROD and Site admin is the same person</a:t>
            </a:r>
          </a:p>
          <a:p>
            <a:pPr lvl="1"/>
            <a:endParaRPr lang="pl-PL" sz="1800" dirty="0"/>
          </a:p>
          <a:p>
            <a:r>
              <a:rPr lang="pl-PL" sz="2000" b="1" dirty="0" smtClean="0"/>
              <a:t>Proposal:</a:t>
            </a:r>
            <a:r>
              <a:rPr lang="pl-PL" sz="2000" dirty="0" smtClean="0"/>
              <a:t> To stop ROD performance index monitoring</a:t>
            </a:r>
          </a:p>
          <a:p>
            <a:pPr lvl="1"/>
            <a:r>
              <a:rPr lang="pl-PL" sz="1800" dirty="0" smtClean="0"/>
              <a:t>EGI Operations will stop look at expired ROD tickets and old alarms for 6 month trial period</a:t>
            </a:r>
          </a:p>
          <a:p>
            <a:pPr lvl="1"/>
            <a:r>
              <a:rPr lang="pl-PL" sz="1800" dirty="0" smtClean="0"/>
              <a:t>If no impact on Ava/Rel NGIs will propose change to make optional for ROD teams to open tickets on Ops Portal dashboard based on alarms. </a:t>
            </a:r>
            <a:endParaRPr lang="pl-PL" sz="1400" dirty="0" smtClean="0"/>
          </a:p>
          <a:p>
            <a:pPr lvl="1"/>
            <a:endParaRPr lang="pl-PL" sz="1800" dirty="0"/>
          </a:p>
          <a:p>
            <a:pPr lvl="1"/>
            <a:endParaRPr lang="pl-PL" sz="18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Any comments?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8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pl-PL" dirty="0" smtClean="0"/>
              <a:t>ccouting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35624"/>
          </a:xfrm>
        </p:spPr>
        <p:txBody>
          <a:bodyPr>
            <a:normAutofit/>
          </a:bodyPr>
          <a:lstStyle/>
          <a:p>
            <a:r>
              <a:rPr lang="pl-PL" dirty="0" smtClean="0"/>
              <a:t>Multicore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At December OMB, EGI asked NGIs to encourage sites to start publishing of multicore accounting </a:t>
            </a:r>
            <a:r>
              <a:rPr lang="en-GB" sz="1200" dirty="0" smtClean="0">
                <a:hlinkClick r:id="rId2"/>
              </a:rPr>
              <a:t>https</a:t>
            </a:r>
            <a:r>
              <a:rPr lang="en-GB" sz="1200" dirty="0">
                <a:hlinkClick r:id="rId2"/>
              </a:rPr>
              <a:t>://</a:t>
            </a:r>
            <a:r>
              <a:rPr lang="en-GB" sz="1200" dirty="0" smtClean="0">
                <a:hlinkClick r:id="rId2"/>
              </a:rPr>
              <a:t>indico.egi.eu/indico/getFile.py/access?contribId=1&amp;resId=0&amp;materialId=slides&amp;confId=2284</a:t>
            </a:r>
            <a:r>
              <a:rPr lang="en-GB" sz="1200" dirty="0" smtClean="0"/>
              <a:t> </a:t>
            </a:r>
          </a:p>
          <a:p>
            <a:pPr lvl="1"/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OMB, December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3336-5C51-4AB1-BEE6-DB5BC4505B2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pl-PL" dirty="0" smtClean="0"/>
              <a:t>ccouting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5051648"/>
          </a:xfrm>
        </p:spPr>
        <p:txBody>
          <a:bodyPr>
            <a:normAutofit/>
          </a:bodyPr>
          <a:lstStyle/>
          <a:p>
            <a:r>
              <a:rPr lang="en-GB" dirty="0" smtClean="0"/>
              <a:t>User DN - </a:t>
            </a:r>
            <a:r>
              <a:rPr lang="en-GB" dirty="0">
                <a:ea typeface="Open Sans" pitchFamily="34" charset="0"/>
              </a:rPr>
              <a:t>Inter-usage across countries 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OMB, December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3336-5C51-4AB1-BEE6-DB5BC4505B2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05030"/>
            <a:ext cx="5215136" cy="420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6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Cloud Accouting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/>
              <a:t>FedCloud</a:t>
            </a:r>
            <a:r>
              <a:rPr lang="en-GB" sz="2400" dirty="0"/>
              <a:t> sites must upgrade to the latest releases of accounting probes for their cloud management framework and republish their records once the upgrade is done</a:t>
            </a:r>
            <a:r>
              <a:rPr lang="en-GB" sz="2400" dirty="0" smtClean="0"/>
              <a:t>.</a:t>
            </a:r>
            <a:r>
              <a:rPr lang="pl-PL" sz="2400" dirty="0" smtClean="0"/>
              <a:t> (</a:t>
            </a:r>
            <a:r>
              <a:rPr lang="en-GB" sz="2400" dirty="0" err="1" smtClean="0"/>
              <a:t>OpenStack</a:t>
            </a:r>
            <a:r>
              <a:rPr lang="pl-PL" sz="2400" dirty="0" smtClean="0"/>
              <a:t>, OpenNebula)</a:t>
            </a:r>
          </a:p>
          <a:p>
            <a:endParaRPr lang="pl-PL" sz="2400" dirty="0"/>
          </a:p>
          <a:p>
            <a:r>
              <a:rPr lang="pl-PL" sz="2400" dirty="0" smtClean="0"/>
              <a:t>GGUS ticket created for all NGIs with FedCloud sites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2670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841</TotalTime>
  <Words>807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EGI-InSPIRE-Slide-Template_v4</vt:lpstr>
      <vt:lpstr>Operations Management Board  February 26 </vt:lpstr>
      <vt:lpstr>Agenda</vt:lpstr>
      <vt:lpstr>Operations Update February</vt:lpstr>
      <vt:lpstr>Assessment of the operational core activities</vt:lpstr>
      <vt:lpstr>NGI Certification Authorities status</vt:lpstr>
      <vt:lpstr>ROD</vt:lpstr>
      <vt:lpstr>Accouting</vt:lpstr>
      <vt:lpstr>Accouting</vt:lpstr>
      <vt:lpstr>Cloud Accouting</vt:lpstr>
      <vt:lpstr>iRODs</vt:lpstr>
      <vt:lpstr>New Global VOs</vt:lpstr>
      <vt:lpstr>Operations Portal TAG</vt:lpstr>
      <vt:lpstr>Accounting Portal</vt:lpstr>
      <vt:lpstr>Accounting Portal TAG</vt:lpstr>
      <vt:lpstr>Documentation</vt:lpstr>
      <vt:lpstr>EGI Survey tool</vt:lpstr>
      <vt:lpstr>EGI Conference 2015</vt:lpstr>
      <vt:lpstr>Adobe connect</vt:lpstr>
      <vt:lpstr>Next OMBs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 August</dc:title>
  <dc:creator>Krakowian</dc:creator>
  <cp:lastModifiedBy>Malgorzata Krakowian</cp:lastModifiedBy>
  <cp:revision>223</cp:revision>
  <dcterms:created xsi:type="dcterms:W3CDTF">2014-08-26T10:49:45Z</dcterms:created>
  <dcterms:modified xsi:type="dcterms:W3CDTF">2015-02-26T05:58:01Z</dcterms:modified>
</cp:coreProperties>
</file>