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6" r:id="rId6"/>
    <p:sldId id="267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91CB64-3C25-4162-905A-10D278805430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D73C7B-9A08-4497-B4E7-3105C5554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8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1D9139-3E84-4398-AB11-1F904392A0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1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A4F4-8AE5-43A0-A1B7-8490C378A36C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1ABB4-031E-4012-A51D-3A6B2E20F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DC32-C001-40B1-80DB-2E8976053C63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55CA-5140-45FF-91A2-AB0DD5C04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6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955E6D-95B2-4B3E-889F-53735236E614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04D5EB-5489-4718-90E7-C960234C8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3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VO SLA </a:t>
            </a:r>
            <a:r>
              <a:rPr lang="pl-PL" altLang="en-US" dirty="0" err="1" smtClean="0">
                <a:latin typeface="Arial" charset="0"/>
                <a:cs typeface="Arial" charset="0"/>
              </a:rPr>
              <a:t>update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Małgorzata Krakowian</a:t>
            </a:r>
          </a:p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EGI.eu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725A035-4481-441F-9E79-092684380B75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26/02/2015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A00CE89-E5C3-40AC-8E45-1929A817C940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 smtClean="0">
                <a:latin typeface="Arial" charset="0"/>
                <a:cs typeface="Arial" charset="0"/>
              </a:rPr>
              <a:t>OLA/SLA </a:t>
            </a:r>
            <a:r>
              <a:rPr lang="pl-PL" altLang="en-US" dirty="0" err="1" smtClean="0">
                <a:latin typeface="Arial" charset="0"/>
                <a:cs typeface="Arial" charset="0"/>
              </a:rPr>
              <a:t>framework</a:t>
            </a:r>
            <a:endParaRPr lang="en-GB" dirty="0"/>
          </a:p>
        </p:txBody>
      </p:sp>
      <p:pic>
        <p:nvPicPr>
          <p:cNvPr id="1026" name="Picture 2" descr="C:\Users\Malgorzata Krakowian\Google Drive\TechOps\98 - OLA SLA framework\materials\OLA SLA framwe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0321"/>
            <a:ext cx="7098506" cy="519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1190321"/>
            <a:ext cx="2664296" cy="468695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9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EGI </a:t>
            </a:r>
            <a:r>
              <a:rPr lang="en-GB" sz="3600" dirty="0" smtClean="0"/>
              <a:t>VO </a:t>
            </a:r>
            <a:r>
              <a:rPr lang="pl-PL" sz="3600" dirty="0" smtClean="0"/>
              <a:t>SLA </a:t>
            </a:r>
            <a:r>
              <a:rPr lang="pl-PL" sz="3600" dirty="0" smtClean="0"/>
              <a:t>between EGI and VO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GB" dirty="0" smtClean="0"/>
              <a:t>Template: </a:t>
            </a:r>
          </a:p>
          <a:p>
            <a:pPr marL="742950" lvl="2" indent="-342900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documents.egi.eu/document/2371</a:t>
            </a:r>
            <a:r>
              <a:rPr lang="en-GB" dirty="0" smtClean="0"/>
              <a:t> </a:t>
            </a:r>
            <a:endParaRPr lang="pl-PL" dirty="0" smtClean="0"/>
          </a:p>
          <a:p>
            <a:pPr marL="342900" lvl="1" indent="-342900">
              <a:buFont typeface="Arial" charset="0"/>
              <a:buChar char="•"/>
            </a:pPr>
            <a:r>
              <a:rPr lang="pl-PL" sz="3200" dirty="0" smtClean="0"/>
              <a:t>It </a:t>
            </a:r>
            <a:r>
              <a:rPr lang="pl-PL" sz="3200" dirty="0" err="1" smtClean="0"/>
              <a:t>is</a:t>
            </a:r>
            <a:r>
              <a:rPr lang="pl-PL" sz="3200" dirty="0" smtClean="0"/>
              <a:t> </a:t>
            </a:r>
            <a:r>
              <a:rPr lang="pl-PL" sz="3200" dirty="0" err="1" smtClean="0"/>
              <a:t>all</a:t>
            </a:r>
            <a:r>
              <a:rPr lang="pl-PL" sz="3200" dirty="0" smtClean="0"/>
              <a:t> </a:t>
            </a:r>
            <a:r>
              <a:rPr lang="pl-PL" sz="3200" dirty="0" err="1"/>
              <a:t>about</a:t>
            </a:r>
            <a:r>
              <a:rPr lang="pl-PL" sz="3200" dirty="0"/>
              <a:t> </a:t>
            </a:r>
            <a:r>
              <a:rPr lang="pl-PL" sz="3200" dirty="0" err="1">
                <a:solidFill>
                  <a:schemeClr val="accent1"/>
                </a:solidFill>
              </a:rPr>
              <a:t>expectations</a:t>
            </a:r>
            <a:r>
              <a:rPr lang="pl-PL" sz="3200" dirty="0">
                <a:solidFill>
                  <a:schemeClr val="accent1"/>
                </a:solidFill>
              </a:rPr>
              <a:t> </a:t>
            </a:r>
            <a:r>
              <a:rPr lang="pl-PL" sz="3200" dirty="0" err="1"/>
              <a:t>clarity</a:t>
            </a:r>
            <a:r>
              <a:rPr lang="pl-PL" sz="3200" dirty="0" smtClean="0"/>
              <a:t>!</a:t>
            </a:r>
          </a:p>
          <a:p>
            <a:pPr marL="342900" lvl="1" indent="-342900">
              <a:buFont typeface="Arial" charset="0"/>
              <a:buChar char="•"/>
            </a:pPr>
            <a:r>
              <a:rPr lang="pl-PL" sz="3200" dirty="0"/>
              <a:t>Not </a:t>
            </a:r>
            <a:r>
              <a:rPr lang="pl-PL" sz="3200" dirty="0" smtClean="0"/>
              <a:t>a </a:t>
            </a:r>
            <a:r>
              <a:rPr lang="pl-PL" sz="3200" dirty="0" err="1" smtClean="0"/>
              <a:t>legal</a:t>
            </a:r>
            <a:r>
              <a:rPr lang="pl-PL" sz="3200" dirty="0" smtClean="0"/>
              <a:t> </a:t>
            </a:r>
            <a:r>
              <a:rPr lang="pl-PL" sz="3200" dirty="0" err="1" smtClean="0"/>
              <a:t>contract</a:t>
            </a:r>
            <a:endParaRPr lang="pl-PL" sz="3200" dirty="0" smtClean="0"/>
          </a:p>
          <a:p>
            <a:r>
              <a:rPr lang="pl-PL" dirty="0" err="1" smtClean="0"/>
              <a:t>Negotiated</a:t>
            </a:r>
            <a:r>
              <a:rPr lang="pl-PL" dirty="0" smtClean="0"/>
              <a:t> </a:t>
            </a:r>
            <a:r>
              <a:rPr lang="pl-PL" dirty="0"/>
              <a:t>and </a:t>
            </a:r>
            <a:r>
              <a:rPr lang="pl-PL" dirty="0" err="1"/>
              <a:t>agreed</a:t>
            </a:r>
            <a:r>
              <a:rPr lang="pl-PL" dirty="0"/>
              <a:t> via </a:t>
            </a:r>
            <a:r>
              <a:rPr lang="pl-PL" dirty="0" smtClean="0">
                <a:solidFill>
                  <a:schemeClr val="accent1"/>
                </a:solidFill>
              </a:rPr>
              <a:t>e-GRANT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Supported </a:t>
            </a:r>
            <a:r>
              <a:rPr lang="pl-PL" dirty="0" smtClean="0"/>
              <a:t>by </a:t>
            </a:r>
            <a:r>
              <a:rPr lang="en-GB" dirty="0" smtClean="0"/>
              <a:t>VO </a:t>
            </a:r>
            <a:r>
              <a:rPr lang="pl-PL" dirty="0" smtClean="0"/>
              <a:t>OLA </a:t>
            </a:r>
            <a:endParaRPr lang="pl-PL" dirty="0" smtClean="0"/>
          </a:p>
          <a:p>
            <a:pPr lvl="1"/>
            <a:r>
              <a:rPr lang="pl-PL" dirty="0" err="1" smtClean="0"/>
              <a:t>between</a:t>
            </a:r>
            <a:r>
              <a:rPr lang="pl-PL" dirty="0" smtClean="0"/>
              <a:t> EGI and </a:t>
            </a:r>
            <a:r>
              <a:rPr lang="pl-PL" dirty="0" err="1" smtClean="0"/>
              <a:t>RPs</a:t>
            </a:r>
            <a:r>
              <a:rPr lang="pl-PL" dirty="0" smtClean="0"/>
              <a:t> </a:t>
            </a:r>
          </a:p>
          <a:p>
            <a:pPr lvl="1"/>
            <a:r>
              <a:rPr lang="pl-PL" dirty="0" err="1" smtClean="0"/>
              <a:t>subset</a:t>
            </a:r>
            <a:r>
              <a:rPr lang="pl-PL" dirty="0" smtClean="0"/>
              <a:t> of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offered</a:t>
            </a:r>
            <a:r>
              <a:rPr lang="pl-PL" dirty="0" smtClean="0"/>
              <a:t> to VO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61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612" cy="4525963"/>
          </a:xfrm>
        </p:spPr>
        <p:txBody>
          <a:bodyPr/>
          <a:lstStyle/>
          <a:p>
            <a:r>
              <a:rPr lang="pl-PL" sz="2800" dirty="0" err="1" smtClean="0"/>
              <a:t>Scope</a:t>
            </a:r>
            <a:r>
              <a:rPr lang="pl-PL" sz="2800" dirty="0" smtClean="0"/>
              <a:t>: HTC, </a:t>
            </a:r>
            <a:r>
              <a:rPr lang="pl-PL" sz="2800" dirty="0" err="1" smtClean="0"/>
              <a:t>Cloud</a:t>
            </a:r>
            <a:endParaRPr lang="pl-PL" sz="2800" dirty="0" smtClean="0"/>
          </a:p>
          <a:p>
            <a:r>
              <a:rPr lang="en-GB" sz="2800" dirty="0" smtClean="0"/>
              <a:t>Service </a:t>
            </a:r>
            <a:r>
              <a:rPr lang="en-GB" sz="2800" dirty="0"/>
              <a:t>hours and </a:t>
            </a:r>
            <a:r>
              <a:rPr lang="en-GB" sz="2800" dirty="0" smtClean="0"/>
              <a:t>exceptions</a:t>
            </a:r>
            <a:endParaRPr lang="pl-PL" sz="2400" dirty="0" smtClean="0"/>
          </a:p>
          <a:p>
            <a:r>
              <a:rPr lang="pl-PL" sz="2800" dirty="0" err="1" smtClean="0"/>
              <a:t>Support</a:t>
            </a:r>
            <a:endParaRPr lang="pl-PL" sz="2800" dirty="0" smtClean="0"/>
          </a:p>
          <a:p>
            <a:r>
              <a:rPr lang="pl-PL" sz="2800" dirty="0" smtClean="0"/>
              <a:t>Service </a:t>
            </a:r>
            <a:r>
              <a:rPr lang="pl-PL" sz="2800" dirty="0" err="1" smtClean="0"/>
              <a:t>level</a:t>
            </a:r>
            <a:r>
              <a:rPr lang="pl-PL" sz="2800" dirty="0" smtClean="0"/>
              <a:t> </a:t>
            </a:r>
            <a:r>
              <a:rPr lang="pl-PL" sz="2800" dirty="0" err="1" smtClean="0"/>
              <a:t>targets</a:t>
            </a:r>
            <a:r>
              <a:rPr lang="pl-PL" sz="2800" dirty="0"/>
              <a:t> </a:t>
            </a:r>
            <a:r>
              <a:rPr lang="pl-PL" sz="2800" dirty="0" smtClean="0"/>
              <a:t>and </a:t>
            </a:r>
            <a:r>
              <a:rPr lang="pl-PL" sz="2800" dirty="0" err="1" smtClean="0"/>
              <a:t>limitations</a:t>
            </a:r>
            <a:endParaRPr lang="pl-PL" sz="2800" dirty="0" smtClean="0"/>
          </a:p>
          <a:p>
            <a:r>
              <a:rPr lang="pl-PL" sz="2800" dirty="0" smtClean="0"/>
              <a:t>Communications</a:t>
            </a:r>
          </a:p>
          <a:p>
            <a:r>
              <a:rPr lang="pl-PL" sz="2800" dirty="0" smtClean="0"/>
              <a:t>Data </a:t>
            </a:r>
            <a:r>
              <a:rPr lang="pl-PL" sz="2800" dirty="0" err="1" smtClean="0"/>
              <a:t>protection</a:t>
            </a:r>
            <a:r>
              <a:rPr lang="pl-PL" sz="2800" dirty="0" smtClean="0"/>
              <a:t> and data </a:t>
            </a:r>
            <a:r>
              <a:rPr lang="pl-PL" sz="2800" dirty="0" err="1" smtClean="0"/>
              <a:t>integrity</a:t>
            </a:r>
            <a:endParaRPr lang="pl-PL" sz="2800" dirty="0" smtClean="0"/>
          </a:p>
          <a:p>
            <a:r>
              <a:rPr lang="en-US" sz="2800" dirty="0" smtClean="0"/>
              <a:t>Responsibility </a:t>
            </a:r>
            <a:r>
              <a:rPr lang="pl-PL" sz="2800" dirty="0" smtClean="0"/>
              <a:t>for the </a:t>
            </a:r>
            <a:r>
              <a:rPr lang="pl-PL" sz="2800" dirty="0" err="1" smtClean="0"/>
              <a:t>providers</a:t>
            </a:r>
            <a:r>
              <a:rPr lang="pl-PL" sz="2800" dirty="0" smtClean="0"/>
              <a:t> and the </a:t>
            </a:r>
            <a:r>
              <a:rPr lang="pl-PL" sz="2800" dirty="0" err="1" smtClean="0"/>
              <a:t>users</a:t>
            </a:r>
            <a:endParaRPr lang="pl-PL" sz="2800" dirty="0" smtClean="0"/>
          </a:p>
          <a:p>
            <a:r>
              <a:rPr lang="pl-PL" sz="2800" dirty="0" err="1" smtClean="0"/>
              <a:t>Review</a:t>
            </a:r>
            <a:r>
              <a:rPr lang="pl-PL" sz="2800" dirty="0" smtClean="0"/>
              <a:t> period 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98776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in e-grant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VO Managers submit the request for resources to e-grant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RC or NGIs submit an </a:t>
            </a:r>
            <a:r>
              <a:rPr lang="en-US" dirty="0" smtClean="0"/>
              <a:t>offer (pool) </a:t>
            </a:r>
            <a:r>
              <a:rPr lang="en-US" dirty="0" smtClean="0"/>
              <a:t>of </a:t>
            </a:r>
            <a:r>
              <a:rPr lang="en-US" dirty="0" smtClean="0"/>
              <a:t>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Negotiation and Agreement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E-grant </a:t>
            </a:r>
            <a:r>
              <a:rPr lang="en-US" dirty="0" smtClean="0"/>
              <a:t>generates </a:t>
            </a:r>
            <a:r>
              <a:rPr lang="en-US" dirty="0" smtClean="0"/>
              <a:t>SLA </a:t>
            </a:r>
            <a:r>
              <a:rPr lang="en-US" dirty="0" smtClean="0"/>
              <a:t>between </a:t>
            </a:r>
            <a:r>
              <a:rPr lang="en-US" dirty="0" smtClean="0"/>
              <a:t>VO and EGI (1 document for request), </a:t>
            </a:r>
            <a:r>
              <a:rPr lang="en-US" dirty="0" smtClean="0"/>
              <a:t>based on the template </a:t>
            </a:r>
            <a:r>
              <a:rPr lang="en-US" dirty="0" smtClean="0"/>
              <a:t>and result of negotiation</a:t>
            </a:r>
            <a:endParaRPr lang="en-US" dirty="0" smtClean="0"/>
          </a:p>
          <a:p>
            <a:pPr lvl="1"/>
            <a:r>
              <a:rPr lang="en-US" dirty="0" smtClean="0"/>
              <a:t>Including the additional requirements agreed </a:t>
            </a:r>
            <a:r>
              <a:rPr lang="en-US" dirty="0" smtClean="0"/>
              <a:t>between VO and RC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enerates the underpinning OLAs </a:t>
            </a:r>
            <a:r>
              <a:rPr lang="en-US" dirty="0" smtClean="0"/>
              <a:t>between EGI and RC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First pilot phase will be implemented for the Cloud use cases</a:t>
            </a:r>
          </a:p>
          <a:p>
            <a:pPr lvl="1"/>
            <a:r>
              <a:rPr lang="en-US" dirty="0" smtClean="0"/>
              <a:t>Smaller communities, less resource provider: easier to spot problems and tune the process (if any)</a:t>
            </a:r>
          </a:p>
          <a:p>
            <a:pPr lvl="1"/>
            <a:r>
              <a:rPr lang="en-US" dirty="0" smtClean="0"/>
              <a:t>After the first pilots, extended also to HTC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8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 with existing 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dirty="0" smtClean="0"/>
              <a:t>SLAs are useful also for long-term collaboration not necessarily linked to a specific resource allocation. </a:t>
            </a:r>
          </a:p>
          <a:p>
            <a:pPr lvl="1"/>
            <a:r>
              <a:rPr lang="en-US" sz="3400" dirty="0" smtClean="0"/>
              <a:t>E.g. VOs accessing opportunistic usage of resources</a:t>
            </a:r>
            <a:endParaRPr lang="en-US" sz="3400" dirty="0"/>
          </a:p>
          <a:p>
            <a:pPr lvl="1"/>
            <a:r>
              <a:rPr lang="en-US" sz="3400" dirty="0" smtClean="0"/>
              <a:t>For the VO to clarify the requirements and the type of services they </a:t>
            </a:r>
            <a:r>
              <a:rPr lang="en-US" sz="3400" dirty="0" smtClean="0"/>
              <a:t>want </a:t>
            </a:r>
            <a:r>
              <a:rPr lang="en-US" sz="3400" dirty="0" smtClean="0"/>
              <a:t>to access</a:t>
            </a:r>
          </a:p>
          <a:p>
            <a:pPr lvl="1"/>
            <a:r>
              <a:rPr lang="en-US" sz="3400" dirty="0" smtClean="0"/>
              <a:t>For </a:t>
            </a:r>
            <a:r>
              <a:rPr lang="en-US" sz="3400" dirty="0" smtClean="0"/>
              <a:t>NGIs/RC </a:t>
            </a:r>
            <a:r>
              <a:rPr lang="en-US" sz="3400" dirty="0" smtClean="0"/>
              <a:t>to get recognition of their support to the research community</a:t>
            </a:r>
            <a:br>
              <a:rPr lang="en-US" sz="3400" dirty="0" smtClean="0"/>
            </a:br>
            <a:endParaRPr lang="en-US" sz="3400" dirty="0" smtClean="0"/>
          </a:p>
          <a:p>
            <a:r>
              <a:rPr lang="en-US" sz="3800" b="1" dirty="0" smtClean="0"/>
              <a:t>SLA with already integrated user communities will start with a initial discussion between </a:t>
            </a:r>
            <a:r>
              <a:rPr lang="en-US" sz="3800" b="1" dirty="0" err="1" smtClean="0"/>
              <a:t>EGI.eu</a:t>
            </a:r>
            <a:r>
              <a:rPr lang="en-US" sz="3800" b="1" dirty="0" smtClean="0"/>
              <a:t> and the VO</a:t>
            </a:r>
          </a:p>
          <a:p>
            <a:pPr lvl="1"/>
            <a:r>
              <a:rPr lang="en-US" sz="3400" dirty="0" smtClean="0"/>
              <a:t>The plan is to have the SLA technically supported by </a:t>
            </a:r>
            <a:r>
              <a:rPr lang="en-US" sz="3400" dirty="0" smtClean="0"/>
              <a:t>E-grant </a:t>
            </a:r>
            <a:endParaRPr lang="en-US" sz="3400" dirty="0" smtClean="0"/>
          </a:p>
          <a:p>
            <a:pPr lvl="1"/>
            <a:r>
              <a:rPr lang="en-US" sz="3400" dirty="0" smtClean="0"/>
              <a:t>To evaluate how to implement the process if many sites should </a:t>
            </a:r>
            <a:r>
              <a:rPr lang="en-US" sz="3400" dirty="0" smtClean="0"/>
              <a:t>be involved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  <a:p>
            <a:r>
              <a:rPr lang="en-US" sz="3800" b="1" dirty="0" smtClean="0"/>
              <a:t>In the SLA negotiation process VO will also share their plans for  resources usage</a:t>
            </a:r>
          </a:p>
          <a:p>
            <a:pPr lvl="1"/>
            <a:r>
              <a:rPr lang="en-US" sz="3400" dirty="0" smtClean="0"/>
              <a:t>Is opportunistic usage enough to fulfill the requirements? Should the VO go for other types of resource allocations?</a:t>
            </a:r>
            <a:br>
              <a:rPr lang="en-US" sz="3400" dirty="0" smtClean="0"/>
            </a:br>
            <a:endParaRPr lang="en-US" sz="3400" dirty="0" smtClean="0"/>
          </a:p>
          <a:p>
            <a:r>
              <a:rPr lang="en-US" sz="3800" b="1" dirty="0" smtClean="0"/>
              <a:t>Communities </a:t>
            </a:r>
            <a:r>
              <a:rPr lang="en-US" sz="3800" b="1" dirty="0" smtClean="0"/>
              <a:t>who will be contacted for the initial discussion: </a:t>
            </a:r>
            <a:r>
              <a:rPr lang="en-US" sz="3800" dirty="0" err="1" smtClean="0"/>
              <a:t>BioVel</a:t>
            </a:r>
            <a:r>
              <a:rPr lang="en-US" sz="3800" dirty="0" smtClean="0"/>
              <a:t>, Biomed, Computational Chemistry, Astronomy </a:t>
            </a:r>
            <a:r>
              <a:rPr lang="en-US" sz="3400" dirty="0" smtClean="0"/>
              <a:t>Astrophysics..</a:t>
            </a:r>
          </a:p>
        </p:txBody>
      </p:sp>
    </p:spTree>
    <p:extLst>
      <p:ext uri="{BB962C8B-B14F-4D97-AF65-F5344CB8AC3E}">
        <p14:creationId xmlns:p14="http://schemas.microsoft.com/office/powerpoint/2010/main" val="267088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VO SLA </a:t>
            </a:r>
            <a:r>
              <a:rPr lang="en-US" sz="3200" dirty="0" smtClean="0"/>
              <a:t>for </a:t>
            </a:r>
            <a:r>
              <a:rPr lang="en-US" sz="3200" dirty="0" smtClean="0"/>
              <a:t>Federated </a:t>
            </a:r>
            <a:r>
              <a:rPr lang="en-US" sz="3200" dirty="0" smtClean="0"/>
              <a:t>O</a:t>
            </a:r>
            <a:r>
              <a:rPr lang="en-US" sz="3200" dirty="0" smtClean="0"/>
              <a:t>perations service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Federated operations are used also by users:</a:t>
            </a:r>
          </a:p>
          <a:p>
            <a:pPr lvl="1"/>
            <a:r>
              <a:rPr lang="en-US" dirty="0" smtClean="0"/>
              <a:t>E.g. Accounting and helpdesk</a:t>
            </a:r>
          </a:p>
          <a:p>
            <a:r>
              <a:rPr lang="en-US" dirty="0" smtClean="0"/>
              <a:t>VO SLA </a:t>
            </a:r>
            <a:r>
              <a:rPr lang="en-US" dirty="0" smtClean="0"/>
              <a:t>will contain also the operational services relevant for the community</a:t>
            </a:r>
          </a:p>
          <a:p>
            <a:pPr lvl="1"/>
            <a:r>
              <a:rPr lang="en-US" dirty="0" smtClean="0"/>
              <a:t>Or a separate SLA will be negotiated </a:t>
            </a:r>
          </a:p>
        </p:txBody>
      </p:sp>
    </p:spTree>
    <p:extLst>
      <p:ext uri="{BB962C8B-B14F-4D97-AF65-F5344CB8AC3E}">
        <p14:creationId xmlns:p14="http://schemas.microsoft.com/office/powerpoint/2010/main" val="1288169285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197</TotalTime>
  <Words>282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</vt:lpstr>
      <vt:lpstr>VO SLA update</vt:lpstr>
      <vt:lpstr>OLA/SLA framework</vt:lpstr>
      <vt:lpstr>EGI VO SLA between EGI and VO</vt:lpstr>
      <vt:lpstr>Content</vt:lpstr>
      <vt:lpstr>Workflow in e-grant</vt:lpstr>
      <vt:lpstr>SLA with existing VOs</vt:lpstr>
      <vt:lpstr>VO SLA for Federated Operations service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OLA/SLA framework update</dc:title>
  <dc:creator>Krakowian</dc:creator>
  <cp:lastModifiedBy>Malgorzata Krakowian</cp:lastModifiedBy>
  <cp:revision>52</cp:revision>
  <dcterms:created xsi:type="dcterms:W3CDTF">2014-12-17T13:23:55Z</dcterms:created>
  <dcterms:modified xsi:type="dcterms:W3CDTF">2015-02-26T06:09:59Z</dcterms:modified>
</cp:coreProperties>
</file>