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1"/>
  </p:notesMasterIdLst>
  <p:sldIdLst>
    <p:sldId id="335" r:id="rId2"/>
    <p:sldId id="386" r:id="rId3"/>
    <p:sldId id="381" r:id="rId4"/>
    <p:sldId id="401" r:id="rId5"/>
    <p:sldId id="400" r:id="rId6"/>
    <p:sldId id="404" r:id="rId7"/>
    <p:sldId id="402" r:id="rId8"/>
    <p:sldId id="399" r:id="rId9"/>
    <p:sldId id="405" r:id="rId10"/>
    <p:sldId id="403" r:id="rId11"/>
    <p:sldId id="391" r:id="rId12"/>
    <p:sldId id="389" r:id="rId13"/>
    <p:sldId id="410" r:id="rId14"/>
    <p:sldId id="411" r:id="rId15"/>
    <p:sldId id="408" r:id="rId16"/>
    <p:sldId id="383" r:id="rId17"/>
    <p:sldId id="396" r:id="rId18"/>
    <p:sldId id="409" r:id="rId19"/>
    <p:sldId id="398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DE64C83-C5BC-42AC-B6A9-625E257751D2}">
          <p14:sldIdLst>
            <p14:sldId id="335"/>
            <p14:sldId id="386"/>
            <p14:sldId id="381"/>
            <p14:sldId id="401"/>
            <p14:sldId id="400"/>
            <p14:sldId id="404"/>
            <p14:sldId id="402"/>
            <p14:sldId id="399"/>
            <p14:sldId id="405"/>
            <p14:sldId id="403"/>
            <p14:sldId id="391"/>
            <p14:sldId id="389"/>
            <p14:sldId id="410"/>
            <p14:sldId id="411"/>
            <p14:sldId id="408"/>
            <p14:sldId id="383"/>
            <p14:sldId id="396"/>
            <p14:sldId id="409"/>
            <p14:sldId id="39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D0D8E8"/>
    <a:srgbClr val="E9EDF4"/>
    <a:srgbClr val="EBF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9693" autoAdjust="0"/>
  </p:normalViewPr>
  <p:slideViewPr>
    <p:cSldViewPr>
      <p:cViewPr varScale="1">
        <p:scale>
          <a:sx n="53" d="100"/>
          <a:sy n="53" d="100"/>
        </p:scale>
        <p:origin x="133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arin.eu/content/virtual-language-observatory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953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5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09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CLARIN ERIC is looking for a cloud provider to host its 'Virtual Language Observatory' service (VLO). The VLO service crawls the CLARIN service centres (once a day during the night) and extracts metadata about the services these provide (approx. 800k entries) - because of this is an I/O intensive service. Based on the metadata VLO makes the services searchable and accessible for users through a facet browser. Moving the VLO service to a professional cloud provider site is a strategic decision for CLARIN and needs to be decided between now and 2 months time. (Also considering commercial cloud providers) You can see the GUI of the VLO service here: </a:t>
            </a:r>
            <a:r>
              <a:rPr lang="en-GB" dirty="0" smtClean="0">
                <a:hlinkClick r:id="rId3"/>
              </a:rPr>
              <a:t>http://www.clarin.eu/content/virtual-language-observatory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VLO is currently hosted on a server with the following parameters:</a:t>
            </a:r>
            <a:br>
              <a:rPr lang="en-GB" dirty="0" smtClean="0"/>
            </a:br>
            <a:r>
              <a:rPr lang="en-GB" dirty="0" smtClean="0"/>
              <a:t>- 8 </a:t>
            </a:r>
            <a:r>
              <a:rPr lang="en-GB" dirty="0" err="1" smtClean="0"/>
              <a:t>vCPU</a:t>
            </a:r>
            <a:r>
              <a:rPr lang="en-GB" dirty="0" smtClean="0"/>
              <a:t> Intel XEON 5335+, 2GHz+</a:t>
            </a:r>
            <a:br>
              <a:rPr lang="en-GB" dirty="0" smtClean="0"/>
            </a:br>
            <a:r>
              <a:rPr lang="en-GB" dirty="0" smtClean="0"/>
              <a:t>- 32GB RAM</a:t>
            </a:r>
            <a:br>
              <a:rPr lang="en-GB" dirty="0" smtClean="0"/>
            </a:br>
            <a:r>
              <a:rPr lang="en-GB" dirty="0" smtClean="0"/>
              <a:t>- 500GB SSD disk space (for fast I/O)</a:t>
            </a:r>
            <a:br>
              <a:rPr lang="en-GB" dirty="0" smtClean="0"/>
            </a:br>
            <a:r>
              <a:rPr lang="en-GB" dirty="0" smtClean="0"/>
              <a:t>- Operating system with Linux kernel 3.10+, slight preference for Ubuntu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Additional requirements for the cloud hosting </a:t>
            </a:r>
            <a:r>
              <a:rPr lang="en-GB" dirty="0" err="1" smtClean="0"/>
              <a:t>hosting</a:t>
            </a:r>
            <a:r>
              <a:rPr lang="en-GB" dirty="0" smtClean="0"/>
              <a:t> environment:</a:t>
            </a:r>
            <a:br>
              <a:rPr lang="en-GB" dirty="0" smtClean="0"/>
            </a:br>
            <a:r>
              <a:rPr lang="en-GB" dirty="0" smtClean="0"/>
              <a:t>- High availability (VLO is a front-end service towards end users)</a:t>
            </a:r>
            <a:br>
              <a:rPr lang="en-GB" dirty="0" smtClean="0"/>
            </a:br>
            <a:r>
              <a:rPr lang="en-GB" dirty="0" smtClean="0"/>
              <a:t>- Certificate-less access for service admins</a:t>
            </a:r>
            <a:br>
              <a:rPr lang="en-GB" dirty="0" smtClean="0"/>
            </a:br>
            <a:r>
              <a:rPr lang="en-GB" dirty="0" smtClean="0"/>
              <a:t>- Long term commitment from the cloud service provider for the hosting (for several years)</a:t>
            </a:r>
          </a:p>
          <a:p>
            <a:r>
              <a:rPr lang="en-GB" dirty="0" smtClean="0"/>
              <a:t>-</a:t>
            </a:r>
            <a:r>
              <a:rPr lang="en-GB" baseline="0" dirty="0" smtClean="0"/>
              <a:t> </a:t>
            </a:r>
            <a:r>
              <a:rPr lang="en-GB" dirty="0" smtClean="0"/>
              <a:t>Back-up</a:t>
            </a:r>
          </a:p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All these conditions - as well as the cost of provisioning - should be further discussed directly with the CLARIN ERIC. EGI.eu promised to collect interests from cloud providers from EGI and forward these to the CLARIN ERIC office. Please let </a:t>
            </a:r>
            <a:r>
              <a:rPr lang="en-GB" b="1" dirty="0" err="1" smtClean="0"/>
              <a:t>Gergely</a:t>
            </a:r>
            <a:r>
              <a:rPr lang="en-GB" b="1" dirty="0" smtClean="0"/>
              <a:t> </a:t>
            </a:r>
            <a:r>
              <a:rPr lang="en-GB" b="1" dirty="0" err="1" smtClean="0"/>
              <a:t>Sipos</a:t>
            </a:r>
            <a:r>
              <a:rPr lang="en-GB" b="1" dirty="0" smtClean="0"/>
              <a:t> and Diego </a:t>
            </a:r>
            <a:r>
              <a:rPr lang="en-GB" b="1" dirty="0" err="1" smtClean="0"/>
              <a:t>Scardaci</a:t>
            </a:r>
            <a:r>
              <a:rPr lang="en-GB" dirty="0" smtClean="0"/>
              <a:t> know ASAP if you are interested in offering cloud hosting for VLO and about any conditions you have concerning contracting with CLARIN ERIC.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This is a good opportunity for those who are committed to offer services for humanities on national</a:t>
            </a:r>
            <a:r>
              <a:rPr lang="en-GB" baseline="0" dirty="0" smtClean="0"/>
              <a:t> or institute roadmaps.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1691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DCH-RP: 1-3 Machine: Standard Ubuntu LTS with 1 CPU &amp; </a:t>
            </a:r>
            <a:r>
              <a:rPr lang="en-GB" dirty="0" err="1" smtClean="0"/>
              <a:t>Diskspace</a:t>
            </a:r>
            <a:r>
              <a:rPr lang="en-GB" dirty="0" smtClean="0"/>
              <a:t>. 1 TB (min) - 3 TB (max);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Calibration, Analysis and Modelling of Radio-Astronomy Data (LOFAR):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dirty="0" smtClean="0"/>
              <a:t>Use case 1: 1VM for each instance - 1CPU, up to 8GB RAM, 50GB of storage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dirty="0" smtClean="0"/>
              <a:t>Use case 2: 3VM - 2CPU, up to 64GB RAM. Storage: 3TB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dirty="0" smtClean="0"/>
              <a:t>CHIPSTER: 2 VMs with 4/8 GB of RAM and 2 Cores. About 300 GB of storage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dirty="0" smtClean="0"/>
              <a:t>RSAT: 1 VM with 1 CPU, 2 GB of RAM and 12GB of storage.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735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DCH-RP: 1-3 Machine: Standard Ubuntu LTS with 1 CPU &amp; </a:t>
            </a:r>
            <a:r>
              <a:rPr lang="en-GB" dirty="0" err="1" smtClean="0"/>
              <a:t>Diskspace</a:t>
            </a:r>
            <a:r>
              <a:rPr lang="en-GB" dirty="0" smtClean="0"/>
              <a:t>. 1 TB (min) - 3 TB (max);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Calibration, Analysis and Modelling of Radio-Astronomy Data (LOFAR):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dirty="0" smtClean="0"/>
              <a:t>Use case 1: 1VM for each instance - 1CPU, up to 8GB RAM, 50GB of storage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dirty="0" smtClean="0"/>
              <a:t>Use case 2: 3VM - 2CPU, up to 64GB RAM. Storage: 3TB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dirty="0" smtClean="0"/>
              <a:t>CHIPSTER: 2 VMs with 4/8 GB of RAM and 2 Cores. About 300 GB of storage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dirty="0" smtClean="0"/>
              <a:t>RSAT: 1 VM with 1 CPU, 2 GB of RAM and 12GB of storage.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73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9A2D18B-0A31-4D1A-A5D1-D72E94819219}" type="datetime1">
              <a:rPr lang="en-US" smtClean="0"/>
              <a:pPr>
                <a:defRPr/>
              </a:pPr>
              <a:t>2/26/2015</a:t>
            </a:fld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2/26/2015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2/26/2015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A1C01B5-5442-4B46-84EB-58D14E104751}" type="datetime1">
              <a:rPr lang="en-US" smtClean="0"/>
              <a:pPr>
                <a:defRPr/>
              </a:pPr>
              <a:t>2/26/2015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uments.egi.eu/document/207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VT_GAP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gi.eu/wiki/Integrating_Reference_Datasets" TargetMode="External"/><Relationship Id="rId2" Type="http://schemas.openxmlformats.org/officeDocument/2006/relationships/hyperlink" Target="https://survey.egi.eu/index.php/652565/lang-en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go.egi.eu/cloud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cernatschool.web.cern.ch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o.egi.eu/engagementstrategy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EGI-Engage:Competence_centre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ocuments.egi.eu/document/243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2708920"/>
            <a:ext cx="7200800" cy="1470025"/>
          </a:xfrm>
        </p:spPr>
        <p:txBody>
          <a:bodyPr/>
          <a:lstStyle/>
          <a:p>
            <a:r>
              <a:rPr lang="en-GB" dirty="0" smtClean="0"/>
              <a:t>EGI Engagement</a:t>
            </a:r>
            <a:br>
              <a:rPr lang="en-GB" dirty="0" smtClean="0"/>
            </a:br>
            <a:r>
              <a:rPr lang="en-GB" dirty="0" smtClean="0"/>
              <a:t>Report to OMB</a:t>
            </a:r>
            <a:br>
              <a:rPr lang="en-GB" dirty="0" smtClean="0"/>
            </a:br>
            <a:r>
              <a:rPr lang="en-GB" sz="3200" dirty="0" smtClean="0"/>
              <a:t>2015. February</a:t>
            </a:r>
            <a:br>
              <a:rPr lang="en-GB" sz="3200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3200" dirty="0" smtClean="0"/>
              <a:t>Engagement Strategy</a:t>
            </a:r>
            <a:br>
              <a:rPr lang="en-GB" sz="3200" dirty="0" smtClean="0"/>
            </a:br>
            <a:r>
              <a:rPr lang="nl-NL" sz="2000" u="sng" dirty="0" smtClean="0">
                <a:hlinkClick r:id="rId3"/>
              </a:rPr>
              <a:t>https://go.egi.eu/engagementstrategy</a:t>
            </a:r>
            <a:r>
              <a:rPr lang="en-GB" sz="3600" dirty="0" smtClean="0"/>
              <a:t/>
            </a:r>
            <a:br>
              <a:rPr lang="en-GB" sz="3600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5110336"/>
            <a:ext cx="6336704" cy="1343000"/>
          </a:xfrm>
        </p:spPr>
        <p:txBody>
          <a:bodyPr/>
          <a:lstStyle/>
          <a:p>
            <a:r>
              <a:rPr lang="en-GB" sz="2000" dirty="0" smtClean="0"/>
              <a:t>Diego </a:t>
            </a:r>
            <a:r>
              <a:rPr lang="en-GB" sz="2000" dirty="0" err="1" smtClean="0"/>
              <a:t>Scardaci</a:t>
            </a:r>
            <a:r>
              <a:rPr lang="en-GB" sz="2000" dirty="0" smtClean="0"/>
              <a:t> on behalf of </a:t>
            </a:r>
            <a:r>
              <a:rPr lang="en-GB" sz="2000" dirty="0" err="1" smtClean="0"/>
              <a:t>Gergely</a:t>
            </a:r>
            <a:r>
              <a:rPr lang="en-GB" sz="2000" dirty="0" smtClean="0"/>
              <a:t> </a:t>
            </a:r>
            <a:r>
              <a:rPr lang="en-GB" sz="2000" dirty="0" err="1" smtClean="0"/>
              <a:t>Sipos</a:t>
            </a:r>
            <a:endParaRPr lang="en-GB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A2D18B-0A31-4D1A-A5D1-D72E94819219}" type="datetime1">
              <a:rPr lang="en-US" smtClean="0"/>
              <a:pPr>
                <a:defRPr/>
              </a:pPr>
              <a:t>2/26/2015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3E93C7-7FA6-4B67-89AC-03CBAB78CC3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37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Ongoing pilots</a:t>
            </a:r>
            <a:endParaRPr lang="en-GB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2/26/2015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04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Support for genome analysis and protein folding VT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51309"/>
            <a:ext cx="8496944" cy="4525963"/>
          </a:xfrm>
        </p:spPr>
        <p:txBody>
          <a:bodyPr/>
          <a:lstStyle/>
          <a:p>
            <a:r>
              <a:rPr lang="en-GB" sz="2000" dirty="0" smtClean="0"/>
              <a:t>Started in May 2014, Coordinator: </a:t>
            </a:r>
            <a:r>
              <a:rPr lang="en-GB" sz="2000" dirty="0" err="1" smtClean="0"/>
              <a:t>Afonso</a:t>
            </a:r>
            <a:r>
              <a:rPr lang="en-GB" sz="2000" dirty="0" smtClean="0"/>
              <a:t> </a:t>
            </a:r>
            <a:r>
              <a:rPr lang="en-GB" sz="2000" dirty="0" err="1" smtClean="0"/>
              <a:t>Duerte</a:t>
            </a:r>
            <a:endParaRPr lang="en-GB" sz="2000" dirty="0"/>
          </a:p>
          <a:p>
            <a:r>
              <a:rPr lang="en-GB" sz="2000" dirty="0" smtClean="0"/>
              <a:t>Identify relevant, reusable tools already available in EGI </a:t>
            </a:r>
          </a:p>
          <a:p>
            <a:pPr lvl="1"/>
            <a:r>
              <a:rPr lang="en-GB" sz="2000" dirty="0" smtClean="0"/>
              <a:t>Information was provided to </a:t>
            </a:r>
            <a:r>
              <a:rPr lang="en-GB" sz="2000" dirty="0" err="1" smtClean="0"/>
              <a:t>AppDB</a:t>
            </a:r>
            <a:r>
              <a:rPr lang="en-GB" sz="2000" dirty="0" smtClean="0"/>
              <a:t> and tool developers regarding possible improvements from the </a:t>
            </a:r>
            <a:r>
              <a:rPr lang="en-GB" sz="2000" i="1" dirty="0" smtClean="0"/>
              <a:t>end-use</a:t>
            </a:r>
            <a:r>
              <a:rPr lang="en-GB" sz="2000" dirty="0" smtClean="0"/>
              <a:t> perspective</a:t>
            </a:r>
          </a:p>
          <a:p>
            <a:r>
              <a:rPr lang="en-GB" sz="2000" dirty="0" smtClean="0"/>
              <a:t>Identify relevant tools not yet supported by EGI </a:t>
            </a:r>
          </a:p>
          <a:p>
            <a:pPr lvl="1"/>
            <a:r>
              <a:rPr lang="en-GB" sz="2000" dirty="0" smtClean="0"/>
              <a:t>Make </a:t>
            </a:r>
            <a:r>
              <a:rPr lang="en-GB" sz="2000" dirty="0"/>
              <a:t>these available on </a:t>
            </a:r>
            <a:r>
              <a:rPr lang="en-GB" sz="2000" dirty="0" smtClean="0"/>
              <a:t>EGI (cloud/grid)</a:t>
            </a:r>
          </a:p>
          <a:p>
            <a:pPr lvl="1"/>
            <a:r>
              <a:rPr lang="en-GB" sz="2000" dirty="0" smtClean="0"/>
              <a:t>Work ongoing: </a:t>
            </a:r>
            <a:r>
              <a:rPr lang="en-GB" sz="2000" dirty="0" err="1" smtClean="0"/>
              <a:t>Chipster</a:t>
            </a:r>
            <a:r>
              <a:rPr lang="en-GB" sz="2000" dirty="0"/>
              <a:t>, </a:t>
            </a:r>
            <a:r>
              <a:rPr lang="en-GB" sz="2000" dirty="0" smtClean="0"/>
              <a:t>RSAT, </a:t>
            </a:r>
            <a:r>
              <a:rPr lang="en-GB" sz="2000" dirty="0" err="1"/>
              <a:t>READemption</a:t>
            </a:r>
            <a:endParaRPr lang="en-GB" sz="2000" dirty="0"/>
          </a:p>
          <a:p>
            <a:r>
              <a:rPr lang="en-GB" sz="2000" dirty="0" smtClean="0"/>
              <a:t>Develop materials </a:t>
            </a:r>
            <a:r>
              <a:rPr lang="en-GB" sz="2000" dirty="0"/>
              <a:t>to disseminate relevant </a:t>
            </a:r>
            <a:r>
              <a:rPr lang="en-GB" sz="2000" dirty="0" smtClean="0"/>
              <a:t>applications &amp; </a:t>
            </a:r>
            <a:r>
              <a:rPr lang="en-GB" sz="2000" dirty="0"/>
              <a:t>services </a:t>
            </a:r>
            <a:r>
              <a:rPr lang="en-GB" sz="2000" dirty="0" smtClean="0"/>
              <a:t>for domain researchers</a:t>
            </a:r>
          </a:p>
          <a:p>
            <a:pPr lvl="1"/>
            <a:r>
              <a:rPr lang="en-GB" sz="2000" dirty="0" err="1" smtClean="0"/>
              <a:t>READemption</a:t>
            </a:r>
            <a:r>
              <a:rPr lang="en-GB" sz="2000" dirty="0" smtClean="0"/>
              <a:t> tool recently launched in </a:t>
            </a:r>
            <a:r>
              <a:rPr lang="en-GB" sz="2000" dirty="0" err="1" smtClean="0"/>
              <a:t>FedCloud</a:t>
            </a:r>
            <a:r>
              <a:rPr lang="en-GB" sz="2000" dirty="0" smtClean="0"/>
              <a:t> and disseminated via webinar</a:t>
            </a:r>
            <a:endParaRPr lang="en-GB" sz="2000" dirty="0"/>
          </a:p>
          <a:p>
            <a:pPr lvl="1"/>
            <a:r>
              <a:rPr lang="en-GB" sz="2000" dirty="0" smtClean="0"/>
              <a:t>Bioinformatics flyer for dissemination in scientific meetings</a:t>
            </a:r>
            <a:endParaRPr lang="en-GB" sz="2000" dirty="0"/>
          </a:p>
          <a:p>
            <a:r>
              <a:rPr lang="en-GB" sz="2000" b="1" i="1" dirty="0">
                <a:ea typeface="Times New Roman" pitchFamily="18" charset="0"/>
                <a:hlinkClick r:id="rId2"/>
              </a:rPr>
              <a:t>https://</a:t>
            </a:r>
            <a:r>
              <a:rPr lang="en-GB" sz="2000" b="1" i="1" dirty="0" smtClean="0">
                <a:ea typeface="Times New Roman" pitchFamily="18" charset="0"/>
                <a:hlinkClick r:id="rId2"/>
              </a:rPr>
              <a:t>wiki.egi.eu/wiki/VT_GAPF</a:t>
            </a:r>
            <a:endParaRPr lang="en-GB" sz="2400" dirty="0" smtClean="0"/>
          </a:p>
          <a:p>
            <a:endParaRPr lang="en-GB" sz="2000" i="1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9925" y="6356350"/>
            <a:ext cx="2133600" cy="365125"/>
          </a:xfrm>
        </p:spPr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344580" y="3183403"/>
            <a:ext cx="1944216" cy="43088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sz="1100" b="1" dirty="0" smtClean="0"/>
              <a:t>Offer cloud resources for these applications</a:t>
            </a:r>
            <a:endParaRPr lang="en-GB" sz="1100" b="1" dirty="0"/>
          </a:p>
        </p:txBody>
      </p:sp>
      <p:sp>
        <p:nvSpPr>
          <p:cNvPr id="10" name="TextBox 8"/>
          <p:cNvSpPr txBox="1"/>
          <p:nvPr/>
        </p:nvSpPr>
        <p:spPr>
          <a:xfrm>
            <a:off x="7316688" y="4629036"/>
            <a:ext cx="1719808" cy="43088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sz="1100" b="1" dirty="0" smtClean="0"/>
              <a:t>Disseminate webinar video at National level</a:t>
            </a:r>
            <a:endParaRPr lang="en-GB" sz="1100" b="1" dirty="0"/>
          </a:p>
        </p:txBody>
      </p:sp>
    </p:spTree>
    <p:extLst>
      <p:ext uri="{BB962C8B-B14F-4D97-AF65-F5344CB8AC3E}">
        <p14:creationId xmlns:p14="http://schemas.microsoft.com/office/powerpoint/2010/main" val="88092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Integrating ELIXIR reference datasets into EGI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Identify life science datasets for replication</a:t>
            </a:r>
          </a:p>
          <a:p>
            <a:pPr lvl="1" indent="-342900"/>
            <a:r>
              <a:rPr lang="en-GB" sz="2000" dirty="0" smtClean="0"/>
              <a:t>Ongoing survey: </a:t>
            </a:r>
            <a:r>
              <a:rPr lang="en-GB" sz="1800" dirty="0" smtClean="0">
                <a:hlinkClick r:id="rId2"/>
              </a:rPr>
              <a:t>https</a:t>
            </a:r>
            <a:r>
              <a:rPr lang="en-GB" sz="1800" dirty="0">
                <a:hlinkClick r:id="rId2"/>
              </a:rPr>
              <a:t>://</a:t>
            </a:r>
            <a:r>
              <a:rPr lang="en-GB" sz="1800" dirty="0" smtClean="0">
                <a:hlinkClick r:id="rId2"/>
              </a:rPr>
              <a:t>survey.egi.eu/index.php/652565/lang-en</a:t>
            </a:r>
            <a:endParaRPr lang="en-GB" sz="1800" dirty="0" smtClean="0"/>
          </a:p>
          <a:p>
            <a:pPr lvl="1" indent="-342900"/>
            <a:r>
              <a:rPr lang="en-GB" sz="1800" dirty="0" smtClean="0"/>
              <a:t>25 complete responses until now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Extend </a:t>
            </a:r>
            <a:r>
              <a:rPr lang="en-GB" sz="2400" dirty="0" err="1" smtClean="0"/>
              <a:t>AppDB</a:t>
            </a:r>
            <a:r>
              <a:rPr lang="en-GB" sz="2400" dirty="0" smtClean="0"/>
              <a:t> with dataset registry functions</a:t>
            </a:r>
          </a:p>
          <a:p>
            <a:pPr marL="914400" lvl="1" indent="-514350"/>
            <a:r>
              <a:rPr lang="en-GB" sz="2000" dirty="0" smtClean="0"/>
              <a:t>Draft schema is available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Identify ‘best’ tools and configurations for dataset replication and replica maintenance</a:t>
            </a:r>
          </a:p>
          <a:p>
            <a:pPr lvl="1" indent="-342900"/>
            <a:r>
              <a:rPr lang="en-GB" sz="2000" dirty="0" smtClean="0">
                <a:sym typeface="Wingdings" panose="05000000000000000000" pitchFamily="2" charset="2"/>
              </a:rPr>
              <a:t>CVMFS,  </a:t>
            </a:r>
            <a:r>
              <a:rPr lang="en-GB" sz="2000" dirty="0">
                <a:sym typeface="Wingdings" panose="05000000000000000000" pitchFamily="2" charset="2"/>
              </a:rPr>
              <a:t>Globus </a:t>
            </a:r>
            <a:r>
              <a:rPr lang="en-GB" sz="2000" dirty="0" smtClean="0">
                <a:sym typeface="Wingdings" panose="05000000000000000000" pitchFamily="2" charset="2"/>
              </a:rPr>
              <a:t>Transfer,  EUDAT,  </a:t>
            </a:r>
            <a:r>
              <a:rPr lang="en-GB" sz="2000" dirty="0" err="1" smtClean="0">
                <a:sym typeface="Wingdings" panose="05000000000000000000" pitchFamily="2" charset="2"/>
              </a:rPr>
              <a:t>Dynafed</a:t>
            </a:r>
            <a:r>
              <a:rPr lang="en-GB" sz="2000" dirty="0" smtClean="0">
                <a:sym typeface="Wingdings" panose="05000000000000000000" pitchFamily="2" charset="2"/>
              </a:rPr>
              <a:t>,  </a:t>
            </a:r>
            <a:r>
              <a:rPr lang="en-GB" sz="2000" dirty="0" err="1">
                <a:sym typeface="Wingdings" panose="05000000000000000000" pitchFamily="2" charset="2"/>
              </a:rPr>
              <a:t>gUSE</a:t>
            </a:r>
            <a:r>
              <a:rPr lang="en-GB" sz="2000" dirty="0">
                <a:sym typeface="Wingdings" panose="05000000000000000000" pitchFamily="2" charset="2"/>
              </a:rPr>
              <a:t> Data </a:t>
            </a:r>
            <a:r>
              <a:rPr lang="en-GB" sz="2000" dirty="0" smtClean="0">
                <a:sym typeface="Wingdings" panose="05000000000000000000" pitchFamily="2" charset="2"/>
              </a:rPr>
              <a:t>Avenue,  </a:t>
            </a:r>
            <a:r>
              <a:rPr lang="en-GB" sz="2000" dirty="0" err="1" smtClean="0">
                <a:sym typeface="Wingdings" panose="05000000000000000000" pitchFamily="2" charset="2"/>
              </a:rPr>
              <a:t>OneData</a:t>
            </a:r>
            <a:r>
              <a:rPr lang="en-GB" sz="2000" dirty="0" smtClean="0">
                <a:sym typeface="Wingdings" panose="05000000000000000000" pitchFamily="2" charset="2"/>
              </a:rPr>
              <a:t>,  </a:t>
            </a:r>
            <a:r>
              <a:rPr lang="en-GB" sz="2000" dirty="0" err="1" smtClean="0">
                <a:sym typeface="Wingdings" panose="05000000000000000000" pitchFamily="2" charset="2"/>
              </a:rPr>
              <a:t>ownCloud</a:t>
            </a:r>
            <a:endParaRPr lang="en-GB" sz="2000" dirty="0" smtClean="0">
              <a:sym typeface="Wingdings" panose="05000000000000000000" pitchFamily="2" charset="2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>
                <a:sym typeface="Wingdings" panose="05000000000000000000" pitchFamily="2" charset="2"/>
              </a:rPr>
              <a:t>Identify life science analysis tools to work with replicas hosted on EGI  </a:t>
            </a:r>
            <a:r>
              <a:rPr lang="en-GB" sz="2000" dirty="0" smtClean="0">
                <a:sym typeface="Wingdings" panose="05000000000000000000" pitchFamily="2" charset="2"/>
              </a:rPr>
              <a:t>(For researchers)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>
                <a:sym typeface="Wingdings" panose="05000000000000000000" pitchFamily="2" charset="2"/>
              </a:rPr>
              <a:t>Integrate </a:t>
            </a:r>
            <a:r>
              <a:rPr lang="en-GB" sz="2400" dirty="0" err="1" smtClean="0">
                <a:sym typeface="Wingdings" panose="05000000000000000000" pitchFamily="2" charset="2"/>
              </a:rPr>
              <a:t>AppDB</a:t>
            </a:r>
            <a:r>
              <a:rPr lang="en-GB" sz="2400" dirty="0" smtClean="0">
                <a:sym typeface="Wingdings" panose="05000000000000000000" pitchFamily="2" charset="2"/>
              </a:rPr>
              <a:t> dataset registry with BMB/ELIXIR registry</a:t>
            </a:r>
          </a:p>
          <a:p>
            <a:pPr marL="0" indent="0">
              <a:buNone/>
            </a:pPr>
            <a:r>
              <a:rPr lang="en-GB" sz="1800" dirty="0">
                <a:hlinkClick r:id="rId3"/>
              </a:rPr>
              <a:t>https://</a:t>
            </a:r>
            <a:r>
              <a:rPr lang="en-GB" sz="1800" dirty="0" smtClean="0">
                <a:hlinkClick r:id="rId3"/>
              </a:rPr>
              <a:t>wiki.egi.eu/wiki/Integrating_Reference_Datasets</a:t>
            </a:r>
            <a:r>
              <a:rPr lang="en-GB" sz="18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2/26/2015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06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ounded Rectangle 51"/>
          <p:cNvSpPr/>
          <p:nvPr/>
        </p:nvSpPr>
        <p:spPr>
          <a:xfrm>
            <a:off x="7308304" y="3429000"/>
            <a:ext cx="1152128" cy="864096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X509 credentials factory</a:t>
            </a:r>
            <a:endParaRPr lang="en-US" sz="1600" dirty="0"/>
          </a:p>
        </p:txBody>
      </p:sp>
      <p:sp>
        <p:nvSpPr>
          <p:cNvPr id="35" name="Cloud 34"/>
          <p:cNvSpPr/>
          <p:nvPr/>
        </p:nvSpPr>
        <p:spPr>
          <a:xfrm>
            <a:off x="4860032" y="5013176"/>
            <a:ext cx="2664296" cy="1368152"/>
          </a:xfrm>
          <a:prstGeom prst="cloud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Long tail of science platform architecture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4005064"/>
            <a:ext cx="1008112" cy="1008112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1547664" y="1268760"/>
            <a:ext cx="720080" cy="648072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IdP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2339752" y="1628800"/>
            <a:ext cx="720080" cy="648072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EGI SSO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1547664" y="2060848"/>
            <a:ext cx="720080" cy="648072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X509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499992" y="1484784"/>
            <a:ext cx="1800200" cy="122413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 Management Portal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139952" y="3429000"/>
            <a:ext cx="1152128" cy="86409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Science Gateway</a:t>
            </a:r>
            <a:endParaRPr lang="en-US" dirty="0"/>
          </a:p>
        </p:txBody>
      </p:sp>
      <p:sp>
        <p:nvSpPr>
          <p:cNvPr id="13" name="Can 12"/>
          <p:cNvSpPr/>
          <p:nvPr/>
        </p:nvSpPr>
        <p:spPr>
          <a:xfrm>
            <a:off x="6300192" y="1484784"/>
            <a:ext cx="864096" cy="1224136"/>
          </a:xfrm>
          <a:prstGeom prst="ca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 DB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436096" y="3429000"/>
            <a:ext cx="1152128" cy="86409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Science Gateway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835696" y="2852936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1" idx="1"/>
          </p:cNvCxnSpPr>
          <p:nvPr/>
        </p:nvCxnSpPr>
        <p:spPr>
          <a:xfrm>
            <a:off x="3203848" y="1988840"/>
            <a:ext cx="1296144" cy="1080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1" idx="2"/>
            <a:endCxn id="12" idx="0"/>
          </p:cNvCxnSpPr>
          <p:nvPr/>
        </p:nvCxnSpPr>
        <p:spPr>
          <a:xfrm flipH="1">
            <a:off x="4716016" y="2708920"/>
            <a:ext cx="684076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1" idx="2"/>
            <a:endCxn id="14" idx="0"/>
          </p:cNvCxnSpPr>
          <p:nvPr/>
        </p:nvCxnSpPr>
        <p:spPr>
          <a:xfrm>
            <a:off x="5400092" y="2708920"/>
            <a:ext cx="612068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2" idx="2"/>
          </p:cNvCxnSpPr>
          <p:nvPr/>
        </p:nvCxnSpPr>
        <p:spPr>
          <a:xfrm>
            <a:off x="4716016" y="4293096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4" idx="2"/>
          </p:cNvCxnSpPr>
          <p:nvPr/>
        </p:nvCxnSpPr>
        <p:spPr>
          <a:xfrm>
            <a:off x="6012160" y="4293096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678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07904" y="5157192"/>
            <a:ext cx="576064" cy="1105901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678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644008" y="5131411"/>
            <a:ext cx="576064" cy="1105901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678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580112" y="5131411"/>
            <a:ext cx="576064" cy="1105901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678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444208" y="5131411"/>
            <a:ext cx="576064" cy="1105901"/>
          </a:xfrm>
          <a:prstGeom prst="rect">
            <a:avLst/>
          </a:prstGeom>
        </p:spPr>
      </p:pic>
      <p:cxnSp>
        <p:nvCxnSpPr>
          <p:cNvPr id="40" name="Straight Arrow Connector 39"/>
          <p:cNvCxnSpPr>
            <a:endCxn id="12" idx="1"/>
          </p:cNvCxnSpPr>
          <p:nvPr/>
        </p:nvCxnSpPr>
        <p:spPr>
          <a:xfrm flipV="1">
            <a:off x="2483768" y="3861048"/>
            <a:ext cx="1656184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Rounded Rectangle 43"/>
          <p:cNvSpPr/>
          <p:nvPr/>
        </p:nvSpPr>
        <p:spPr>
          <a:xfrm>
            <a:off x="3491880" y="1196752"/>
            <a:ext cx="5040560" cy="3384376"/>
          </a:xfrm>
          <a:prstGeom prst="roundRect">
            <a:avLst/>
          </a:prstGeom>
          <a:noFill/>
          <a:ln w="28575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6376" y="1268760"/>
            <a:ext cx="1008112" cy="1008112"/>
          </a:xfrm>
          <a:prstGeom prst="rect">
            <a:avLst/>
          </a:prstGeom>
        </p:spPr>
      </p:pic>
      <p:cxnSp>
        <p:nvCxnSpPr>
          <p:cNvPr id="46" name="Straight Arrow Connector 45"/>
          <p:cNvCxnSpPr/>
          <p:nvPr/>
        </p:nvCxnSpPr>
        <p:spPr>
          <a:xfrm flipV="1">
            <a:off x="2267744" y="2348880"/>
            <a:ext cx="2160240" cy="15121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Rounded Rectangular Callout 47"/>
          <p:cNvSpPr/>
          <p:nvPr/>
        </p:nvSpPr>
        <p:spPr>
          <a:xfrm>
            <a:off x="6804248" y="2780928"/>
            <a:ext cx="1296144" cy="432048"/>
          </a:xfrm>
          <a:prstGeom prst="wedgeRoundRectCallout">
            <a:avLst>
              <a:gd name="adj1" fmla="val -69336"/>
              <a:gd name="adj2" fmla="val 132353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Realistic</a:t>
            </a:r>
            <a:endParaRPr lang="en-US" dirty="0"/>
          </a:p>
        </p:txBody>
      </p:sp>
      <p:sp>
        <p:nvSpPr>
          <p:cNvPr id="49" name="Rounded Rectangular Callout 48"/>
          <p:cNvSpPr/>
          <p:nvPr/>
        </p:nvSpPr>
        <p:spPr>
          <a:xfrm>
            <a:off x="6156176" y="1052736"/>
            <a:ext cx="1296144" cy="432048"/>
          </a:xfrm>
          <a:prstGeom prst="wedgeRoundRectCallout">
            <a:avLst>
              <a:gd name="adj1" fmla="val -69336"/>
              <a:gd name="adj2" fmla="val 132353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Secure</a:t>
            </a:r>
            <a:endParaRPr lang="en-US" dirty="0"/>
          </a:p>
        </p:txBody>
      </p:sp>
      <p:sp>
        <p:nvSpPr>
          <p:cNvPr id="50" name="Rounded Rectangular Callout 49"/>
          <p:cNvSpPr/>
          <p:nvPr/>
        </p:nvSpPr>
        <p:spPr>
          <a:xfrm>
            <a:off x="107504" y="1124744"/>
            <a:ext cx="1296144" cy="432048"/>
          </a:xfrm>
          <a:prstGeom prst="wedgeRoundRectCallout">
            <a:avLst>
              <a:gd name="adj1" fmla="val 57742"/>
              <a:gd name="adj2" fmla="val 173100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Zero-barrier</a:t>
            </a:r>
            <a:endParaRPr lang="en-US" dirty="0"/>
          </a:p>
        </p:txBody>
      </p:sp>
      <p:sp>
        <p:nvSpPr>
          <p:cNvPr id="51" name="Rounded Rectangular Callout 50"/>
          <p:cNvSpPr/>
          <p:nvPr/>
        </p:nvSpPr>
        <p:spPr>
          <a:xfrm>
            <a:off x="7308304" y="4221088"/>
            <a:ext cx="1296144" cy="936104"/>
          </a:xfrm>
          <a:prstGeom prst="wedgeRoundRectCallout">
            <a:avLst>
              <a:gd name="adj1" fmla="val -66425"/>
              <a:gd name="adj2" fmla="val 93396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Resources</a:t>
            </a:r>
            <a:endParaRPr lang="en-US" dirty="0"/>
          </a:p>
        </p:txBody>
      </p:sp>
      <p:cxnSp>
        <p:nvCxnSpPr>
          <p:cNvPr id="54" name="Straight Arrow Connector 53"/>
          <p:cNvCxnSpPr>
            <a:stCxn id="52" idx="1"/>
            <a:endCxn id="14" idx="3"/>
          </p:cNvCxnSpPr>
          <p:nvPr/>
        </p:nvCxnSpPr>
        <p:spPr>
          <a:xfrm flipH="1">
            <a:off x="6588224" y="3861048"/>
            <a:ext cx="72008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Vertical Scroll 54"/>
          <p:cNvSpPr/>
          <p:nvPr/>
        </p:nvSpPr>
        <p:spPr>
          <a:xfrm>
            <a:off x="3851920" y="2276872"/>
            <a:ext cx="1296144" cy="1368152"/>
          </a:xfrm>
          <a:prstGeom prst="vertic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Security Policy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VO AUP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84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and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75252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Short term</a:t>
            </a:r>
          </a:p>
          <a:p>
            <a:r>
              <a:rPr lang="en-US" dirty="0" err="1" smtClean="0"/>
              <a:t>LToS</a:t>
            </a:r>
            <a:r>
              <a:rPr lang="en-US" dirty="0" smtClean="0"/>
              <a:t> activities are supported by the EGI-Engage project</a:t>
            </a:r>
          </a:p>
          <a:p>
            <a:r>
              <a:rPr lang="en-US" dirty="0" smtClean="0"/>
              <a:t>Science gateways are already in production</a:t>
            </a:r>
          </a:p>
          <a:p>
            <a:r>
              <a:rPr lang="en-US" dirty="0" smtClean="0"/>
              <a:t>Developments to support per-user sub-proxies available in a couple of months</a:t>
            </a:r>
          </a:p>
          <a:p>
            <a:r>
              <a:rPr lang="en-US" dirty="0" smtClean="0"/>
              <a:t>User Management Portal to be presented during the EGI Conference in May</a:t>
            </a:r>
          </a:p>
          <a:p>
            <a:pPr lvl="1"/>
            <a:r>
              <a:rPr lang="en-US" dirty="0" smtClean="0"/>
              <a:t>Open for testing during the conference</a:t>
            </a:r>
          </a:p>
          <a:p>
            <a:pPr marL="0" indent="0">
              <a:buNone/>
            </a:pPr>
            <a:r>
              <a:rPr lang="en-US" dirty="0" smtClean="0"/>
              <a:t>Medium-long term</a:t>
            </a:r>
          </a:p>
          <a:p>
            <a:r>
              <a:rPr lang="en-US" dirty="0" smtClean="0"/>
              <a:t>Integration with the AAI services defined by EGI-Engage and AARC</a:t>
            </a:r>
          </a:p>
          <a:p>
            <a:pPr lvl="1"/>
            <a:r>
              <a:rPr lang="en-US" dirty="0" smtClean="0"/>
              <a:t>Possible integration with an online CA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15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Use cases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Federated Cloud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2/26/2015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35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Cross-cutting:</a:t>
            </a:r>
            <a:br>
              <a:rPr lang="en-GB" sz="3600" dirty="0" smtClean="0"/>
            </a:br>
            <a:r>
              <a:rPr lang="en-GB" sz="3600" dirty="0" smtClean="0"/>
              <a:t>Federated Cloud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79301"/>
            <a:ext cx="8424936" cy="4525963"/>
          </a:xfrm>
        </p:spPr>
        <p:txBody>
          <a:bodyPr/>
          <a:lstStyle/>
          <a:p>
            <a:r>
              <a:rPr lang="en-GB" sz="2400" dirty="0" smtClean="0"/>
              <a:t>User support processes</a:t>
            </a:r>
            <a:r>
              <a:rPr lang="en-GB" sz="2400" dirty="0"/>
              <a:t> </a:t>
            </a:r>
            <a:r>
              <a:rPr lang="en-GB" sz="2400" dirty="0" smtClean="0"/>
              <a:t>and tools established</a:t>
            </a:r>
          </a:p>
          <a:p>
            <a:pPr lvl="1"/>
            <a:r>
              <a:rPr lang="en-GB" sz="2000" dirty="0" smtClean="0"/>
              <a:t>Fedcloud.egi.eu catch-all VO </a:t>
            </a:r>
            <a:r>
              <a:rPr lang="en-GB" sz="2000" dirty="0" smtClean="0">
                <a:sym typeface="Wingdings" panose="05000000000000000000" pitchFamily="2" charset="2"/>
              </a:rPr>
              <a:t> Migrate to own VO after 6 months</a:t>
            </a:r>
            <a:endParaRPr lang="en-GB" sz="2000" dirty="0" smtClean="0"/>
          </a:p>
          <a:p>
            <a:pPr lvl="1"/>
            <a:r>
              <a:rPr lang="en-GB" sz="2000" dirty="0" err="1" smtClean="0"/>
              <a:t>rOCCI</a:t>
            </a:r>
            <a:r>
              <a:rPr lang="en-GB" sz="2000" dirty="0" smtClean="0"/>
              <a:t> client, 4+1 high level tools</a:t>
            </a:r>
          </a:p>
          <a:p>
            <a:pPr lvl="1"/>
            <a:r>
              <a:rPr lang="en-GB" sz="2000" dirty="0" smtClean="0"/>
              <a:t>VMI Marketplace in </a:t>
            </a:r>
            <a:r>
              <a:rPr lang="en-GB" sz="2000" dirty="0" err="1" smtClean="0"/>
              <a:t>AppDB</a:t>
            </a:r>
            <a:endParaRPr lang="en-GB" sz="2000" dirty="0" smtClean="0"/>
          </a:p>
          <a:p>
            <a:pPr lvl="1"/>
            <a:r>
              <a:rPr lang="en-GB" sz="2000" dirty="0" smtClean="0"/>
              <a:t>Guides, tips, FAQ, etc.</a:t>
            </a:r>
          </a:p>
          <a:p>
            <a:r>
              <a:rPr lang="en-GB" sz="2400" dirty="0" smtClean="0"/>
              <a:t>Growing number of support teams</a:t>
            </a:r>
          </a:p>
          <a:p>
            <a:pPr lvl="1"/>
            <a:r>
              <a:rPr lang="en-GB" sz="2000" dirty="0" smtClean="0"/>
              <a:t>From production cloud sites and beyond!</a:t>
            </a:r>
          </a:p>
          <a:p>
            <a:pPr lvl="1"/>
            <a:r>
              <a:rPr lang="en-GB" sz="2000" dirty="0" smtClean="0"/>
              <a:t>Bi-weekly meetings (Wednesday, 11:00)</a:t>
            </a:r>
          </a:p>
          <a:p>
            <a:r>
              <a:rPr lang="en-GB" sz="2400" dirty="0" smtClean="0"/>
              <a:t>Restructured, improved table in the Wiki about use </a:t>
            </a:r>
            <a:r>
              <a:rPr lang="en-GB" sz="2400" dirty="0" smtClean="0"/>
              <a:t>cases</a:t>
            </a:r>
          </a:p>
          <a:p>
            <a:pPr lvl="1"/>
            <a:r>
              <a:rPr lang="en-GB" sz="2000" dirty="0"/>
              <a:t>http://go.egi.eu/fcc</a:t>
            </a:r>
            <a:endParaRPr lang="en-GB" sz="2000" dirty="0" smtClean="0"/>
          </a:p>
          <a:p>
            <a:pPr lvl="1"/>
            <a:r>
              <a:rPr lang="en-GB" sz="2000" dirty="0" smtClean="0"/>
              <a:t>New table about requirements and solutions to come</a:t>
            </a:r>
          </a:p>
          <a:p>
            <a:pPr lvl="1"/>
            <a:r>
              <a:rPr lang="en-GB" sz="2000" dirty="0" smtClean="0"/>
              <a:t>Some of these need resources (next slide)</a:t>
            </a:r>
          </a:p>
          <a:p>
            <a:r>
              <a:rPr lang="en-GB" sz="2400" dirty="0" smtClean="0"/>
              <a:t>Try it at </a:t>
            </a:r>
            <a:r>
              <a:rPr lang="en-GB" sz="2400" dirty="0" smtClean="0">
                <a:hlinkClick r:id="rId3"/>
              </a:rPr>
              <a:t>http://go.egi.eu/cloud</a:t>
            </a:r>
            <a:r>
              <a:rPr lang="en-GB" sz="2400" dirty="0" smtClean="0"/>
              <a:t> </a:t>
            </a: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2/26/2015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32040" y="5662409"/>
            <a:ext cx="2952328" cy="26161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sz="1100" b="1" dirty="0" smtClean="0"/>
              <a:t>Try the cloud and provide feedback</a:t>
            </a:r>
            <a:endParaRPr lang="en-GB" sz="11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076056" y="2132856"/>
            <a:ext cx="3600400" cy="27699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Suggest /integrate additional high level tools</a:t>
            </a:r>
            <a:endParaRPr lang="en-GB" sz="1200" b="1" dirty="0"/>
          </a:p>
        </p:txBody>
      </p:sp>
    </p:spTree>
    <p:extLst>
      <p:ext uri="{BB962C8B-B14F-4D97-AF65-F5344CB8AC3E}">
        <p14:creationId xmlns:p14="http://schemas.microsoft.com/office/powerpoint/2010/main" val="19629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Federated Cloud resource requests</a:t>
            </a:r>
            <a:endParaRPr lang="en-GB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2/26/2015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340768"/>
            <a:ext cx="8438174" cy="480131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Genome Sequencing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CHIPSTER</a:t>
            </a:r>
            <a:r>
              <a:rPr lang="en-GB" b="1" dirty="0"/>
              <a:t>: 2 VMs with 4/8 GB of RAM and 2 Cores. About 300 GB of </a:t>
            </a:r>
            <a:r>
              <a:rPr lang="en-GB" b="1" dirty="0" smtClean="0"/>
              <a:t>storage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smtClean="0"/>
              <a:t>CLARIN ERIC VLO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8 </a:t>
            </a:r>
            <a:r>
              <a:rPr lang="en-GB" b="1" dirty="0" err="1"/>
              <a:t>vCPU</a:t>
            </a:r>
            <a:r>
              <a:rPr lang="en-GB" b="1" dirty="0"/>
              <a:t> Intel XEON 5335+, </a:t>
            </a:r>
            <a:r>
              <a:rPr lang="en-GB" b="1" dirty="0" smtClean="0"/>
              <a:t>2GHz+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32GB RAM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500GB </a:t>
            </a:r>
            <a:r>
              <a:rPr lang="en-GB" b="1" dirty="0"/>
              <a:t>SSD disk space (for fast </a:t>
            </a:r>
            <a:r>
              <a:rPr lang="en-GB" b="1" dirty="0" smtClean="0"/>
              <a:t>I/O)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Operating </a:t>
            </a:r>
            <a:r>
              <a:rPr lang="en-GB" b="1" dirty="0"/>
              <a:t>system with Linux kernel 3.10+, slight preference for </a:t>
            </a:r>
            <a:r>
              <a:rPr lang="en-GB" b="1" dirty="0" smtClean="0"/>
              <a:t>Ubuntu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High </a:t>
            </a:r>
            <a:r>
              <a:rPr lang="en-GB" b="1" dirty="0"/>
              <a:t>availability (VLO is a front-end service towards end </a:t>
            </a:r>
            <a:r>
              <a:rPr lang="en-GB" b="1" dirty="0" smtClean="0"/>
              <a:t>users)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Certificate-less </a:t>
            </a:r>
            <a:r>
              <a:rPr lang="en-GB" b="1" dirty="0"/>
              <a:t>access for service </a:t>
            </a:r>
            <a:r>
              <a:rPr lang="en-GB" b="1" dirty="0" smtClean="0"/>
              <a:t>admins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Long </a:t>
            </a:r>
            <a:r>
              <a:rPr lang="en-GB" b="1" dirty="0"/>
              <a:t>term commitment from the cloud service provider for the hosting (for several years)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Back-up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smtClean="0"/>
              <a:t>WLCG </a:t>
            </a:r>
            <a:r>
              <a:rPr lang="it-IT" b="1" dirty="0" err="1" smtClean="0"/>
              <a:t>experiments</a:t>
            </a:r>
            <a:endParaRPr lang="it-IT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b="1" dirty="0" smtClean="0"/>
              <a:t>ATLAS, CMS and </a:t>
            </a:r>
            <a:r>
              <a:rPr lang="it-IT" b="1" dirty="0" err="1" smtClean="0"/>
              <a:t>LHCb</a:t>
            </a:r>
            <a:endParaRPr lang="it-IT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smtClean="0">
                <a:hlinkClick r:id="rId3"/>
              </a:rPr>
              <a:t>CERN@School</a:t>
            </a:r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83670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23528" y="1124744"/>
            <a:ext cx="8640960" cy="4525963"/>
          </a:xfrm>
        </p:spPr>
        <p:txBody>
          <a:bodyPr/>
          <a:lstStyle/>
          <a:p>
            <a:r>
              <a:rPr lang="en-US" sz="2800" dirty="0" smtClean="0"/>
              <a:t>Keeping the diversified engagement approach</a:t>
            </a:r>
          </a:p>
          <a:p>
            <a:pPr lvl="1"/>
            <a:r>
              <a:rPr lang="en-US" sz="2000" dirty="0" smtClean="0"/>
              <a:t>Launch Competence Centres with ESFRIs</a:t>
            </a:r>
          </a:p>
          <a:p>
            <a:pPr lvl="2"/>
            <a:r>
              <a:rPr lang="en-US" sz="1600" dirty="0" smtClean="0"/>
              <a:t>First meetings already took place. March 1</a:t>
            </a:r>
            <a:r>
              <a:rPr lang="en-US" sz="1600" baseline="30000" dirty="0" smtClean="0"/>
              <a:t>st</a:t>
            </a:r>
            <a:r>
              <a:rPr lang="en-US" sz="1600" dirty="0" smtClean="0"/>
              <a:t> official launch</a:t>
            </a:r>
          </a:p>
          <a:p>
            <a:pPr lvl="1"/>
            <a:r>
              <a:rPr lang="en-US" sz="2000" dirty="0"/>
              <a:t>Setup service agreements with heavy user communities </a:t>
            </a:r>
          </a:p>
          <a:p>
            <a:pPr lvl="2"/>
            <a:r>
              <a:rPr lang="en-US" sz="1600" dirty="0"/>
              <a:t>SLAs, OLAs – Driven by </a:t>
            </a:r>
            <a:r>
              <a:rPr lang="en-US" sz="1600" dirty="0" err="1"/>
              <a:t>Malgorzata</a:t>
            </a:r>
            <a:endParaRPr lang="en-US" sz="1600" dirty="0"/>
          </a:p>
          <a:p>
            <a:pPr lvl="1"/>
            <a:r>
              <a:rPr lang="en-US" sz="2000" dirty="0" smtClean="0"/>
              <a:t>Roll-out the long-tail platform</a:t>
            </a:r>
          </a:p>
          <a:p>
            <a:pPr lvl="1"/>
            <a:r>
              <a:rPr lang="en-US" sz="2000" dirty="0" smtClean="0"/>
              <a:t>Expand support for the Federated Cloud</a:t>
            </a:r>
          </a:p>
          <a:p>
            <a:pPr lvl="2"/>
            <a:r>
              <a:rPr lang="en-US" sz="1800" dirty="0" smtClean="0"/>
              <a:t>New use cases; High level platforms (e.g. Hadoop clusters)</a:t>
            </a:r>
          </a:p>
          <a:p>
            <a:pPr lvl="1"/>
            <a:r>
              <a:rPr lang="en-US" sz="2000" dirty="0" smtClean="0"/>
              <a:t>Support the implementation of the EGI Business engagement </a:t>
            </a:r>
            <a:r>
              <a:rPr lang="en-US" sz="2000" dirty="0" err="1" smtClean="0"/>
              <a:t>programme</a:t>
            </a:r>
            <a:endParaRPr lang="en-US" sz="2000" dirty="0" smtClean="0"/>
          </a:p>
          <a:p>
            <a:pPr lvl="2"/>
            <a:r>
              <a:rPr lang="en-US" sz="1600" dirty="0" smtClean="0"/>
              <a:t>Driven by policy team</a:t>
            </a:r>
          </a:p>
          <a:p>
            <a:r>
              <a:rPr lang="en-US" sz="2800" dirty="0" smtClean="0"/>
              <a:t>Reinforce the human networks</a:t>
            </a:r>
          </a:p>
          <a:p>
            <a:pPr lvl="1"/>
            <a:r>
              <a:rPr lang="en-US" sz="2000" dirty="0" smtClean="0"/>
              <a:t>NILs, Champions, UCB, Operation Managers</a:t>
            </a:r>
          </a:p>
          <a:p>
            <a:pPr lvl="1"/>
            <a:r>
              <a:rPr lang="en-US" sz="2000" dirty="0" smtClean="0"/>
              <a:t>Project and e-infrastructure partnerships (</a:t>
            </a:r>
            <a:r>
              <a:rPr lang="en-US" sz="2000" dirty="0" err="1" smtClean="0"/>
              <a:t>MoUs</a:t>
            </a:r>
            <a:r>
              <a:rPr lang="en-US" sz="2000" dirty="0" smtClean="0"/>
              <a:t>)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64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Thank you!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2/26/2015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44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567333"/>
            <a:ext cx="8075612" cy="4525963"/>
          </a:xfrm>
        </p:spPr>
        <p:txBody>
          <a:bodyPr/>
          <a:lstStyle/>
          <a:p>
            <a:r>
              <a:rPr lang="en-GB" sz="2800" dirty="0" smtClean="0"/>
              <a:t>Engagement strategy</a:t>
            </a:r>
          </a:p>
          <a:p>
            <a:r>
              <a:rPr lang="en-GB" sz="2800" dirty="0" smtClean="0"/>
              <a:t>Research Infrastructures</a:t>
            </a:r>
          </a:p>
          <a:p>
            <a:r>
              <a:rPr lang="en-GB" sz="2800" dirty="0" smtClean="0"/>
              <a:t>Ongoing pilots/VTs</a:t>
            </a:r>
          </a:p>
          <a:p>
            <a:r>
              <a:rPr lang="en-GB" sz="2800" dirty="0" smtClean="0"/>
              <a:t>Federated cloud use cases</a:t>
            </a:r>
          </a:p>
          <a:p>
            <a:r>
              <a:rPr lang="en-GB" sz="2800" dirty="0" smtClean="0"/>
              <a:t>Future work</a:t>
            </a:r>
            <a:endParaRPr lang="en-GB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2/26/2015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13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Notation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2/26/2015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19672" y="2175247"/>
            <a:ext cx="6270114" cy="461665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Opportunity for You to support an activity</a:t>
            </a:r>
            <a:endParaRPr lang="en-GB" sz="24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11188" y="1412777"/>
            <a:ext cx="8075612" cy="576064"/>
          </a:xfrm>
        </p:spPr>
        <p:txBody>
          <a:bodyPr/>
          <a:lstStyle/>
          <a:p>
            <a:r>
              <a:rPr lang="en-GB" dirty="0" smtClean="0"/>
              <a:t>Text in red box: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597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Engagement – why, how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51520" y="1556792"/>
            <a:ext cx="8784976" cy="3672408"/>
          </a:xfrm>
        </p:spPr>
        <p:txBody>
          <a:bodyPr>
            <a:noAutofit/>
          </a:bodyPr>
          <a:lstStyle/>
          <a:p>
            <a:r>
              <a:rPr lang="en-GB" sz="2800" dirty="0" smtClean="0"/>
              <a:t>Enabling excellent science through EGI solutions </a:t>
            </a:r>
          </a:p>
          <a:p>
            <a:pPr lvl="1"/>
            <a:r>
              <a:rPr lang="en-US" sz="2000" dirty="0" smtClean="0"/>
              <a:t>Raising awareness of EGI</a:t>
            </a:r>
          </a:p>
          <a:p>
            <a:pPr lvl="1"/>
            <a:r>
              <a:rPr lang="en-US" sz="2000" dirty="0" smtClean="0"/>
              <a:t>Technical engagement with community representatives</a:t>
            </a:r>
            <a:endParaRPr lang="en-GB" sz="2000" dirty="0" smtClean="0"/>
          </a:p>
          <a:p>
            <a:pPr lvl="1"/>
            <a:r>
              <a:rPr lang="en-GB" sz="2000" dirty="0" smtClean="0"/>
              <a:t>Requirement-driven customisation and extension of EGI solutions</a:t>
            </a:r>
          </a:p>
          <a:p>
            <a:r>
              <a:rPr lang="en-GB" sz="2800" dirty="0" smtClean="0"/>
              <a:t>Target groups:</a:t>
            </a:r>
          </a:p>
          <a:p>
            <a:pPr lvl="1"/>
            <a:r>
              <a:rPr lang="en-GB" sz="2000" dirty="0" smtClean="0"/>
              <a:t>Research Infrastructures</a:t>
            </a:r>
          </a:p>
          <a:p>
            <a:pPr lvl="1"/>
            <a:r>
              <a:rPr lang="en-US" sz="2000" dirty="0" smtClean="0"/>
              <a:t>Scientific collaborations (international &amp; national projects)</a:t>
            </a:r>
            <a:endParaRPr lang="en-GB" sz="2000" dirty="0" smtClean="0"/>
          </a:p>
          <a:p>
            <a:pPr lvl="1"/>
            <a:r>
              <a:rPr lang="en-GB" sz="2000" dirty="0" smtClean="0"/>
              <a:t>The ‘long tail’</a:t>
            </a:r>
          </a:p>
          <a:p>
            <a:pPr lvl="1"/>
            <a:r>
              <a:rPr lang="en-GB" sz="2000" dirty="0" smtClean="0"/>
              <a:t>SMEs and industry</a:t>
            </a:r>
          </a:p>
        </p:txBody>
      </p:sp>
    </p:spTree>
    <p:extLst>
      <p:ext uri="{BB962C8B-B14F-4D97-AF65-F5344CB8AC3E}">
        <p14:creationId xmlns:p14="http://schemas.microsoft.com/office/powerpoint/2010/main" val="374999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9925" y="5708278"/>
            <a:ext cx="2133600" cy="365125"/>
          </a:xfrm>
        </p:spPr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9512" y="1052736"/>
            <a:ext cx="8964488" cy="2159446"/>
          </a:xfrm>
        </p:spPr>
        <p:txBody>
          <a:bodyPr/>
          <a:lstStyle/>
          <a:p>
            <a:r>
              <a:rPr lang="en-GB" sz="2400" dirty="0"/>
              <a:t>Engagement strategy</a:t>
            </a:r>
          </a:p>
          <a:p>
            <a:pPr lvl="1"/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go.egi.eu/engagementstrategy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 New version recently published</a:t>
            </a:r>
            <a:r>
              <a:rPr lang="en-US" sz="2000" dirty="0" smtClean="0"/>
              <a:t> </a:t>
            </a:r>
            <a:endParaRPr lang="en-GB" sz="2000" dirty="0"/>
          </a:p>
          <a:p>
            <a:pPr lvl="1"/>
            <a:r>
              <a:rPr lang="en-GB" sz="2000" dirty="0" smtClean="0"/>
              <a:t>To define what</a:t>
            </a:r>
            <a:r>
              <a:rPr lang="en-GB" sz="2000" dirty="0"/>
              <a:t>, </a:t>
            </a:r>
            <a:r>
              <a:rPr lang="en-GB" sz="2000" dirty="0" smtClean="0"/>
              <a:t>why, who</a:t>
            </a:r>
            <a:r>
              <a:rPr lang="en-GB" sz="2000" dirty="0"/>
              <a:t>, how, </a:t>
            </a:r>
            <a:r>
              <a:rPr lang="en-GB" sz="2000" dirty="0" smtClean="0"/>
              <a:t>when</a:t>
            </a:r>
          </a:p>
          <a:p>
            <a:pPr lvl="1"/>
            <a:r>
              <a:rPr lang="en-US" sz="2000" dirty="0" smtClean="0"/>
              <a:t>Monthly Engagement meetings</a:t>
            </a:r>
          </a:p>
        </p:txBody>
      </p:sp>
      <p:sp>
        <p:nvSpPr>
          <p:cNvPr id="7" name="Rectangle 6"/>
          <p:cNvSpPr/>
          <p:nvPr/>
        </p:nvSpPr>
        <p:spPr>
          <a:xfrm>
            <a:off x="6516216" y="3356992"/>
            <a:ext cx="2153928" cy="33628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NGI International Liaisons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16216" y="3789040"/>
            <a:ext cx="2153928" cy="3362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Champions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22520" y="4249305"/>
            <a:ext cx="2153928" cy="3362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Heavy User Communities </a:t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>(User Community Board)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16216" y="2924944"/>
            <a:ext cx="2153928" cy="336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EGI.eu teams</a:t>
            </a:r>
            <a:endParaRPr lang="en-GB" sz="1200" dirty="0"/>
          </a:p>
        </p:txBody>
      </p:sp>
      <p:sp>
        <p:nvSpPr>
          <p:cNvPr id="13" name="Oval 12"/>
          <p:cNvSpPr/>
          <p:nvPr/>
        </p:nvSpPr>
        <p:spPr>
          <a:xfrm>
            <a:off x="4205838" y="3916544"/>
            <a:ext cx="1446282" cy="48353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Communication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202032" y="3288995"/>
            <a:ext cx="1449743" cy="48353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Coordination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202032" y="4589306"/>
            <a:ext cx="1446282" cy="48353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Technical support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516216" y="5180945"/>
            <a:ext cx="2153928" cy="33628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Collaborating projects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5724128" y="3212976"/>
            <a:ext cx="648072" cy="1999712"/>
          </a:xfrm>
          <a:prstGeom prst="rightArrow">
            <a:avLst>
              <a:gd name="adj1" fmla="val 76777"/>
              <a:gd name="adj2" fmla="val 50000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24" name="Rectangle 23"/>
          <p:cNvSpPr/>
          <p:nvPr/>
        </p:nvSpPr>
        <p:spPr>
          <a:xfrm>
            <a:off x="2195736" y="3628512"/>
            <a:ext cx="1171089" cy="10816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EGI-</a:t>
            </a:r>
            <a:r>
              <a:rPr lang="en-US" sz="1600" dirty="0" err="1" smtClean="0">
                <a:solidFill>
                  <a:schemeClr val="tx1"/>
                </a:solidFill>
              </a:rPr>
              <a:t>InSPIRE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 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EGI-Engage</a:t>
            </a:r>
            <a:endParaRPr lang="en-GB" sz="1600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>
            <a:endCxn id="14" idx="2"/>
          </p:cNvCxnSpPr>
          <p:nvPr/>
        </p:nvCxnSpPr>
        <p:spPr>
          <a:xfrm flipV="1">
            <a:off x="3366825" y="3530762"/>
            <a:ext cx="835207" cy="241766"/>
          </a:xfrm>
          <a:prstGeom prst="straightConnector1">
            <a:avLst/>
          </a:prstGeom>
          <a:ln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4" idx="3"/>
            <a:endCxn id="13" idx="2"/>
          </p:cNvCxnSpPr>
          <p:nvPr/>
        </p:nvCxnSpPr>
        <p:spPr>
          <a:xfrm flipV="1">
            <a:off x="3366825" y="4158311"/>
            <a:ext cx="839013" cy="11040"/>
          </a:xfrm>
          <a:prstGeom prst="straightConnector1">
            <a:avLst/>
          </a:prstGeom>
          <a:ln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15" idx="2"/>
          </p:cNvCxnSpPr>
          <p:nvPr/>
        </p:nvCxnSpPr>
        <p:spPr>
          <a:xfrm>
            <a:off x="3363019" y="4589306"/>
            <a:ext cx="839013" cy="241767"/>
          </a:xfrm>
          <a:prstGeom prst="straightConnector1">
            <a:avLst/>
          </a:prstGeom>
          <a:ln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ight Bracket 33"/>
          <p:cNvSpPr/>
          <p:nvPr/>
        </p:nvSpPr>
        <p:spPr>
          <a:xfrm>
            <a:off x="8670144" y="2852936"/>
            <a:ext cx="150328" cy="2736304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6" name="Elbow Connector 35"/>
          <p:cNvCxnSpPr>
            <a:stCxn id="34" idx="2"/>
            <a:endCxn id="1026" idx="1"/>
          </p:cNvCxnSpPr>
          <p:nvPr/>
        </p:nvCxnSpPr>
        <p:spPr>
          <a:xfrm rot="10800000" flipV="1">
            <a:off x="395538" y="4221088"/>
            <a:ext cx="8424935" cy="108808"/>
          </a:xfrm>
          <a:prstGeom prst="bentConnector5">
            <a:avLst>
              <a:gd name="adj1" fmla="val -1794"/>
              <a:gd name="adj2" fmla="val -1404730"/>
              <a:gd name="adj3" fmla="val 102713"/>
            </a:avLst>
          </a:prstGeom>
          <a:ln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3214567"/>
            <a:ext cx="1512168" cy="223065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49" name="Straight Arrow Connector 48"/>
          <p:cNvCxnSpPr>
            <a:endCxn id="24" idx="1"/>
          </p:cNvCxnSpPr>
          <p:nvPr/>
        </p:nvCxnSpPr>
        <p:spPr>
          <a:xfrm flipV="1">
            <a:off x="1907705" y="4169351"/>
            <a:ext cx="288031" cy="17"/>
          </a:xfrm>
          <a:prstGeom prst="straightConnector1">
            <a:avLst/>
          </a:prstGeom>
          <a:ln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6522520" y="4730042"/>
            <a:ext cx="2153928" cy="33628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8 Competence </a:t>
            </a:r>
            <a:r>
              <a:rPr lang="en-US" sz="1200" dirty="0" err="1" smtClean="0">
                <a:solidFill>
                  <a:schemeClr val="bg1"/>
                </a:solidFill>
              </a:rPr>
              <a:t>Centres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3911258" y="5517232"/>
            <a:ext cx="2031289" cy="504056"/>
          </a:xfrm>
          <a:prstGeom prst="wedgeRectCallout">
            <a:avLst>
              <a:gd name="adj1" fmla="val 83534"/>
              <a:gd name="adj2" fmla="val -17239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NEW in EGI-Engage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1" name="Rectangular Callout 30"/>
          <p:cNvSpPr/>
          <p:nvPr/>
        </p:nvSpPr>
        <p:spPr>
          <a:xfrm>
            <a:off x="6228184" y="5805264"/>
            <a:ext cx="2786865" cy="936104"/>
          </a:xfrm>
          <a:prstGeom prst="wedgeRectCallout">
            <a:avLst>
              <a:gd name="adj1" fmla="val 21827"/>
              <a:gd name="adj2" fmla="val -8270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Lot of new expected in 2015: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EINFRA, INFRADEV calls (VREs, RIs, RI clusters)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81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Research Infrastructures</a:t>
            </a: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2/26/2015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10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 dirty="0" smtClean="0">
                <a:latin typeface="Arial" charset="0"/>
                <a:ea typeface="ＭＳ Ｐゴシック" pitchFamily="34" charset="-128"/>
                <a:cs typeface="Arial" charset="0"/>
              </a:rPr>
              <a:t>Competence Centres in EGI-Engage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44462" y="980728"/>
            <a:ext cx="8999537" cy="4524375"/>
          </a:xfrm>
        </p:spPr>
        <p:txBody>
          <a:bodyPr/>
          <a:lstStyle/>
          <a:p>
            <a:r>
              <a:rPr lang="en-GB" altLang="en-US" sz="2400" dirty="0" smtClean="0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Arial" charset="0"/>
              </a:rPr>
              <a:t>Technical support to 7 RIs from the ESFRI roadmap </a:t>
            </a:r>
          </a:p>
          <a:p>
            <a:pPr lvl="1"/>
            <a:r>
              <a:rPr lang="en-US" altLang="en-US" sz="20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BBMRI, DARIAH, EISCAT_3D, ELIXIR, EPOS, INSTRUCT, </a:t>
            </a:r>
            <a:r>
              <a:rPr lang="en-US" altLang="en-US" sz="2000" dirty="0" err="1" smtClean="0">
                <a:solidFill>
                  <a:srgbClr val="0070C0"/>
                </a:solidFill>
                <a:latin typeface="Arial" charset="0"/>
                <a:cs typeface="Arial" charset="0"/>
              </a:rPr>
              <a:t>LifeWatch</a:t>
            </a:r>
            <a:r>
              <a:rPr lang="en-US" altLang="en-US" sz="20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</a:p>
          <a:p>
            <a:r>
              <a:rPr lang="en-US" altLang="en-US" sz="24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+ 8</a:t>
            </a:r>
            <a:r>
              <a:rPr lang="en-US" altLang="en-US" sz="2400" baseline="300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th</a:t>
            </a:r>
            <a:r>
              <a:rPr lang="en-US" altLang="en-US" sz="24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Competence Centre for Disaster mitigation</a:t>
            </a:r>
          </a:p>
          <a:p>
            <a:pPr lvl="1"/>
            <a:r>
              <a:rPr lang="en-US" altLang="en-US" sz="20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Details: </a:t>
            </a:r>
            <a:r>
              <a:rPr lang="en-GB" sz="2000" dirty="0">
                <a:hlinkClick r:id="rId2"/>
              </a:rPr>
              <a:t>https://</a:t>
            </a:r>
            <a:r>
              <a:rPr lang="en-GB" sz="2000" dirty="0" smtClean="0">
                <a:hlinkClick r:id="rId2"/>
              </a:rPr>
              <a:t>wiki.egi.eu/wiki/EGI-Engage:Competence_centres</a:t>
            </a:r>
            <a:r>
              <a:rPr lang="en-GB" sz="2000" dirty="0" smtClean="0"/>
              <a:t> </a:t>
            </a:r>
            <a:endParaRPr lang="en-US" altLang="en-US" sz="2000" dirty="0" smtClean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r>
              <a:rPr lang="en-GB" altLang="en-US" sz="2400" dirty="0" smtClean="0">
                <a:latin typeface="Arial" charset="0"/>
                <a:ea typeface="ＭＳ Ｐゴシック" pitchFamily="34" charset="-128"/>
                <a:cs typeface="Arial" charset="0"/>
              </a:rPr>
              <a:t>Goals</a:t>
            </a:r>
          </a:p>
          <a:p>
            <a:pPr lvl="1"/>
            <a:r>
              <a:rPr lang="en-GB" altLang="en-US" sz="1800" dirty="0" smtClean="0">
                <a:latin typeface="Arial" charset="0"/>
                <a:cs typeface="Arial" charset="0"/>
              </a:rPr>
              <a:t>Foster the establishment of sustainable Knowledge Commons </a:t>
            </a:r>
          </a:p>
          <a:p>
            <a:pPr lvl="1"/>
            <a:r>
              <a:rPr lang="en-GB" altLang="en-US" sz="1800" dirty="0" smtClean="0">
                <a:latin typeface="Arial" charset="0"/>
                <a:ea typeface="ＭＳ Ｐゴシック" pitchFamily="34" charset="-128"/>
                <a:cs typeface="Arial" charset="0"/>
              </a:rPr>
              <a:t>Evolve and adopt infrastructure and data services through co-development</a:t>
            </a:r>
          </a:p>
          <a:p>
            <a:pPr lvl="1"/>
            <a:r>
              <a:rPr lang="en-GB" altLang="en-US" sz="1800" dirty="0" smtClean="0">
                <a:latin typeface="Arial" charset="0"/>
                <a:ea typeface="ＭＳ Ｐゴシック" pitchFamily="34" charset="-128"/>
                <a:cs typeface="Arial" charset="0"/>
              </a:rPr>
              <a:t>Dissemination, training, exploitation of the Commons within the RIs</a:t>
            </a:r>
          </a:p>
          <a:p>
            <a:r>
              <a:rPr lang="en-GB" altLang="en-US" sz="2400" dirty="0" smtClean="0">
                <a:latin typeface="Arial" charset="0"/>
                <a:ea typeface="ＭＳ Ｐゴシック" pitchFamily="34" charset="-128"/>
                <a:cs typeface="Arial" charset="0"/>
              </a:rPr>
              <a:t>Implementation</a:t>
            </a:r>
          </a:p>
          <a:p>
            <a:pPr lvl="1"/>
            <a:r>
              <a:rPr lang="en-GB" altLang="en-US" sz="2000" dirty="0" smtClean="0">
                <a:latin typeface="Arial" charset="0"/>
                <a:ea typeface="ＭＳ Ｐゴシック" pitchFamily="34" charset="-128"/>
                <a:cs typeface="Arial" charset="0"/>
              </a:rPr>
              <a:t>Groups of scientific institutes, technology providers, EGI members</a:t>
            </a:r>
          </a:p>
          <a:p>
            <a:pPr lvl="1"/>
            <a:r>
              <a:rPr lang="en-GB" altLang="en-US" sz="2000" dirty="0" smtClean="0">
                <a:latin typeface="Arial" charset="0"/>
                <a:ea typeface="ＭＳ Ｐゴシック" pitchFamily="34" charset="-128"/>
                <a:cs typeface="Arial" charset="0"/>
              </a:rPr>
              <a:t>Few core partners + Open membership</a:t>
            </a:r>
            <a:endParaRPr lang="en-GB" altLang="en-US" sz="24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/>
            <a:r>
              <a:rPr lang="en-GB" altLang="en-US" sz="2000" dirty="0" smtClean="0">
                <a:latin typeface="Arial" charset="0"/>
                <a:ea typeface="ＭＳ Ｐゴシック" pitchFamily="34" charset="-128"/>
                <a:cs typeface="Arial" charset="0"/>
              </a:rPr>
              <a:t>Interest groups to be formed for cross-cutting topics (e.g. cloud, AAI)</a:t>
            </a:r>
          </a:p>
          <a:p>
            <a:pPr lvl="1"/>
            <a:r>
              <a:rPr lang="en-GB" altLang="en-US" sz="2000" dirty="0" smtClean="0">
                <a:latin typeface="Arial" charset="0"/>
                <a:ea typeface="ＭＳ Ｐゴシック" pitchFamily="34" charset="-128"/>
                <a:cs typeface="Arial" charset="0"/>
              </a:rPr>
              <a:t>Building on EGI solutions and on other WPs</a:t>
            </a:r>
            <a:br>
              <a:rPr lang="en-GB" altLang="en-US" sz="20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GB" altLang="en-US" sz="2000" dirty="0" smtClean="0">
                <a:latin typeface="Arial" charset="0"/>
                <a:ea typeface="ＭＳ Ｐゴシック" pitchFamily="34" charset="-128"/>
                <a:cs typeface="Arial" charset="0"/>
              </a:rPr>
              <a:t>(Cloud, Data federation, Operations, Business models, etc.)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975475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EC15C8E3-2657-4870-B613-64716069B9F4}" type="slidenum">
              <a:rPr lang="en-US" altLang="en-US" sz="12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200" smtClean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08104" y="4859868"/>
            <a:ext cx="3390672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GB" b="1" dirty="0" smtClean="0"/>
              <a:t>Join as unfunded contributor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70563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Additional RI collaborations 1.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804" y="1196752"/>
            <a:ext cx="8759180" cy="4525963"/>
          </a:xfrm>
        </p:spPr>
        <p:txBody>
          <a:bodyPr/>
          <a:lstStyle/>
          <a:p>
            <a:r>
              <a:rPr lang="en-GB" sz="2000" dirty="0" err="1" smtClean="0"/>
              <a:t>BioMedBridges</a:t>
            </a:r>
            <a:r>
              <a:rPr lang="en-GB" sz="2000" dirty="0" smtClean="0"/>
              <a:t> annual general meeting (17-18 Munich)</a:t>
            </a:r>
          </a:p>
          <a:p>
            <a:pPr lvl="1"/>
            <a:r>
              <a:rPr lang="en-GB" sz="1600" dirty="0" smtClean="0"/>
              <a:t>Cluster of ESFRIs in biomedical sciences (10 RIs and increasing)</a:t>
            </a:r>
          </a:p>
          <a:p>
            <a:pPr lvl="1"/>
            <a:r>
              <a:rPr lang="en-GB" sz="1800" dirty="0" smtClean="0"/>
              <a:t>ELIXIR is increasingly becomes generic service provider in the biomedical domain</a:t>
            </a:r>
          </a:p>
          <a:p>
            <a:pPr lvl="1"/>
            <a:r>
              <a:rPr lang="en-GB" sz="1800" dirty="0" smtClean="0"/>
              <a:t>Final </a:t>
            </a:r>
            <a:r>
              <a:rPr lang="en-GB" sz="1800" dirty="0"/>
              <a:t>conference will be a big event (17-18 Nov in </a:t>
            </a:r>
            <a:r>
              <a:rPr lang="en-GB" sz="1800" dirty="0" err="1"/>
              <a:t>Hinxton</a:t>
            </a:r>
            <a:r>
              <a:rPr lang="en-GB" sz="1800" dirty="0" smtClean="0"/>
              <a:t>)</a:t>
            </a:r>
          </a:p>
          <a:p>
            <a:pPr lvl="2"/>
            <a:r>
              <a:rPr lang="en-GB" sz="1400" dirty="0" smtClean="0"/>
              <a:t>EGI contributions through Comp. </a:t>
            </a:r>
            <a:r>
              <a:rPr lang="en-GB" sz="1400" dirty="0" err="1" smtClean="0"/>
              <a:t>Centers</a:t>
            </a:r>
            <a:r>
              <a:rPr lang="en-GB" sz="1400" dirty="0" smtClean="0"/>
              <a:t> of this domain</a:t>
            </a:r>
          </a:p>
          <a:p>
            <a:pPr lvl="1"/>
            <a:r>
              <a:rPr lang="en-GB" sz="1800" dirty="0" smtClean="0"/>
              <a:t>EGI Flash presentation: </a:t>
            </a:r>
            <a:r>
              <a:rPr lang="en-GB" sz="1400" dirty="0">
                <a:hlinkClick r:id="rId2"/>
              </a:rPr>
              <a:t>https://documents.egi.eu/document/2431</a:t>
            </a:r>
            <a:endParaRPr lang="en-GB" sz="1800" dirty="0"/>
          </a:p>
          <a:p>
            <a:pPr lvl="1"/>
            <a:r>
              <a:rPr lang="en-GB" sz="1800" dirty="0" smtClean="0"/>
              <a:t>New infrastructures in preparatory project phase: </a:t>
            </a:r>
          </a:p>
          <a:p>
            <a:pPr lvl="2"/>
            <a:r>
              <a:rPr lang="en-GB" sz="1400" dirty="0" smtClean="0"/>
              <a:t>MIRRI – </a:t>
            </a:r>
            <a:r>
              <a:rPr lang="en-GB" sz="1400" dirty="0" err="1" smtClean="0"/>
              <a:t>microbal</a:t>
            </a:r>
            <a:r>
              <a:rPr lang="en-GB" sz="1400" dirty="0" smtClean="0"/>
              <a:t> resources</a:t>
            </a:r>
          </a:p>
          <a:p>
            <a:pPr lvl="2"/>
            <a:r>
              <a:rPr lang="en-GB" sz="1400" dirty="0" err="1" smtClean="0"/>
              <a:t>EuroDISH</a:t>
            </a:r>
            <a:r>
              <a:rPr lang="en-GB" sz="1400" dirty="0"/>
              <a:t> </a:t>
            </a:r>
            <a:r>
              <a:rPr lang="en-GB" sz="1400" dirty="0" smtClean="0"/>
              <a:t>– food, nutrition, diseases</a:t>
            </a:r>
          </a:p>
          <a:p>
            <a:pPr lvl="2"/>
            <a:r>
              <a:rPr lang="en-GB" sz="1400" dirty="0" smtClean="0"/>
              <a:t>ISBE – </a:t>
            </a:r>
            <a:r>
              <a:rPr lang="en-GB" sz="1400" dirty="0"/>
              <a:t>s</a:t>
            </a:r>
            <a:r>
              <a:rPr lang="en-GB" sz="1400" dirty="0" smtClean="0"/>
              <a:t>ystems </a:t>
            </a:r>
            <a:r>
              <a:rPr lang="en-GB" sz="1400" dirty="0"/>
              <a:t>b</a:t>
            </a:r>
            <a:r>
              <a:rPr lang="en-GB" sz="1400" dirty="0" smtClean="0"/>
              <a:t>iology</a:t>
            </a:r>
          </a:p>
          <a:p>
            <a:pPr lvl="1"/>
            <a:r>
              <a:rPr lang="en-GB" sz="1800" dirty="0" smtClean="0"/>
              <a:t>Opportunities for national engagement:</a:t>
            </a:r>
          </a:p>
          <a:p>
            <a:pPr lvl="2"/>
            <a:r>
              <a:rPr lang="en-GB" sz="1400" dirty="0" smtClean="0"/>
              <a:t>EMBRC</a:t>
            </a:r>
            <a:r>
              <a:rPr lang="en-GB" sz="1400" dirty="0"/>
              <a:t>: Marine biological resource centre (Belgium, France, Greece, Israel, Italy, Norway, Portugal, Spain, United </a:t>
            </a:r>
            <a:r>
              <a:rPr lang="en-GB" sz="1400" dirty="0" smtClean="0"/>
              <a:t>Kingdom)</a:t>
            </a:r>
          </a:p>
          <a:p>
            <a:pPr lvl="2"/>
            <a:r>
              <a:rPr lang="en-GB" sz="1400" dirty="0" smtClean="0"/>
              <a:t>ERINHA</a:t>
            </a:r>
            <a:r>
              <a:rPr lang="en-GB" sz="1400" dirty="0"/>
              <a:t>: Highly Pathogenic Agents (SE, DE, HU, IT, FR, UK) </a:t>
            </a:r>
            <a:endParaRPr lang="en-GB" sz="1400" dirty="0" smtClean="0"/>
          </a:p>
          <a:p>
            <a:pPr lvl="2"/>
            <a:r>
              <a:rPr lang="en-GB" sz="1400" dirty="0" smtClean="0"/>
              <a:t>Euro-</a:t>
            </a:r>
            <a:r>
              <a:rPr lang="en-GB" sz="1400" dirty="0" err="1" smtClean="0"/>
              <a:t>BioImaging</a:t>
            </a:r>
            <a:r>
              <a:rPr lang="en-GB" sz="1400" dirty="0" smtClean="0"/>
              <a:t> </a:t>
            </a:r>
            <a:r>
              <a:rPr lang="en-GB" sz="1400" dirty="0"/>
              <a:t>(BE, CZ, FI, FR, IL, IT, NL, NO, PT, SK, ES, UK + </a:t>
            </a:r>
            <a:r>
              <a:rPr lang="en-GB" sz="1400" dirty="0" smtClean="0"/>
              <a:t>EMBL)</a:t>
            </a:r>
          </a:p>
          <a:p>
            <a:pPr lvl="2"/>
            <a:r>
              <a:rPr lang="en-GB" sz="1400" dirty="0" smtClean="0"/>
              <a:t>INSTRUCT</a:t>
            </a:r>
            <a:r>
              <a:rPr lang="en-GB" sz="1400" dirty="0"/>
              <a:t>: Structural biology (many countries) (Note that INSTRUCT is also linked to the </a:t>
            </a:r>
            <a:r>
              <a:rPr lang="en-GB" sz="1400" dirty="0" err="1"/>
              <a:t>MoBrain</a:t>
            </a:r>
            <a:r>
              <a:rPr lang="en-GB" sz="1400" dirty="0"/>
              <a:t> CC of EGI-Engage, led by Alexandre </a:t>
            </a:r>
            <a:r>
              <a:rPr lang="en-GB" sz="1400" dirty="0" err="1"/>
              <a:t>Bonvin</a:t>
            </a:r>
            <a:r>
              <a:rPr lang="en-GB" sz="1400" dirty="0"/>
              <a:t>)</a:t>
            </a:r>
            <a:br>
              <a:rPr lang="en-GB" sz="1400" dirty="0"/>
            </a:br>
            <a:endParaRPr lang="en-GB" sz="1400" dirty="0"/>
          </a:p>
          <a:p>
            <a:pPr lvl="2"/>
            <a:endParaRPr lang="en-GB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2/26/2015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48064" y="4273932"/>
            <a:ext cx="3851920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Do you collaborate with any of these?</a:t>
            </a:r>
            <a:br>
              <a:rPr lang="en-GB" sz="1400" b="1" dirty="0" smtClean="0"/>
            </a:br>
            <a:r>
              <a:rPr lang="en-GB" sz="1400" b="1" dirty="0" smtClean="0"/>
              <a:t>Inform </a:t>
            </a:r>
            <a:r>
              <a:rPr lang="en-GB" sz="1400" b="1" dirty="0" err="1" smtClean="0"/>
              <a:t>Gergely</a:t>
            </a:r>
            <a:endParaRPr lang="en-GB" sz="1400" b="1" dirty="0"/>
          </a:p>
        </p:txBody>
      </p:sp>
    </p:spTree>
    <p:extLst>
      <p:ext uri="{BB962C8B-B14F-4D97-AF65-F5344CB8AC3E}">
        <p14:creationId xmlns:p14="http://schemas.microsoft.com/office/powerpoint/2010/main" val="91710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Additional RI collaborations 2.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676456" cy="4525963"/>
          </a:xfrm>
        </p:spPr>
        <p:txBody>
          <a:bodyPr/>
          <a:lstStyle/>
          <a:p>
            <a:r>
              <a:rPr lang="en-GB" sz="2800" dirty="0" smtClean="0"/>
              <a:t>CLARIN – Common Language Resources</a:t>
            </a:r>
          </a:p>
          <a:p>
            <a:pPr lvl="1"/>
            <a:r>
              <a:rPr lang="en-GB" sz="2400" dirty="0" smtClean="0"/>
              <a:t>Federated Operations: </a:t>
            </a:r>
          </a:p>
          <a:p>
            <a:pPr lvl="2"/>
            <a:r>
              <a:rPr lang="en-GB" sz="2000" dirty="0" smtClean="0"/>
              <a:t>Very advanced in service operation</a:t>
            </a:r>
          </a:p>
          <a:p>
            <a:pPr lvl="3"/>
            <a:r>
              <a:rPr lang="en-GB" sz="1600" dirty="0" smtClean="0"/>
              <a:t>Nagios based monitoring</a:t>
            </a:r>
          </a:p>
          <a:p>
            <a:pPr lvl="3"/>
            <a:r>
              <a:rPr lang="en-GB" sz="1600" dirty="0" smtClean="0"/>
              <a:t>Service certification schema with 4 levels</a:t>
            </a:r>
          </a:p>
          <a:p>
            <a:pPr lvl="3"/>
            <a:r>
              <a:rPr lang="en-GB" sz="1600" dirty="0" smtClean="0"/>
              <a:t>Established its own identity federation (to circumvent limitations in </a:t>
            </a:r>
            <a:r>
              <a:rPr lang="en-GB" sz="1600" dirty="0" err="1" smtClean="0"/>
              <a:t>Edugain</a:t>
            </a:r>
            <a:r>
              <a:rPr lang="en-GB" sz="1600" dirty="0" smtClean="0"/>
              <a:t>)</a:t>
            </a:r>
          </a:p>
          <a:p>
            <a:pPr lvl="1"/>
            <a:r>
              <a:rPr lang="en-GB" sz="2400" dirty="0" smtClean="0"/>
              <a:t>HTC:</a:t>
            </a:r>
          </a:p>
          <a:p>
            <a:pPr lvl="2"/>
            <a:r>
              <a:rPr lang="en-GB" sz="2000" dirty="0" smtClean="0"/>
              <a:t>Grid/cloud computing </a:t>
            </a:r>
            <a:r>
              <a:rPr lang="en-GB" sz="2000" dirty="0" smtClean="0">
                <a:sym typeface="Wingdings" panose="05000000000000000000" pitchFamily="2" charset="2"/>
              </a:rPr>
              <a:t> </a:t>
            </a:r>
            <a:r>
              <a:rPr lang="en-GB" sz="2000" dirty="0" smtClean="0"/>
              <a:t>national scope</a:t>
            </a:r>
          </a:p>
          <a:p>
            <a:pPr lvl="1"/>
            <a:r>
              <a:rPr lang="en-GB" sz="2400" dirty="0" smtClean="0"/>
              <a:t>Cloud: </a:t>
            </a:r>
          </a:p>
          <a:p>
            <a:pPr lvl="2"/>
            <a:r>
              <a:rPr lang="en-GB" sz="2000" dirty="0" smtClean="0"/>
              <a:t>Collaborating opportunity: Hosting </a:t>
            </a:r>
            <a:r>
              <a:rPr lang="en-GB" sz="2000" dirty="0"/>
              <a:t>the Virtual Language </a:t>
            </a:r>
            <a:r>
              <a:rPr lang="en-GB" sz="2000" dirty="0" smtClean="0"/>
              <a:t>Observatory service on an EGI cloud site</a:t>
            </a:r>
          </a:p>
          <a:p>
            <a:pPr lvl="2"/>
            <a:r>
              <a:rPr lang="en-GB" sz="2000" dirty="0" smtClean="0"/>
              <a:t>‘Call for resources’ is open – see slide notes for details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2/26/2015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31640" y="5845914"/>
            <a:ext cx="1967205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GB" b="1" dirty="0" smtClean="0"/>
              <a:t>Respond to call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26951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EGI-InSPIRE-Slide-Template_v4-1</Template>
  <TotalTime>3235</TotalTime>
  <Words>1516</Words>
  <Application>Microsoft Office PowerPoint</Application>
  <PresentationFormat>Presentazione su schermo (4:3)</PresentationFormat>
  <Paragraphs>239</Paragraphs>
  <Slides>19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6" baseType="lpstr">
      <vt:lpstr>ＭＳ Ｐゴシック</vt:lpstr>
      <vt:lpstr>SimSun</vt:lpstr>
      <vt:lpstr>Arial</vt:lpstr>
      <vt:lpstr>Calibri</vt:lpstr>
      <vt:lpstr>Times New Roman</vt:lpstr>
      <vt:lpstr>Wingdings</vt:lpstr>
      <vt:lpstr>EGI-InSPIRE-Slide-Template_v4-1</vt:lpstr>
      <vt:lpstr>EGI Engagement Report to OMB 2015. February  Engagement Strategy https://go.egi.eu/engagementstrategy </vt:lpstr>
      <vt:lpstr>Outline</vt:lpstr>
      <vt:lpstr>Notation</vt:lpstr>
      <vt:lpstr>Engagement – why, how</vt:lpstr>
      <vt:lpstr>Approach</vt:lpstr>
      <vt:lpstr>Research Infrastructures</vt:lpstr>
      <vt:lpstr>Competence Centres in EGI-Engage</vt:lpstr>
      <vt:lpstr>Additional RI collaborations 1.</vt:lpstr>
      <vt:lpstr>Additional RI collaborations 2.</vt:lpstr>
      <vt:lpstr>Ongoing pilots</vt:lpstr>
      <vt:lpstr>Support for genome analysis and protein folding VT</vt:lpstr>
      <vt:lpstr>Integrating ELIXIR reference datasets into EGI</vt:lpstr>
      <vt:lpstr>Long tail of science platform architecture </vt:lpstr>
      <vt:lpstr>Timeline and next steps</vt:lpstr>
      <vt:lpstr>Use cases</vt:lpstr>
      <vt:lpstr>Cross-cutting: Federated Cloud</vt:lpstr>
      <vt:lpstr>Federated Cloud resource requests</vt:lpstr>
      <vt:lpstr>Next steps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Outreach in EGI-InSPIRE PY4 and PY5</dc:title>
  <dc:creator>Tiziana Ferrari</dc:creator>
  <cp:lastModifiedBy>dscardaci</cp:lastModifiedBy>
  <cp:revision>945</cp:revision>
  <dcterms:created xsi:type="dcterms:W3CDTF">2013-10-15T23:33:54Z</dcterms:created>
  <dcterms:modified xsi:type="dcterms:W3CDTF">2015-02-26T10:12:29Z</dcterms:modified>
</cp:coreProperties>
</file>