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</p:sldMasterIdLst>
  <p:notesMasterIdLst>
    <p:notesMasterId r:id="rId24"/>
  </p:notesMasterIdLst>
  <p:sldIdLst>
    <p:sldId id="258" r:id="rId3"/>
    <p:sldId id="259" r:id="rId4"/>
    <p:sldId id="256" r:id="rId5"/>
    <p:sldId id="298" r:id="rId6"/>
    <p:sldId id="305" r:id="rId7"/>
    <p:sldId id="289" r:id="rId8"/>
    <p:sldId id="293" r:id="rId9"/>
    <p:sldId id="270" r:id="rId10"/>
    <p:sldId id="281" r:id="rId11"/>
    <p:sldId id="302" r:id="rId12"/>
    <p:sldId id="300" r:id="rId13"/>
    <p:sldId id="301" r:id="rId14"/>
    <p:sldId id="299" r:id="rId15"/>
    <p:sldId id="303" r:id="rId16"/>
    <p:sldId id="275" r:id="rId17"/>
    <p:sldId id="304" r:id="rId18"/>
    <p:sldId id="266" r:id="rId19"/>
    <p:sldId id="306" r:id="rId20"/>
    <p:sldId id="308" r:id="rId21"/>
    <p:sldId id="307" r:id="rId22"/>
    <p:sldId id="277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4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EC513-2AED-4EDF-B397-DCDEB593DD98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7E7B5C-E8E9-4425-AA71-E6C146C5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E7B5C-E8E9-4425-AA71-E6C146C550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6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63E51-250A-4CDE-8317-5D8DEDB82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2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2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140200" y="115888"/>
              <a:ext cx="5075239" cy="96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European Grid Initiative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5713413"/>
            <a:ext cx="9239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 smtClean="0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3E51-250A-4CDE-8317-5D8DEDB82A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 smtClean="0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 smtClean="0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7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 smtClean="0"/>
              <a:pPr>
                <a:defRPr/>
              </a:pPr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2374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-grant-atb@mailman.egi.eu" TargetMode="External"/><Relationship Id="rId2" Type="http://schemas.openxmlformats.org/officeDocument/2006/relationships/hyperlink" Target="mailto:ggus-ab@mailman.egi.eu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_CSIRT:Central_emergency_suspension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erformance#EGI.eu_services_performance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EGI_Software_Component_Delivery" TargetMode="External"/><Relationship Id="rId2" Type="http://schemas.openxmlformats.org/officeDocument/2006/relationships/hyperlink" Target="https://documents.egi.eu/document/2282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?mode=ticket_info&amp;ticket_id=111659" TargetMode="External"/><Relationship Id="rId2" Type="http://schemas.openxmlformats.org/officeDocument/2006/relationships/hyperlink" Target="https://ggus.eu/?mode=ticket_info&amp;ticket_id=111798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nf2015.egi.eu/" TargetMode="External"/><Relationship Id="rId2" Type="http://schemas.openxmlformats.org/officeDocument/2006/relationships/hyperlink" Target="http://go.egi.eu/reg2015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indico.egi.eu/indico/conferenceTimeTable.py?confId=2452#2015051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getFile.py/access?contribId=1&amp;resId=0&amp;materialId=slides&amp;confId=228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c.egi.eu/portal/index.php?Page_Type=Services&amp;serviceType=org.irods.irods3&amp;ngi=&amp;searchTerm=&amp;production=TRUE&amp;monitored=TRUE&amp;scope=EGI&amp;certificationStatus=Certified&amp;servKeyNames=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ps-portal-atb@mailman.egi.eu" TargetMode="External"/><Relationship Id="rId2" Type="http://schemas.openxmlformats.org/officeDocument/2006/relationships/hyperlink" Target="https://wiki.egi.eu/wiki/OTAG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cc-portal-atb@mailman.egi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30983"/>
            <a:ext cx="7200800" cy="1470025"/>
          </a:xfrm>
        </p:spPr>
        <p:txBody>
          <a:bodyPr/>
          <a:lstStyle/>
          <a:p>
            <a:r>
              <a:rPr lang="en-GB" b="1" dirty="0"/>
              <a:t>Operations Management </a:t>
            </a:r>
            <a:r>
              <a:rPr lang="en-GB" b="1" dirty="0" smtClean="0"/>
              <a:t>Board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en-GB" sz="2800" dirty="0" smtClean="0"/>
              <a:t>March </a:t>
            </a:r>
            <a:r>
              <a:rPr lang="pl-PL" sz="2800" dirty="0" smtClean="0"/>
              <a:t>2</a:t>
            </a:r>
            <a:r>
              <a:rPr lang="en-GB" sz="2800" dirty="0" smtClean="0"/>
              <a:t>6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7488832" cy="2448272"/>
          </a:xfrm>
        </p:spPr>
        <p:txBody>
          <a:bodyPr/>
          <a:lstStyle/>
          <a:p>
            <a:r>
              <a:rPr lang="pl-PL" sz="1800" b="1" dirty="0" smtClean="0"/>
              <a:t>Agenda:</a:t>
            </a:r>
          </a:p>
          <a:p>
            <a:r>
              <a:rPr lang="en-GB" sz="1800" b="1" dirty="0">
                <a:hlinkClick r:id="rId2"/>
              </a:rPr>
              <a:t>https://</a:t>
            </a:r>
            <a:r>
              <a:rPr lang="en-GB" sz="1800" b="1" dirty="0" smtClean="0">
                <a:hlinkClick r:id="rId2"/>
              </a:rPr>
              <a:t>indico.egi.eu/indico/conferenceDisplay.py?confId=2374</a:t>
            </a:r>
            <a:r>
              <a:rPr lang="en-GB" sz="1800" b="1" dirty="0" smtClean="0"/>
              <a:t> </a:t>
            </a:r>
          </a:p>
          <a:p>
            <a:r>
              <a:rPr lang="pl-PL" sz="2400" b="1" dirty="0" smtClean="0"/>
              <a:t>Start: 1o:oo </a:t>
            </a:r>
            <a:r>
              <a:rPr lang="pl-PL" sz="2400" dirty="0" smtClean="0"/>
              <a:t>CET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3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Operations </a:t>
            </a:r>
            <a:r>
              <a:rPr lang="en-GB" sz="3200" dirty="0" smtClean="0"/>
              <a:t>Testing and Advisory Groups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b="1" dirty="0" smtClean="0"/>
              <a:t>GGUS </a:t>
            </a:r>
            <a:endParaRPr lang="en-GB" sz="2200" b="1" dirty="0"/>
          </a:p>
          <a:p>
            <a:pPr lvl="1"/>
            <a:r>
              <a:rPr lang="en-GB" sz="1800" dirty="0" smtClean="0">
                <a:hlinkClick r:id="rId2"/>
              </a:rPr>
              <a:t>ggus-ab@mailman.egi.eu</a:t>
            </a:r>
            <a:r>
              <a:rPr lang="en-GB" sz="1800" dirty="0" smtClean="0"/>
              <a:t>   </a:t>
            </a:r>
          </a:p>
          <a:p>
            <a:pPr lvl="1"/>
            <a:r>
              <a:rPr lang="en-GB" sz="1800" dirty="0" smtClean="0"/>
              <a:t>Meetings on demand</a:t>
            </a:r>
          </a:p>
          <a:p>
            <a:r>
              <a:rPr lang="en-GB" sz="2000" b="1" dirty="0" smtClean="0"/>
              <a:t>e-GRANT</a:t>
            </a:r>
          </a:p>
          <a:p>
            <a:pPr lvl="1"/>
            <a:r>
              <a:rPr lang="en-GB" sz="1800" dirty="0" smtClean="0">
                <a:hlinkClick r:id="rId3"/>
              </a:rPr>
              <a:t>e-grant-atb@mailman.egi.eu</a:t>
            </a:r>
            <a:endParaRPr lang="en-GB" sz="1800" dirty="0" smtClean="0"/>
          </a:p>
          <a:p>
            <a:pPr lvl="1"/>
            <a:r>
              <a:rPr lang="en-GB" sz="1800" dirty="0"/>
              <a:t>Interest groups: </a:t>
            </a:r>
            <a:r>
              <a:rPr lang="en-GB" sz="1800" dirty="0" smtClean="0"/>
              <a:t>EGI Policy/Strategy, </a:t>
            </a:r>
            <a:r>
              <a:rPr lang="en-GB" sz="1800" dirty="0"/>
              <a:t>EGI Operations, EGI User </a:t>
            </a:r>
            <a:r>
              <a:rPr lang="en-GB" sz="1800" dirty="0" smtClean="0"/>
              <a:t>support </a:t>
            </a:r>
          </a:p>
          <a:p>
            <a:pPr lvl="1"/>
            <a:r>
              <a:rPr lang="en-GB" sz="1800" dirty="0" smtClean="0"/>
              <a:t>First meeting in April </a:t>
            </a:r>
          </a:p>
          <a:p>
            <a:pPr lvl="2"/>
            <a:r>
              <a:rPr lang="en-GB" sz="1400" dirty="0" smtClean="0"/>
              <a:t>Pay for use</a:t>
            </a:r>
          </a:p>
          <a:p>
            <a:pPr lvl="2"/>
            <a:r>
              <a:rPr lang="en-GB" sz="1400" dirty="0" smtClean="0"/>
              <a:t>VO SLA framework</a:t>
            </a:r>
          </a:p>
          <a:p>
            <a:r>
              <a:rPr lang="en-GB" sz="2000" b="1" dirty="0" err="1" smtClean="0"/>
              <a:t>AppDB</a:t>
            </a:r>
            <a:r>
              <a:rPr lang="en-GB" sz="2000" b="1" dirty="0" smtClean="0"/>
              <a:t> </a:t>
            </a:r>
            <a:r>
              <a:rPr lang="en-GB" sz="2000" dirty="0" smtClean="0"/>
              <a:t>(new)</a:t>
            </a:r>
          </a:p>
          <a:p>
            <a:pPr lvl="1"/>
            <a:r>
              <a:rPr lang="en-GB" sz="1800" dirty="0"/>
              <a:t>In preparation</a:t>
            </a:r>
          </a:p>
          <a:p>
            <a:pPr lvl="1"/>
            <a:r>
              <a:rPr lang="en-GB" sz="1800" dirty="0"/>
              <a:t>Interest groups: Fed Cloud, EGI Operations, EGI User support</a:t>
            </a:r>
          </a:p>
          <a:p>
            <a:pPr lvl="1"/>
            <a:endParaRPr lang="en-GB" sz="1800" dirty="0"/>
          </a:p>
          <a:p>
            <a:endParaRPr lang="en-GB" sz="2200" b="1" dirty="0" smtClean="0"/>
          </a:p>
          <a:p>
            <a:pPr lvl="1"/>
            <a:endParaRPr lang="en-GB" sz="1800" b="1" dirty="0" smtClean="0"/>
          </a:p>
          <a:p>
            <a:endParaRPr lang="en-GB" sz="2200" dirty="0" smtClean="0"/>
          </a:p>
          <a:p>
            <a:pPr lvl="1"/>
            <a:endParaRPr lang="en-GB" sz="1800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ARGUS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wiki.egi.eu/wiki/EGI_CSIRT:Central_emergency_suspension</a:t>
            </a:r>
            <a:endParaRPr lang="en-GB" sz="2000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Goal</a:t>
            </a:r>
            <a:r>
              <a:rPr lang="en-GB" sz="2000" b="1" dirty="0"/>
              <a:t>:</a:t>
            </a:r>
            <a:r>
              <a:rPr lang="en-GB" sz="2000" dirty="0"/>
              <a:t> </a:t>
            </a:r>
            <a:r>
              <a:rPr lang="en-GB" sz="2000" b="1" dirty="0" smtClean="0"/>
              <a:t>NGI </a:t>
            </a:r>
            <a:r>
              <a:rPr lang="en-GB" sz="2000" b="1" dirty="0"/>
              <a:t>Argus</a:t>
            </a:r>
            <a:r>
              <a:rPr lang="en-GB" sz="2000" dirty="0"/>
              <a:t> </a:t>
            </a:r>
            <a:r>
              <a:rPr lang="en-GB" sz="2000" dirty="0" smtClean="0"/>
              <a:t>are monitored centrally by secmon.egi.eu </a:t>
            </a:r>
            <a:endParaRPr lang="en-GB" sz="2000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*</a:t>
            </a:r>
            <a:r>
              <a:rPr lang="en-GB" sz="2000" b="1" dirty="0"/>
              <a:t>ONLY* </a:t>
            </a:r>
            <a:r>
              <a:rPr lang="en-GB" sz="2000" dirty="0"/>
              <a:t>the NGI-Argus servers should accept N</a:t>
            </a:r>
            <a:r>
              <a:rPr lang="en-GB" sz="2000" dirty="0" smtClean="0"/>
              <a:t>agios probes. 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Site-Argus </a:t>
            </a:r>
            <a:r>
              <a:rPr lang="en-GB" sz="2000" b="1" dirty="0">
                <a:solidFill>
                  <a:srgbClr val="FF0000"/>
                </a:solidFill>
              </a:rPr>
              <a:t>systems</a:t>
            </a:r>
            <a:r>
              <a:rPr lang="en-GB" sz="2000" dirty="0">
                <a:solidFill>
                  <a:srgbClr val="FF0000"/>
                </a:solidFill>
              </a:rPr>
              <a:t> must </a:t>
            </a:r>
            <a:r>
              <a:rPr lang="en-GB" sz="2000" dirty="0" smtClean="0">
                <a:solidFill>
                  <a:srgbClr val="FF0000"/>
                </a:solidFill>
              </a:rPr>
              <a:t>be not </a:t>
            </a:r>
            <a:r>
              <a:rPr lang="en-GB" sz="2000">
                <a:solidFill>
                  <a:srgbClr val="FF0000"/>
                </a:solidFill>
              </a:rPr>
              <a:t>expose </a:t>
            </a:r>
            <a:r>
              <a:rPr lang="en-GB" sz="2000" smtClean="0">
                <a:solidFill>
                  <a:srgbClr val="FF0000"/>
                </a:solidFill>
              </a:rPr>
              <a:t>to </a:t>
            </a:r>
            <a:r>
              <a:rPr lang="en-GB" sz="2000" dirty="0">
                <a:solidFill>
                  <a:srgbClr val="FF0000"/>
                </a:solidFill>
              </a:rPr>
              <a:t>the internet. 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smtClean="0"/>
              <a:t>GOC DB:</a:t>
            </a:r>
            <a:endParaRPr lang="en-GB" sz="2000" b="1" dirty="0"/>
          </a:p>
          <a:p>
            <a:r>
              <a:rPr lang="en-GB" sz="2000" dirty="0" smtClean="0"/>
              <a:t>Site-Argus: </a:t>
            </a:r>
            <a:r>
              <a:rPr lang="en-GB" sz="2000" dirty="0" err="1" smtClean="0"/>
              <a:t>emi.argus</a:t>
            </a:r>
            <a:endParaRPr lang="en-GB" sz="2000" dirty="0" smtClean="0"/>
          </a:p>
          <a:p>
            <a:r>
              <a:rPr lang="en-GB" sz="2000" dirty="0" smtClean="0"/>
              <a:t>NGI-Argus: </a:t>
            </a:r>
            <a:r>
              <a:rPr lang="en-GB" sz="2000" dirty="0" err="1" smtClean="0"/>
              <a:t>ngi.argus</a:t>
            </a:r>
            <a:endParaRPr lang="en-GB" sz="2000" dirty="0"/>
          </a:p>
          <a:p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Level Agreements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wiki.egi.eu/wiki/Performance#EGI.eu_services_performance</a:t>
            </a:r>
            <a:endParaRPr lang="en-GB" b="1" dirty="0" smtClean="0"/>
          </a:p>
          <a:p>
            <a:r>
              <a:rPr lang="en-GB" b="1" dirty="0" smtClean="0"/>
              <a:t>EGI.eu OLA – non core services</a:t>
            </a:r>
          </a:p>
          <a:p>
            <a:pPr lvl="1"/>
            <a:r>
              <a:rPr lang="en-GB" sz="2400" dirty="0" smtClean="0"/>
              <a:t>Perun – agreed</a:t>
            </a:r>
          </a:p>
          <a:p>
            <a:pPr lvl="1"/>
            <a:r>
              <a:rPr lang="en-GB" sz="2400" dirty="0" err="1" smtClean="0"/>
              <a:t>AppDB</a:t>
            </a:r>
            <a:r>
              <a:rPr lang="en-GB" sz="2400" dirty="0" smtClean="0"/>
              <a:t> – in preparation</a:t>
            </a:r>
          </a:p>
          <a:p>
            <a:pPr lvl="1"/>
            <a:r>
              <a:rPr lang="en-GB" sz="2400" dirty="0" smtClean="0"/>
              <a:t>e-GRANT – in preparation</a:t>
            </a:r>
          </a:p>
          <a:p>
            <a:pPr lvl="1"/>
            <a:r>
              <a:rPr lang="en-GB" sz="2400" dirty="0" smtClean="0"/>
              <a:t>Central Argus – planned </a:t>
            </a:r>
          </a:p>
          <a:p>
            <a:r>
              <a:rPr lang="en-GB" b="1" dirty="0" smtClean="0"/>
              <a:t>EGI.eu OLA – core services</a:t>
            </a:r>
          </a:p>
          <a:p>
            <a:pPr lvl="1"/>
            <a:r>
              <a:rPr lang="en-GB" dirty="0" smtClean="0"/>
              <a:t>New set of OLAs will be agreed from May 2015</a:t>
            </a:r>
          </a:p>
          <a:p>
            <a:endParaRPr lang="en-GB" dirty="0"/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	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Provider 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Technology Provider </a:t>
            </a:r>
            <a:r>
              <a:rPr lang="en-GB" sz="2800" dirty="0"/>
              <a:t>Underpinning Agreement </a:t>
            </a:r>
            <a:r>
              <a:rPr lang="en-GB" sz="2800" dirty="0" smtClean="0"/>
              <a:t>template</a:t>
            </a:r>
          </a:p>
          <a:p>
            <a:pPr lvl="1"/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documents.egi.eu/document/2282</a:t>
            </a:r>
            <a:endParaRPr lang="en-GB" sz="2400" dirty="0" smtClean="0"/>
          </a:p>
          <a:p>
            <a:r>
              <a:rPr lang="en-GB" sz="2800" dirty="0" smtClean="0"/>
              <a:t>Instructions for </a:t>
            </a:r>
            <a:r>
              <a:rPr lang="en-GB" sz="2800" dirty="0"/>
              <a:t>Technology </a:t>
            </a:r>
            <a:r>
              <a:rPr lang="en-GB" sz="2800" dirty="0" smtClean="0"/>
              <a:t>Providers</a:t>
            </a:r>
          </a:p>
          <a:p>
            <a:pPr lvl="1"/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wiki.egi.eu/wiki/EGI_Software_Component_Delivery</a:t>
            </a:r>
            <a:r>
              <a:rPr lang="en-GB" sz="2400" dirty="0" smtClean="0"/>
              <a:t> </a:t>
            </a:r>
          </a:p>
          <a:p>
            <a:pPr lvl="1"/>
            <a:endParaRPr lang="en-GB" dirty="0" smtClean="0"/>
          </a:p>
          <a:p>
            <a:r>
              <a:rPr lang="en-GB" sz="2400" b="1" dirty="0" smtClean="0"/>
              <a:t>TODO EGI Ops team:</a:t>
            </a:r>
          </a:p>
          <a:p>
            <a:pPr lvl="1"/>
            <a:r>
              <a:rPr lang="en-GB" sz="2400" dirty="0" smtClean="0"/>
              <a:t>Plan and agree with TP on UA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Federated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pl-PL" sz="1400" b="1" dirty="0"/>
          </a:p>
          <a:p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New probes (not operational):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eu.egi.cloud.CDMI</a:t>
            </a:r>
            <a:r>
              <a:rPr lang="en-GB" sz="2400" dirty="0" smtClean="0"/>
              <a:t>-CRUD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performs container creation, object creation, read and finally removal of object &amp; </a:t>
            </a:r>
            <a:r>
              <a:rPr lang="en-GB" sz="2400" dirty="0" smtClean="0"/>
              <a:t>container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eu.egi.cloud.OCCI</a:t>
            </a:r>
            <a:r>
              <a:rPr lang="en-GB" sz="2400" dirty="0" smtClean="0"/>
              <a:t>-Context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Probe checks types </a:t>
            </a:r>
            <a:r>
              <a:rPr lang="en-GB" sz="2400" dirty="0"/>
              <a:t>of objects defined in OCCI </a:t>
            </a:r>
            <a:r>
              <a:rPr lang="en-GB" sz="2400" dirty="0" smtClean="0"/>
              <a:t>needed to support </a:t>
            </a:r>
            <a:r>
              <a:rPr lang="en-GB" sz="2400" dirty="0" err="1" smtClean="0"/>
              <a:t>FedCloud</a:t>
            </a:r>
            <a:endParaRPr lang="en-GB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b="1" dirty="0" smtClean="0"/>
              <a:t>New </a:t>
            </a:r>
            <a:r>
              <a:rPr lang="en-GB" sz="2400" b="1" dirty="0"/>
              <a:t>sites </a:t>
            </a: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Enol </a:t>
            </a:r>
            <a:r>
              <a:rPr lang="en-GB" sz="2400" dirty="0" err="1" smtClean="0"/>
              <a:t>Frenandez</a:t>
            </a:r>
            <a:r>
              <a:rPr lang="en-GB" sz="2400" dirty="0" smtClean="0"/>
              <a:t> </a:t>
            </a:r>
            <a:r>
              <a:rPr lang="en-GB" sz="2400" dirty="0"/>
              <a:t>is </a:t>
            </a:r>
            <a:r>
              <a:rPr lang="en-GB" sz="2400" dirty="0" smtClean="0"/>
              <a:t>leading </a:t>
            </a:r>
            <a:r>
              <a:rPr lang="en-GB" sz="2400" dirty="0"/>
              <a:t>the activity to push new sites through the certification process to bring the 9 sites currently in 'joining' towards certification</a:t>
            </a:r>
            <a:r>
              <a:rPr lang="en-GB" sz="2400" dirty="0" smtClean="0"/>
              <a:t>.</a:t>
            </a: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Federated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pl-PL" sz="1400" b="1" dirty="0"/>
          </a:p>
          <a:p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New </a:t>
            </a:r>
            <a:r>
              <a:rPr lang="en-GB" sz="2400" b="1" dirty="0" err="1" smtClean="0"/>
              <a:t>Scenarious</a:t>
            </a: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intra </a:t>
            </a:r>
            <a:r>
              <a:rPr lang="en-GB" sz="2400" dirty="0"/>
              <a:t>networking, i.e. the contextualisation and normalisation of </a:t>
            </a:r>
            <a:r>
              <a:rPr lang="en-GB" sz="2400" dirty="0" smtClean="0"/>
              <a:t>behaviours </a:t>
            </a:r>
            <a:r>
              <a:rPr lang="en-GB" sz="2400" dirty="0"/>
              <a:t>of configuration across multiple clouds within the </a:t>
            </a:r>
            <a:r>
              <a:rPr lang="en-GB" sz="2400" dirty="0" err="1" smtClean="0"/>
              <a:t>fedcloud</a:t>
            </a:r>
            <a:endParaRPr lang="en-GB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lead by CESNET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intercloud</a:t>
            </a:r>
            <a:r>
              <a:rPr lang="en-GB" sz="2400" dirty="0"/>
              <a:t>, Software defined networking.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lead by </a:t>
            </a:r>
            <a:r>
              <a:rPr lang="en-GB" sz="2400" dirty="0"/>
              <a:t>CESNET</a:t>
            </a:r>
            <a:endParaRPr lang="en-GB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r>
              <a:rPr lang="en-GB" sz="2400" b="1" dirty="0" smtClean="0"/>
              <a:t>Globus Online</a:t>
            </a:r>
            <a:endParaRPr lang="en-GB" sz="2400" b="1" dirty="0"/>
          </a:p>
          <a:p>
            <a:r>
              <a:rPr lang="en-GB" sz="2400" dirty="0" smtClean="0"/>
              <a:t>Discussions </a:t>
            </a:r>
            <a:r>
              <a:rPr lang="en-GB" sz="2400" dirty="0"/>
              <a:t>are starting with Globus Online at the support for CDMI as a service interface for easy user data movements.</a:t>
            </a: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1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Federated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pl-PL" sz="1400" b="1" dirty="0"/>
          </a:p>
          <a:p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129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Cloud Management Framework certification</a:t>
            </a:r>
          </a:p>
          <a:p>
            <a:r>
              <a:rPr lang="en-GB" dirty="0" smtClean="0"/>
              <a:t>Lead by Operations Support</a:t>
            </a:r>
            <a:endParaRPr lang="en-GB" dirty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Intergation</a:t>
            </a:r>
            <a:r>
              <a:rPr lang="en-GB" dirty="0" smtClean="0"/>
              <a:t> of </a:t>
            </a:r>
            <a:r>
              <a:rPr lang="en-GB" b="1" dirty="0" err="1" smtClean="0"/>
              <a:t>OpenNebula</a:t>
            </a:r>
            <a:r>
              <a:rPr lang="en-GB" b="1" dirty="0" smtClean="0"/>
              <a:t> 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https://ggus.eu/?</a:t>
            </a:r>
            <a:r>
              <a:rPr lang="en-GB" dirty="0" smtClean="0">
                <a:hlinkClick r:id="rId2"/>
              </a:rPr>
              <a:t>mode=ticket_info&amp;ticket_id=111798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Integration </a:t>
            </a:r>
            <a:r>
              <a:rPr lang="en-GB" dirty="0"/>
              <a:t>of </a:t>
            </a:r>
            <a:r>
              <a:rPr lang="en-GB" b="1" dirty="0"/>
              <a:t>OpenStack</a:t>
            </a:r>
            <a:r>
              <a:rPr lang="en-GB" dirty="0"/>
              <a:t> (</a:t>
            </a:r>
            <a:r>
              <a:rPr lang="en-GB" dirty="0" smtClean="0"/>
              <a:t>OCCI)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://ggus.eu/?</a:t>
            </a:r>
            <a:r>
              <a:rPr lang="en-GB" dirty="0" smtClean="0">
                <a:hlinkClick r:id="rId3"/>
              </a:rPr>
              <a:t>mode=ticket_info&amp;ticket_id=111659</a:t>
            </a:r>
            <a:r>
              <a:rPr lang="en-GB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sz="2000" b="1" dirty="0" smtClean="0"/>
              <a:t>Goal: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Test Procedure 19 before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Create Cloud Site administrator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Identify missing parts needed to be fully integrated with Production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Conference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EGI.eu and IBERGRID</a:t>
            </a:r>
            <a:r>
              <a:rPr lang="en-GB" sz="2400" dirty="0"/>
              <a:t>, a partnership between the Portuguese National Distributed Computing Infrastructure (INCD) and the Spanish National Grid Initiative (NGI-ES), are pleased to announce that the </a:t>
            </a:r>
            <a:r>
              <a:rPr lang="en-GB" sz="2400" b="1" dirty="0">
                <a:solidFill>
                  <a:schemeClr val="accent1"/>
                </a:solidFill>
              </a:rPr>
              <a:t>EGI Conference 2015 </a:t>
            </a:r>
            <a:r>
              <a:rPr lang="en-GB" sz="2400" dirty="0"/>
              <a:t>will take place in </a:t>
            </a:r>
            <a:r>
              <a:rPr lang="en-GB" sz="2400" b="1" dirty="0">
                <a:solidFill>
                  <a:schemeClr val="accent1"/>
                </a:solidFill>
              </a:rPr>
              <a:t>Lisbon, between 18-22 May</a:t>
            </a:r>
            <a:r>
              <a:rPr lang="en-GB" sz="2400" dirty="0"/>
              <a:t>.</a:t>
            </a:r>
            <a:endParaRPr lang="pl-PL" sz="2400" b="1" dirty="0" smtClean="0"/>
          </a:p>
          <a:p>
            <a:endParaRPr lang="pl-PL" sz="2400" b="1" dirty="0"/>
          </a:p>
          <a:p>
            <a:r>
              <a:rPr lang="en-GB" sz="2400" b="1" dirty="0"/>
              <a:t>Registration for the EGI Conference 2015 is </a:t>
            </a:r>
            <a:r>
              <a:rPr lang="en-GB" sz="2400" b="1" dirty="0" smtClean="0"/>
              <a:t>open</a:t>
            </a:r>
            <a:r>
              <a:rPr lang="pl-PL" sz="2400" b="1" dirty="0" smtClean="0"/>
              <a:t> </a:t>
            </a:r>
            <a:r>
              <a:rPr lang="pl-PL" sz="2400" dirty="0">
                <a:hlinkClick r:id="rId2"/>
              </a:rPr>
              <a:t>http://</a:t>
            </a:r>
            <a:r>
              <a:rPr lang="pl-PL" sz="2400" dirty="0" smtClean="0">
                <a:hlinkClick r:id="rId2"/>
              </a:rPr>
              <a:t>go.egi.eu/reg2015</a:t>
            </a:r>
            <a:r>
              <a:rPr lang="pl-PL" sz="2400" dirty="0" smtClean="0"/>
              <a:t> </a:t>
            </a:r>
            <a:endParaRPr lang="en-GB" sz="2400" dirty="0" smtClean="0">
              <a:hlinkClick r:id="rId3"/>
            </a:endParaRPr>
          </a:p>
          <a:p>
            <a:r>
              <a:rPr lang="pl-PL" sz="2400" dirty="0" smtClean="0">
                <a:hlinkClick r:id="rId3"/>
              </a:rPr>
              <a:t>http</a:t>
            </a:r>
            <a:r>
              <a:rPr lang="pl-PL" sz="2400" dirty="0">
                <a:hlinkClick r:id="rId3"/>
              </a:rPr>
              <a:t>://conf2015.egi.eu</a:t>
            </a:r>
            <a:r>
              <a:rPr lang="pl-PL" sz="2400" dirty="0" smtClean="0">
                <a:hlinkClick r:id="rId3"/>
              </a:rPr>
              <a:t>/</a:t>
            </a:r>
            <a:r>
              <a:rPr lang="pl-PL" sz="2400" dirty="0" smtClean="0"/>
              <a:t> </a:t>
            </a:r>
            <a:endParaRPr lang="en-GB" sz="2400" dirty="0" smtClean="0"/>
          </a:p>
          <a:p>
            <a:r>
              <a:rPr lang="en-GB" sz="2400" b="1" dirty="0"/>
              <a:t>Agenda: </a:t>
            </a:r>
            <a:r>
              <a:rPr lang="en-GB" sz="2400" dirty="0">
                <a:hlinkClick r:id="rId4"/>
              </a:rPr>
              <a:t>http://</a:t>
            </a:r>
            <a:r>
              <a:rPr lang="en-GB" sz="2400" dirty="0" smtClean="0">
                <a:hlinkClick r:id="rId4"/>
              </a:rPr>
              <a:t>indico.egi.eu/indico/conferenceTimeTable.py?confId=2452#20150518</a:t>
            </a:r>
            <a:r>
              <a:rPr lang="en-GB" sz="2400" dirty="0" smtClean="0"/>
              <a:t>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Conference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Agenda:</a:t>
            </a:r>
          </a:p>
          <a:p>
            <a:pPr lvl="1"/>
            <a:r>
              <a:rPr lang="en-GB" sz="2000" b="1" dirty="0" smtClean="0"/>
              <a:t>Monday</a:t>
            </a:r>
          </a:p>
          <a:p>
            <a:pPr lvl="2"/>
            <a:r>
              <a:rPr lang="en-GB" sz="1600" dirty="0" smtClean="0"/>
              <a:t>Tools for federated service management </a:t>
            </a:r>
          </a:p>
          <a:p>
            <a:pPr lvl="2"/>
            <a:r>
              <a:rPr lang="en-GB" sz="1600" dirty="0" smtClean="0"/>
              <a:t>Competence Centres </a:t>
            </a:r>
            <a:r>
              <a:rPr lang="en-GB" sz="1600" dirty="0"/>
              <a:t>sessions </a:t>
            </a:r>
            <a:endParaRPr lang="en-GB" sz="1600" dirty="0" smtClean="0"/>
          </a:p>
          <a:p>
            <a:pPr lvl="2"/>
            <a:r>
              <a:rPr lang="en-GB" sz="1600" dirty="0" smtClean="0"/>
              <a:t>Security</a:t>
            </a:r>
          </a:p>
          <a:p>
            <a:pPr lvl="1"/>
            <a:r>
              <a:rPr lang="en-GB" sz="2000" b="1" dirty="0" smtClean="0"/>
              <a:t>Tuesday</a:t>
            </a:r>
          </a:p>
          <a:p>
            <a:pPr lvl="2"/>
            <a:r>
              <a:rPr lang="en-GB" sz="1600" dirty="0"/>
              <a:t>Data </a:t>
            </a:r>
            <a:r>
              <a:rPr lang="en-GB" sz="1600" dirty="0" smtClean="0"/>
              <a:t>accounting</a:t>
            </a:r>
          </a:p>
          <a:p>
            <a:pPr lvl="2"/>
            <a:r>
              <a:rPr lang="en-GB" sz="1600" dirty="0"/>
              <a:t>Federated accelerated computing</a:t>
            </a:r>
          </a:p>
          <a:p>
            <a:pPr lvl="2"/>
            <a:r>
              <a:rPr lang="en-GB" sz="1600" dirty="0" smtClean="0"/>
              <a:t>Open </a:t>
            </a:r>
            <a:r>
              <a:rPr lang="en-GB" sz="1600" dirty="0"/>
              <a:t>Science </a:t>
            </a:r>
            <a:r>
              <a:rPr lang="en-GB" sz="1600" dirty="0" smtClean="0"/>
              <a:t>Commons</a:t>
            </a:r>
          </a:p>
          <a:p>
            <a:pPr lvl="2"/>
            <a:r>
              <a:rPr lang="en-GB" sz="1600" dirty="0"/>
              <a:t>EGI federated </a:t>
            </a:r>
            <a:r>
              <a:rPr lang="en-GB" sz="1600" dirty="0" smtClean="0"/>
              <a:t>cloud</a:t>
            </a:r>
          </a:p>
          <a:p>
            <a:pPr lvl="2"/>
            <a:r>
              <a:rPr lang="en-GB" sz="1600" dirty="0" smtClean="0"/>
              <a:t>Security</a:t>
            </a:r>
          </a:p>
          <a:p>
            <a:pPr lvl="2"/>
            <a:r>
              <a:rPr lang="en-GB" sz="1600" dirty="0"/>
              <a:t>Platforms for citizen </a:t>
            </a:r>
            <a:r>
              <a:rPr lang="en-GB" sz="1600" dirty="0" smtClean="0"/>
              <a:t>science</a:t>
            </a:r>
          </a:p>
          <a:p>
            <a:pPr lvl="2"/>
            <a:r>
              <a:rPr lang="en-GB" sz="1600" dirty="0"/>
              <a:t>Competence </a:t>
            </a:r>
            <a:r>
              <a:rPr lang="en-GB" sz="1600" dirty="0" smtClean="0"/>
              <a:t>Centres </a:t>
            </a:r>
            <a:r>
              <a:rPr lang="en-GB" sz="1600" dirty="0"/>
              <a:t>sessions </a:t>
            </a:r>
          </a:p>
          <a:p>
            <a:pPr lvl="2"/>
            <a:endParaRPr lang="en-GB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Conference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Agenda:</a:t>
            </a:r>
          </a:p>
          <a:p>
            <a:pPr lvl="1"/>
            <a:r>
              <a:rPr lang="en-GB" sz="2000" b="1" dirty="0" smtClean="0"/>
              <a:t>Wednesday</a:t>
            </a:r>
          </a:p>
          <a:p>
            <a:pPr lvl="2"/>
            <a:r>
              <a:rPr lang="en-GB" sz="1600" dirty="0"/>
              <a:t>Federated Operations </a:t>
            </a:r>
            <a:r>
              <a:rPr lang="en-GB" sz="1600" dirty="0" smtClean="0"/>
              <a:t>Solution</a:t>
            </a:r>
          </a:p>
          <a:p>
            <a:pPr lvl="2"/>
            <a:r>
              <a:rPr lang="en-GB" sz="1600" dirty="0"/>
              <a:t>Workshop on open </a:t>
            </a:r>
            <a:r>
              <a:rPr lang="en-GB" sz="1600" dirty="0" smtClean="0"/>
              <a:t>licenses</a:t>
            </a:r>
          </a:p>
          <a:p>
            <a:pPr lvl="2"/>
            <a:r>
              <a:rPr lang="en-GB" sz="1600" dirty="0"/>
              <a:t>Service Level management with </a:t>
            </a:r>
            <a:r>
              <a:rPr lang="en-GB" sz="1600" dirty="0" err="1" smtClean="0"/>
              <a:t>eGRANT</a:t>
            </a:r>
            <a:endParaRPr lang="en-GB" sz="1600" dirty="0" smtClean="0"/>
          </a:p>
          <a:p>
            <a:pPr lvl="2"/>
            <a:r>
              <a:rPr lang="en-GB" sz="1600" dirty="0" smtClean="0"/>
              <a:t>Security</a:t>
            </a:r>
          </a:p>
          <a:p>
            <a:pPr lvl="2"/>
            <a:r>
              <a:rPr lang="en-GB" sz="1600" dirty="0"/>
              <a:t>Platform for the long tail of </a:t>
            </a:r>
            <a:r>
              <a:rPr lang="en-GB" sz="1600" dirty="0" smtClean="0"/>
              <a:t>science</a:t>
            </a:r>
          </a:p>
          <a:p>
            <a:pPr lvl="2"/>
            <a:r>
              <a:rPr lang="en-GB" sz="1600" dirty="0"/>
              <a:t>Cloud </a:t>
            </a:r>
            <a:r>
              <a:rPr lang="en-GB" sz="1600" dirty="0" err="1" smtClean="0"/>
              <a:t>PaaS</a:t>
            </a:r>
            <a:r>
              <a:rPr lang="en-GB" sz="1600" dirty="0"/>
              <a:t> - all user communities </a:t>
            </a:r>
            <a:r>
              <a:rPr lang="en-GB" sz="1600" dirty="0" smtClean="0"/>
              <a:t>meeting</a:t>
            </a:r>
          </a:p>
          <a:p>
            <a:pPr lvl="2"/>
            <a:r>
              <a:rPr lang="en-GB" sz="1600" dirty="0"/>
              <a:t>EGI </a:t>
            </a:r>
            <a:r>
              <a:rPr lang="en-GB" sz="1600" dirty="0" smtClean="0"/>
              <a:t>Marketplace</a:t>
            </a:r>
            <a:endParaRPr lang="en-GB" sz="1600" b="1" dirty="0"/>
          </a:p>
          <a:p>
            <a:pPr lvl="1"/>
            <a:r>
              <a:rPr lang="en-GB" sz="2000" b="1" dirty="0" smtClean="0"/>
              <a:t>Thursday</a:t>
            </a:r>
          </a:p>
          <a:p>
            <a:pPr lvl="2"/>
            <a:r>
              <a:rPr lang="en-GB" sz="1600" dirty="0"/>
              <a:t>Cross-border joint </a:t>
            </a:r>
            <a:r>
              <a:rPr lang="en-GB" sz="1600" dirty="0" smtClean="0"/>
              <a:t>procurement</a:t>
            </a:r>
          </a:p>
          <a:p>
            <a:pPr lvl="2"/>
            <a:r>
              <a:rPr lang="en-GB" sz="1600" dirty="0"/>
              <a:t>Towards an Open Data </a:t>
            </a:r>
            <a:r>
              <a:rPr lang="en-GB" sz="1600" dirty="0" smtClean="0"/>
              <a:t>Cloud</a:t>
            </a:r>
            <a:endParaRPr lang="en-GB" sz="1600" dirty="0"/>
          </a:p>
          <a:p>
            <a:pPr lvl="2"/>
            <a:r>
              <a:rPr lang="en-GB" sz="1600" dirty="0"/>
              <a:t>Business engagement </a:t>
            </a:r>
            <a:r>
              <a:rPr lang="en-GB" sz="1600" dirty="0" smtClean="0"/>
              <a:t>programme</a:t>
            </a:r>
          </a:p>
          <a:p>
            <a:pPr lvl="2"/>
            <a:r>
              <a:rPr lang="en-GB" sz="1600" dirty="0" smtClean="0"/>
              <a:t>Competence Centres sessions </a:t>
            </a:r>
            <a:endParaRPr lang="en-GB" sz="1600" dirty="0"/>
          </a:p>
          <a:p>
            <a:pPr lvl="2"/>
            <a:endParaRPr lang="en-GB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5" name="Picture 4" descr="Operations Management Board (26 March 2015)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0" t="23554" r="31047" b="7578"/>
          <a:stretch/>
        </p:blipFill>
        <p:spPr>
          <a:xfrm>
            <a:off x="683568" y="1245508"/>
            <a:ext cx="7186945" cy="47763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9592" y="5301208"/>
            <a:ext cx="58326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Conference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Agenda:</a:t>
            </a:r>
          </a:p>
          <a:p>
            <a:pPr lvl="1"/>
            <a:r>
              <a:rPr lang="en-GB" sz="2000" b="1" dirty="0" smtClean="0"/>
              <a:t>Friday</a:t>
            </a:r>
          </a:p>
          <a:p>
            <a:pPr lvl="2"/>
            <a:r>
              <a:rPr lang="en-GB" sz="1600" dirty="0"/>
              <a:t>AAI: state of the art and future </a:t>
            </a:r>
            <a:r>
              <a:rPr lang="en-GB" sz="1600" dirty="0" smtClean="0"/>
              <a:t>plans</a:t>
            </a:r>
          </a:p>
          <a:p>
            <a:pPr lvl="2"/>
            <a:r>
              <a:rPr lang="en-GB" sz="1600" dirty="0"/>
              <a:t>Business engagement </a:t>
            </a:r>
            <a:r>
              <a:rPr lang="en-GB" sz="1600" dirty="0" smtClean="0"/>
              <a:t>programme</a:t>
            </a:r>
          </a:p>
          <a:p>
            <a:pPr lvl="2"/>
            <a:r>
              <a:rPr lang="en-GB" sz="1600" dirty="0"/>
              <a:t>Distributed platforms for </a:t>
            </a:r>
            <a:r>
              <a:rPr lang="en-GB" sz="1600" dirty="0" smtClean="0"/>
              <a:t>e-Learning</a:t>
            </a:r>
            <a:endParaRPr lang="en-GB" sz="1600" dirty="0"/>
          </a:p>
          <a:p>
            <a:pPr lvl="2"/>
            <a:endParaRPr lang="en-GB" sz="1600" b="1" dirty="0"/>
          </a:p>
          <a:p>
            <a:pPr lvl="2"/>
            <a:endParaRPr lang="en-GB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OMBs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>
                <a:solidFill>
                  <a:schemeClr val="accent1"/>
                </a:solidFill>
              </a:rPr>
              <a:t>Please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suggest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presentations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dirty="0" smtClean="0"/>
              <a:t>and </a:t>
            </a:r>
            <a:r>
              <a:rPr lang="pl-PL" dirty="0" err="1" smtClean="0"/>
              <a:t>topics</a:t>
            </a:r>
            <a:r>
              <a:rPr lang="pl-PL" dirty="0" smtClean="0"/>
              <a:t> for OMB </a:t>
            </a:r>
            <a:r>
              <a:rPr lang="pl-PL" dirty="0" err="1" smtClean="0"/>
              <a:t>meetings</a:t>
            </a:r>
            <a:endParaRPr lang="pl-PL" dirty="0" smtClean="0"/>
          </a:p>
          <a:p>
            <a:endParaRPr lang="pl-PL" dirty="0" smtClean="0"/>
          </a:p>
          <a:p>
            <a:r>
              <a:rPr lang="en-US" b="1" dirty="0">
                <a:solidFill>
                  <a:schemeClr val="accent1"/>
                </a:solidFill>
              </a:rPr>
              <a:t>Next OMB is </a:t>
            </a:r>
            <a:r>
              <a:rPr lang="en-GB" b="1" dirty="0" smtClean="0">
                <a:solidFill>
                  <a:schemeClr val="accent1"/>
                </a:solidFill>
              </a:rPr>
              <a:t>April 30</a:t>
            </a:r>
            <a:r>
              <a:rPr lang="pl-PL" b="1" dirty="0" smtClean="0">
                <a:solidFill>
                  <a:schemeClr val="accent1"/>
                </a:solidFill>
              </a:rPr>
              <a:t>th 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Suggest topics by </a:t>
            </a:r>
            <a:r>
              <a:rPr lang="en-GB" dirty="0" smtClean="0"/>
              <a:t>April </a:t>
            </a:r>
            <a:r>
              <a:rPr lang="en-US" dirty="0" smtClean="0"/>
              <a:t>1</a:t>
            </a:r>
            <a:r>
              <a:rPr lang="pl-PL" dirty="0" smtClean="0"/>
              <a:t>5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endParaRPr lang="pl-PL" dirty="0"/>
          </a:p>
          <a:p>
            <a:endParaRPr lang="pl-PL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Operations Update</a:t>
            </a:r>
            <a:br>
              <a:rPr lang="pl-PL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March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5832475" cy="1343025"/>
          </a:xfrm>
        </p:spPr>
        <p:txBody>
          <a:bodyPr/>
          <a:lstStyle/>
          <a:p>
            <a:r>
              <a:rPr lang="pl-PL" altLang="en-US" sz="1800" dirty="0">
                <a:latin typeface="Arial" charset="0"/>
                <a:cs typeface="Arial" charset="0"/>
              </a:rPr>
              <a:t>Cristina </a:t>
            </a:r>
            <a:r>
              <a:rPr lang="pl-PL" altLang="en-US" sz="1800" dirty="0" smtClean="0">
                <a:latin typeface="Arial" charset="0"/>
                <a:cs typeface="Arial" charset="0"/>
              </a:rPr>
              <a:t>Aiftimiei, Małgorzata Krakowian, Peter Solagna</a:t>
            </a:r>
            <a:r>
              <a:rPr lang="en-GB" altLang="en-US" sz="1800" dirty="0">
                <a:latin typeface="Arial" charset="0"/>
                <a:cs typeface="Arial" charset="0"/>
              </a:rPr>
              <a:t>, Vincenzo </a:t>
            </a:r>
            <a:r>
              <a:rPr lang="en-GB" altLang="en-US" sz="1800" dirty="0" err="1">
                <a:latin typeface="Arial" charset="0"/>
                <a:cs typeface="Arial" charset="0"/>
              </a:rPr>
              <a:t>Spinoso</a:t>
            </a:r>
            <a:endParaRPr lang="pl-PL" altLang="en-US" sz="1800" dirty="0" smtClean="0">
              <a:latin typeface="Arial" charset="0"/>
              <a:cs typeface="Arial" charset="0"/>
            </a:endParaRPr>
          </a:p>
          <a:p>
            <a:endParaRPr lang="en-GB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AB68C3-9553-4A75-8BB0-EB247862B62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Assessment of the CA sustainability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itchFamily="34" charset="-128"/>
              </a:rPr>
              <a:t>Thank you for the answers!</a:t>
            </a:r>
            <a:br>
              <a:rPr lang="en-US" altLang="en-US" sz="2400" dirty="0">
                <a:ea typeface="ＭＳ Ｐゴシック" pitchFamily="34" charset="-128"/>
              </a:rPr>
            </a:br>
            <a:endParaRPr lang="en-US" altLang="en-US" sz="2400" dirty="0">
              <a:ea typeface="ＭＳ Ｐゴシック" pitchFamily="34" charset="-128"/>
            </a:endParaRPr>
          </a:p>
          <a:p>
            <a:r>
              <a:rPr lang="en-US" altLang="en-US" sz="2400" dirty="0">
                <a:ea typeface="ＭＳ Ｐゴシック" pitchFamily="34" charset="-128"/>
              </a:rPr>
              <a:t>Almost all the NGIs reported no sustainability issues with their national </a:t>
            </a:r>
            <a:r>
              <a:rPr lang="en-US" altLang="en-US" sz="2400" dirty="0" smtClean="0">
                <a:ea typeface="ＭＳ Ｐゴシック" pitchFamily="34" charset="-128"/>
              </a:rPr>
              <a:t>Certification </a:t>
            </a:r>
            <a:r>
              <a:rPr lang="en-US" altLang="en-US" sz="2400" dirty="0">
                <a:ea typeface="ＭＳ Ｐゴシック" pitchFamily="34" charset="-128"/>
              </a:rPr>
              <a:t>Authorities</a:t>
            </a:r>
            <a:br>
              <a:rPr lang="en-US" altLang="en-US" sz="2400" dirty="0">
                <a:ea typeface="ＭＳ Ｐゴシック" pitchFamily="34" charset="-128"/>
              </a:rPr>
            </a:br>
            <a:endParaRPr lang="en-US" altLang="en-US" sz="2400" dirty="0">
              <a:ea typeface="ＭＳ Ｐゴシック" pitchFamily="34" charset="-128"/>
            </a:endParaRPr>
          </a:p>
          <a:p>
            <a:r>
              <a:rPr lang="en-US" altLang="en-US" sz="2400" dirty="0">
                <a:ea typeface="ＭＳ Ｐゴシック" pitchFamily="34" charset="-128"/>
              </a:rPr>
              <a:t>With the evolution of the AAI framework hopefully the workload of CAs will reduce by increasing the number of users using their institutional </a:t>
            </a:r>
            <a:r>
              <a:rPr lang="en-US" altLang="en-US" sz="2400" dirty="0" err="1">
                <a:ea typeface="ＭＳ Ｐゴシック" pitchFamily="34" charset="-128"/>
              </a:rPr>
              <a:t>IdPs</a:t>
            </a:r>
            <a:endParaRPr lang="en-US" altLang="en-US" sz="2000" dirty="0">
              <a:ea typeface="ＭＳ Ｐゴシック" pitchFamily="34" charset="-128"/>
            </a:endParaRPr>
          </a:p>
          <a:p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Central Nagios instances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000" dirty="0"/>
              <a:t>NGIs raised </a:t>
            </a:r>
            <a:r>
              <a:rPr lang="en-US" sz="2000" b="1" dirty="0"/>
              <a:t>no objections </a:t>
            </a:r>
            <a:r>
              <a:rPr lang="en-US" sz="2000" dirty="0"/>
              <a:t>so far about the deployment of centralized monitoring engine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b="1" dirty="0"/>
              <a:t>The next step </a:t>
            </a:r>
            <a:r>
              <a:rPr lang="en-US" sz="2000" dirty="0"/>
              <a:t>is to test the feasibility of a central deployment of Nagios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 dirty="0"/>
              <a:t>Test for scalability, reliability and availability of the service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b="1" dirty="0"/>
              <a:t>Possible timeline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 dirty="0"/>
              <a:t>Central ARGO computation engine rolled out in April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600" dirty="0"/>
              <a:t>No changes for the NGI </a:t>
            </a:r>
            <a:r>
              <a:rPr lang="en-US" sz="1600" dirty="0" err="1"/>
              <a:t>Nagioses</a:t>
            </a:r>
            <a:r>
              <a:rPr lang="en-US" sz="1600" dirty="0"/>
              <a:t> (or small changes)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600" dirty="0"/>
              <a:t>New A/R table are already available, under testing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 dirty="0"/>
              <a:t>New release of the full ARGO/SAM expected for September including Nagios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600" dirty="0"/>
              <a:t>Before Summer the ARGO/SAM team will test the central Nagios deployment and report to OMB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600" dirty="0"/>
              <a:t>The September release can still include NGI distribution for Nagios if the tests are not convincing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pl-PL" dirty="0" smtClean="0"/>
              <a:t>ccou</a:t>
            </a:r>
            <a:r>
              <a:rPr lang="en-GB" dirty="0" smtClean="0"/>
              <a:t>n</a:t>
            </a:r>
            <a:r>
              <a:rPr lang="pl-PL" dirty="0" smtClean="0"/>
              <a:t>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3562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Multicore</a:t>
            </a:r>
            <a:endParaRPr lang="en-GB" b="1" dirty="0" smtClean="0"/>
          </a:p>
          <a:p>
            <a:pPr lvl="1"/>
            <a:r>
              <a:rPr lang="en-GB" dirty="0" smtClean="0"/>
              <a:t>At December OMB, EGI asked NGIs to encourage sites to start publishing of multicore accounting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</a:t>
            </a:r>
            <a:r>
              <a:rPr lang="en-GB" sz="1200" dirty="0" smtClean="0">
                <a:hlinkClick r:id="rId3"/>
              </a:rPr>
              <a:t>indico.egi.eu/indico/getFile.py/access?contribId=1&amp;resId=0&amp;materialId=slides&amp;confId=2284</a:t>
            </a:r>
            <a:endParaRPr lang="en-GB" sz="1200" dirty="0" smtClean="0"/>
          </a:p>
          <a:p>
            <a:r>
              <a:rPr lang="en-GB" b="1" dirty="0" smtClean="0"/>
              <a:t>User DN</a:t>
            </a:r>
          </a:p>
          <a:p>
            <a:pPr lvl="1"/>
            <a:r>
              <a:rPr lang="en-GB" dirty="0" smtClean="0"/>
              <a:t>Inter-usage </a:t>
            </a:r>
            <a:r>
              <a:rPr lang="en-GB" dirty="0"/>
              <a:t>across </a:t>
            </a:r>
            <a:r>
              <a:rPr lang="en-GB" dirty="0" smtClean="0"/>
              <a:t>countries</a:t>
            </a:r>
          </a:p>
          <a:p>
            <a:r>
              <a:rPr lang="en-GB" b="1" dirty="0" smtClean="0"/>
              <a:t>Cloud</a:t>
            </a:r>
          </a:p>
          <a:p>
            <a:pPr lvl="1"/>
            <a:r>
              <a:rPr lang="en-GB" dirty="0" smtClean="0"/>
              <a:t>sites </a:t>
            </a:r>
            <a:r>
              <a:rPr lang="en-GB" dirty="0"/>
              <a:t>must upgrade to the latest releases of accounting </a:t>
            </a:r>
            <a:r>
              <a:rPr lang="en-GB" dirty="0" smtClean="0"/>
              <a:t>probes</a:t>
            </a:r>
          </a:p>
          <a:p>
            <a:r>
              <a:rPr lang="en-GB" b="1" dirty="0" smtClean="0"/>
              <a:t>Storage</a:t>
            </a:r>
          </a:p>
          <a:p>
            <a:pPr lvl="1"/>
            <a:r>
              <a:rPr lang="en-GB" dirty="0" smtClean="0"/>
              <a:t>Looking for sites wanting to participate in pilot </a:t>
            </a:r>
          </a:p>
          <a:p>
            <a:endParaRPr lang="en-GB" dirty="0"/>
          </a:p>
          <a:p>
            <a:endParaRPr lang="en-GB" sz="1600" dirty="0" smtClean="0"/>
          </a:p>
          <a:p>
            <a:pPr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3336-5C51-4AB1-BEE6-DB5BC4505B2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3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</a:t>
            </a:r>
            <a:r>
              <a:rPr lang="en-GB" dirty="0" err="1" smtClean="0"/>
              <a:t>RODs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Please register </a:t>
            </a:r>
            <a:r>
              <a:rPr lang="en-GB" sz="2400" dirty="0" err="1" smtClean="0"/>
              <a:t>iRODS</a:t>
            </a:r>
            <a:r>
              <a:rPr lang="en-GB" sz="2400" dirty="0" smtClean="0"/>
              <a:t> end-points in GOC DB. </a:t>
            </a:r>
            <a:r>
              <a:rPr lang="en-GB" sz="2400" dirty="0"/>
              <a:t>We already have a service type in </a:t>
            </a:r>
            <a:r>
              <a:rPr lang="en-GB" sz="2400" dirty="0" smtClean="0"/>
              <a:t>GOCDB:</a:t>
            </a:r>
          </a:p>
          <a:p>
            <a:pPr lvl="1"/>
            <a:r>
              <a:rPr lang="en-GB" sz="2000" b="1" dirty="0" err="1" smtClean="0"/>
              <a:t>org.irods.irods</a:t>
            </a:r>
            <a:endParaRPr lang="en-GB" sz="2000" dirty="0" smtClean="0"/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://goc.egi.eu/portal/index.php?Page_Type=Services&amp;serviceType=org.irods.irods3&amp;ngi=&amp;searchTerm=&amp;production=TRUE&amp;monitored=TRUE&amp;scope=EGI&amp;certificationStatus=Certified&amp;servKeyNames</a:t>
            </a:r>
            <a:r>
              <a:rPr lang="en-GB" sz="2000" dirty="0" smtClean="0">
                <a:hlinkClick r:id="rId2"/>
              </a:rPr>
              <a:t>=</a:t>
            </a:r>
            <a:r>
              <a:rPr lang="en-GB" sz="20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9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New Global VOs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075612" cy="5184576"/>
          </a:xfrm>
        </p:spPr>
        <p:txBody>
          <a:bodyPr/>
          <a:lstStyle/>
          <a:p>
            <a:endParaRPr lang="pl-PL" sz="1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Operations </a:t>
            </a:r>
            <a:r>
              <a:rPr lang="en-GB" sz="3200" dirty="0" smtClean="0"/>
              <a:t>Testing and Advisory Groups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wiki.egi.eu/wiki/OTAG</a:t>
            </a:r>
            <a:endParaRPr lang="en-GB" sz="2400" dirty="0" smtClean="0"/>
          </a:p>
          <a:p>
            <a:r>
              <a:rPr lang="en-GB" sz="2400" dirty="0" smtClean="0"/>
              <a:t>to </a:t>
            </a:r>
            <a:r>
              <a:rPr lang="en-GB" sz="2400" dirty="0"/>
              <a:t>help developers in </a:t>
            </a:r>
            <a:r>
              <a:rPr lang="en-GB" sz="2400" b="1" dirty="0"/>
              <a:t>requirement prioritization </a:t>
            </a:r>
            <a:r>
              <a:rPr lang="en-GB" sz="2400" dirty="0"/>
              <a:t>and </a:t>
            </a:r>
            <a:r>
              <a:rPr lang="en-GB" sz="2400" b="1" dirty="0"/>
              <a:t>releasing process </a:t>
            </a:r>
            <a:r>
              <a:rPr lang="en-GB" sz="2400" dirty="0"/>
              <a:t>of operational tools. </a:t>
            </a:r>
            <a:endParaRPr lang="en-GB" sz="2400" dirty="0" smtClean="0"/>
          </a:p>
          <a:p>
            <a:pPr lvl="1"/>
            <a:r>
              <a:rPr lang="en-GB" sz="2000" b="1" dirty="0" smtClean="0"/>
              <a:t>forums </a:t>
            </a:r>
            <a:r>
              <a:rPr lang="en-GB" sz="2000" b="1" dirty="0"/>
              <a:t>to discuss </a:t>
            </a:r>
            <a:r>
              <a:rPr lang="en-GB" sz="2000" dirty="0"/>
              <a:t>the </a:t>
            </a:r>
            <a:r>
              <a:rPr lang="en-GB" sz="2000" dirty="0" smtClean="0"/>
              <a:t>tools evolution that </a:t>
            </a:r>
            <a:r>
              <a:rPr lang="en-GB" sz="2000" dirty="0"/>
              <a:t>meet the expressed needs of </a:t>
            </a:r>
            <a:r>
              <a:rPr lang="en-GB" sz="2000" dirty="0" smtClean="0"/>
              <a:t>users</a:t>
            </a:r>
          </a:p>
          <a:p>
            <a:pPr lvl="1"/>
            <a:r>
              <a:rPr lang="en-GB" sz="2000" b="1" dirty="0" smtClean="0"/>
              <a:t>Participation: on demand</a:t>
            </a:r>
          </a:p>
          <a:p>
            <a:r>
              <a:rPr lang="en-GB" sz="2200" b="1" dirty="0"/>
              <a:t>Operations Portal </a:t>
            </a:r>
          </a:p>
          <a:p>
            <a:pPr lvl="1"/>
            <a:r>
              <a:rPr lang="en-GB" sz="1800" dirty="0" smtClean="0">
                <a:hlinkClick r:id="rId3"/>
              </a:rPr>
              <a:t>ops-portal-atb@mailman.egi.eu</a:t>
            </a:r>
            <a:r>
              <a:rPr lang="en-GB" sz="1800" dirty="0" smtClean="0"/>
              <a:t>  </a:t>
            </a:r>
          </a:p>
          <a:p>
            <a:pPr lvl="1"/>
            <a:r>
              <a:rPr lang="en-GB" sz="1800" dirty="0" smtClean="0"/>
              <a:t>2 releases planned, 1 release deployed</a:t>
            </a:r>
          </a:p>
          <a:p>
            <a:pPr lvl="1"/>
            <a:r>
              <a:rPr lang="en-GB" sz="1800" dirty="0" smtClean="0"/>
              <a:t>Leader: Operations -&gt; Operations Support</a:t>
            </a:r>
          </a:p>
          <a:p>
            <a:r>
              <a:rPr lang="en-GB" sz="2200" b="1" dirty="0" smtClean="0"/>
              <a:t>Accounting Portal</a:t>
            </a:r>
          </a:p>
          <a:p>
            <a:pPr lvl="1"/>
            <a:r>
              <a:rPr lang="en-GB" sz="1800" dirty="0" smtClean="0">
                <a:hlinkClick r:id="rId4"/>
              </a:rPr>
              <a:t>acc-portal-atb@mailman.egi.eu</a:t>
            </a:r>
            <a:r>
              <a:rPr lang="en-GB" sz="1800" dirty="0" smtClean="0"/>
              <a:t>  </a:t>
            </a:r>
          </a:p>
          <a:p>
            <a:pPr lvl="1"/>
            <a:r>
              <a:rPr lang="en-GB" sz="1800" dirty="0" smtClean="0"/>
              <a:t>In April first requirements gathering meeting</a:t>
            </a:r>
          </a:p>
          <a:p>
            <a:pPr lvl="1"/>
            <a:endParaRPr lang="en-GB" sz="1800" b="1" dirty="0" smtClean="0"/>
          </a:p>
          <a:p>
            <a:endParaRPr lang="en-GB" sz="2200" dirty="0" smtClean="0"/>
          </a:p>
          <a:p>
            <a:pPr lvl="1"/>
            <a:endParaRPr lang="en-GB" sz="1800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26/03/2015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9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1197</TotalTime>
  <Words>855</Words>
  <Application>Microsoft Office PowerPoint</Application>
  <PresentationFormat>On-screen Show (4:3)</PresentationFormat>
  <Paragraphs>200</Paragraphs>
  <Slides>21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EGI-InSPIRE-Slide-Template_v4</vt:lpstr>
      <vt:lpstr>1_EGI-InSPIRE-Slide-Template_v4</vt:lpstr>
      <vt:lpstr>Operations Management Board  March 26 </vt:lpstr>
      <vt:lpstr>Agenda</vt:lpstr>
      <vt:lpstr>Operations Update March</vt:lpstr>
      <vt:lpstr>Assessment of the CA sustainability</vt:lpstr>
      <vt:lpstr>Central Nagios instances</vt:lpstr>
      <vt:lpstr>Accounting</vt:lpstr>
      <vt:lpstr>iRODs</vt:lpstr>
      <vt:lpstr>New Global VOs</vt:lpstr>
      <vt:lpstr>Operations Testing and Advisory Groups</vt:lpstr>
      <vt:lpstr>Operations Testing and Advisory Groups</vt:lpstr>
      <vt:lpstr>ARGUS monitoring</vt:lpstr>
      <vt:lpstr>Operations Level Agreements</vt:lpstr>
      <vt:lpstr>Technology Provider UA</vt:lpstr>
      <vt:lpstr>Federated Cloud</vt:lpstr>
      <vt:lpstr>Federated Cloud</vt:lpstr>
      <vt:lpstr>Federated Cloud</vt:lpstr>
      <vt:lpstr>EGI Conference 2015</vt:lpstr>
      <vt:lpstr>EGI Conference 2015</vt:lpstr>
      <vt:lpstr>EGI Conference 2015</vt:lpstr>
      <vt:lpstr>EGI Conference 2015</vt:lpstr>
      <vt:lpstr>Next OMBs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 August</dc:title>
  <dc:creator>Krakowian</dc:creator>
  <cp:lastModifiedBy>Malgorzata Krakowian</cp:lastModifiedBy>
  <cp:revision>274</cp:revision>
  <dcterms:created xsi:type="dcterms:W3CDTF">2014-08-26T10:49:45Z</dcterms:created>
  <dcterms:modified xsi:type="dcterms:W3CDTF">2015-03-26T08:37:39Z</dcterms:modified>
</cp:coreProperties>
</file>