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89" r:id="rId5"/>
    <p:sldId id="291" r:id="rId6"/>
    <p:sldId id="293" r:id="rId7"/>
    <p:sldId id="297" r:id="rId8"/>
    <p:sldId id="298" r:id="rId9"/>
    <p:sldId id="300" r:id="rId10"/>
    <p:sldId id="301" r:id="rId11"/>
    <p:sldId id="299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19" d="100"/>
          <a:sy n="119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6/25/15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6/25/15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3C789A-0FDC-204B-825B-07311AC1CF79}" type="datetimeFigureOut">
              <a:rPr lang="en-GB"/>
              <a:pPr/>
              <a:t>6/25/15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28991C-B233-E645-9658-37BB9DF918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07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6/25/15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PROC2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operations@egi.eu" TargetMode="External"/><Relationship Id="rId3" Type="http://schemas.openxmlformats.org/officeDocument/2006/relationships/hyperlink" Target="mailto:jpina@lip.p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Introduction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5-06-25 at 10.04.2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349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approval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Procedure for the RC suspension</a:t>
            </a:r>
            <a:r>
              <a:rPr lang="en-US" dirty="0" smtClean="0"/>
              <a:t>, introduced last OMB</a:t>
            </a:r>
          </a:p>
          <a:p>
            <a:r>
              <a:rPr lang="en-US" dirty="0" smtClean="0"/>
              <a:t>Including:</a:t>
            </a:r>
          </a:p>
          <a:p>
            <a:pPr lvl="1"/>
            <a:r>
              <a:rPr lang="en-US" dirty="0" smtClean="0"/>
              <a:t>Motivations for suspension</a:t>
            </a:r>
          </a:p>
          <a:p>
            <a:pPr lvl="1"/>
            <a:r>
              <a:rPr lang="en-US" dirty="0" smtClean="0"/>
              <a:t>Steps for the suspension: mainly communications to NGI and site</a:t>
            </a:r>
          </a:p>
          <a:p>
            <a:r>
              <a:rPr lang="en-US" dirty="0" smtClean="0"/>
              <a:t>Approved?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85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UMD-4</a:t>
            </a:r>
          </a:p>
          <a:p>
            <a:pPr lvl="1"/>
            <a:r>
              <a:rPr lang="en-US" dirty="0" smtClean="0"/>
              <a:t>Extending the software provisioning infrastructure to support CentOS7 and Ubuntu 14</a:t>
            </a:r>
          </a:p>
          <a:p>
            <a:pPr lvl="1"/>
            <a:r>
              <a:rPr lang="en-US" dirty="0" smtClean="0"/>
              <a:t>UMD-4 will support SL6, CentOS7, Ubuntu 14</a:t>
            </a:r>
          </a:p>
          <a:p>
            <a:r>
              <a:rPr lang="en-US" dirty="0" smtClean="0"/>
              <a:t>Need of sites interested in EL7-based distribution for Staged Rollout testing</a:t>
            </a:r>
          </a:p>
          <a:p>
            <a:pPr lvl="1"/>
            <a:r>
              <a:rPr lang="en-US" dirty="0" smtClean="0"/>
              <a:t>Contact either </a:t>
            </a:r>
            <a:r>
              <a:rPr lang="en-US" dirty="0" smtClean="0">
                <a:hlinkClick r:id="rId2"/>
              </a:rPr>
              <a:t>operations@egi.eu</a:t>
            </a:r>
            <a:r>
              <a:rPr lang="en-US" dirty="0" smtClean="0"/>
              <a:t> or </a:t>
            </a:r>
            <a:r>
              <a:rPr lang="en-US" dirty="0" err="1" smtClean="0"/>
              <a:t>Jo</a:t>
            </a:r>
            <a:r>
              <a:rPr lang="en-US" dirty="0" err="1" smtClean="0"/>
              <a:t>ão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jpina@lip.pl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SL5 under decommission</a:t>
            </a:r>
          </a:p>
          <a:p>
            <a:pPr lvl="1"/>
            <a:r>
              <a:rPr lang="en-US" dirty="0" smtClean="0"/>
              <a:t>Only security updates of UMD products from September</a:t>
            </a:r>
          </a:p>
          <a:p>
            <a:pPr lvl="1"/>
            <a:r>
              <a:rPr lang="en-US" dirty="0" smtClean="0"/>
              <a:t>Decommissioned in March 2016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4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3.13.0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RC to be published </a:t>
            </a:r>
            <a:r>
              <a:rPr lang="en-GB" i="1" dirty="0" smtClean="0"/>
              <a:t>today, integration testing starting right after OMB</a:t>
            </a:r>
            <a:endParaRPr lang="en-GB" i="1" dirty="0"/>
          </a:p>
          <a:p>
            <a:endParaRPr lang="en-GB" dirty="0" smtClean="0"/>
          </a:p>
          <a:p>
            <a:r>
              <a:rPr lang="en-GB" dirty="0" smtClean="0"/>
              <a:t>Compute</a:t>
            </a:r>
            <a:endParaRPr lang="en-GB" dirty="0"/>
          </a:p>
          <a:p>
            <a:pPr lvl="1"/>
            <a:r>
              <a:rPr lang="en-GB" dirty="0"/>
              <a:t>CREAM 1.16.5 (SL6 only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APEL 1.4.1</a:t>
            </a:r>
            <a:endParaRPr lang="en-GB" dirty="0"/>
          </a:p>
          <a:p>
            <a:r>
              <a:rPr lang="en-GB" dirty="0"/>
              <a:t>Client </a:t>
            </a:r>
            <a:r>
              <a:rPr lang="en-GB" dirty="0" smtClean="0"/>
              <a:t>Tools</a:t>
            </a:r>
            <a:endParaRPr lang="en-GB" dirty="0"/>
          </a:p>
          <a:p>
            <a:pPr lvl="1"/>
            <a:r>
              <a:rPr lang="en-GB" dirty="0" err="1"/>
              <a:t>srm-ifce</a:t>
            </a:r>
            <a:r>
              <a:rPr lang="en-GB" dirty="0"/>
              <a:t> </a:t>
            </a:r>
            <a:r>
              <a:rPr lang="en-GB" dirty="0" smtClean="0"/>
              <a:t>1.22.1</a:t>
            </a:r>
          </a:p>
          <a:p>
            <a:r>
              <a:rPr lang="en-GB" dirty="0" err="1"/>
              <a:t>AuthN</a:t>
            </a:r>
            <a:r>
              <a:rPr lang="en-GB" dirty="0"/>
              <a:t>/</a:t>
            </a:r>
            <a:r>
              <a:rPr lang="en-GB" dirty="0" err="1"/>
              <a:t>AuthZ</a:t>
            </a:r>
            <a:endParaRPr lang="en-GB" dirty="0"/>
          </a:p>
          <a:p>
            <a:pPr lvl="1"/>
            <a:r>
              <a:rPr lang="en-GB" dirty="0" err="1"/>
              <a:t>gLExec</a:t>
            </a:r>
            <a:r>
              <a:rPr lang="en-GB" dirty="0"/>
              <a:t> 1.2.3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75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3.13.0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  <a:endParaRPr lang="en-GB" dirty="0"/>
          </a:p>
          <a:p>
            <a:pPr lvl="1"/>
            <a:r>
              <a:rPr lang="en-GB" dirty="0" err="1"/>
              <a:t>StoRM</a:t>
            </a:r>
            <a:r>
              <a:rPr lang="en-GB" dirty="0"/>
              <a:t> server 1.11.8</a:t>
            </a:r>
          </a:p>
          <a:p>
            <a:pPr lvl="1"/>
            <a:r>
              <a:rPr lang="en-GB" dirty="0" err="1"/>
              <a:t>dpm-xroot</a:t>
            </a:r>
            <a:r>
              <a:rPr lang="en-GB" dirty="0"/>
              <a:t> 3.5.2</a:t>
            </a:r>
          </a:p>
          <a:p>
            <a:pPr lvl="1"/>
            <a:r>
              <a:rPr lang="en-GB" dirty="0" err="1"/>
              <a:t>XRootD</a:t>
            </a:r>
            <a:r>
              <a:rPr lang="en-GB" dirty="0"/>
              <a:t> 4.2.0</a:t>
            </a:r>
          </a:p>
          <a:p>
            <a:pPr lvl="1"/>
            <a:r>
              <a:rPr lang="en-GB" dirty="0"/>
              <a:t>CVMFS 2.1.20</a:t>
            </a:r>
          </a:p>
          <a:p>
            <a:pPr lvl="1"/>
            <a:r>
              <a:rPr lang="en-GB" dirty="0"/>
              <a:t>Frontier Squid </a:t>
            </a:r>
            <a:r>
              <a:rPr lang="en-GB" dirty="0" smtClean="0"/>
              <a:t>2.7.24</a:t>
            </a:r>
            <a:endParaRPr lang="en-GB" dirty="0"/>
          </a:p>
          <a:p>
            <a:r>
              <a:rPr lang="en-GB" dirty="0" smtClean="0"/>
              <a:t>Miscellaneous</a:t>
            </a:r>
            <a:endParaRPr lang="en-GB" dirty="0"/>
          </a:p>
          <a:p>
            <a:pPr lvl="1"/>
            <a:r>
              <a:rPr lang="en-GB" dirty="0"/>
              <a:t>fetch-</a:t>
            </a:r>
            <a:r>
              <a:rPr lang="en-GB" dirty="0" err="1"/>
              <a:t>crl</a:t>
            </a:r>
            <a:r>
              <a:rPr lang="en-GB" dirty="0"/>
              <a:t> </a:t>
            </a:r>
            <a:r>
              <a:rPr lang="en-GB" dirty="0" smtClean="0"/>
              <a:t>3.0.16</a:t>
            </a:r>
            <a:endParaRPr lang="en-GB" dirty="0"/>
          </a:p>
          <a:p>
            <a:pPr lvl="1"/>
            <a:r>
              <a:rPr lang="en-GB" dirty="0" smtClean="0"/>
              <a:t>GFAL </a:t>
            </a:r>
            <a:r>
              <a:rPr lang="en-GB" dirty="0"/>
              <a:t>2.8.4</a:t>
            </a:r>
          </a:p>
          <a:p>
            <a:pPr lvl="1"/>
            <a:r>
              <a:rPr lang="en-GB" dirty="0"/>
              <a:t>GFAL2-PYTHON 1.7.1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24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419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dirty="0" smtClean="0">
                <a:latin typeface="Calibri" charset="0"/>
              </a:rPr>
              <a:t>GOCDB: Proposed </a:t>
            </a:r>
            <a:r>
              <a:rPr lang="en-GB" sz="2800" dirty="0">
                <a:latin typeface="Calibri" charset="0"/>
              </a:rPr>
              <a:t>Changes to PI for </a:t>
            </a:r>
            <a:r>
              <a:rPr lang="en-GB" sz="2800" dirty="0" err="1">
                <a:latin typeface="Calibri" charset="0"/>
              </a:rPr>
              <a:t>IdP</a:t>
            </a:r>
            <a:r>
              <a:rPr lang="en-GB" sz="2800" dirty="0">
                <a:latin typeface="Calibri" charset="0"/>
              </a:rPr>
              <a:t> Authentication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27"/>
          <a:stretch>
            <a:fillRect/>
          </a:stretch>
        </p:blipFill>
        <p:spPr bwMode="auto">
          <a:xfrm>
            <a:off x="250825" y="2022475"/>
            <a:ext cx="44989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50825" y="3914775"/>
            <a:ext cx="5221288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urved Left Arrow 4"/>
          <p:cNvSpPr/>
          <p:nvPr/>
        </p:nvSpPr>
        <p:spPr>
          <a:xfrm>
            <a:off x="5472113" y="4095750"/>
            <a:ext cx="468312" cy="126841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61938" y="911225"/>
            <a:ext cx="8640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GB" sz="2000"/>
              <a:t>Replace CertDN with ‘PRINCIPAL’ +/- AUTH_REALM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000"/>
              <a:t>Dependent systems may need to be ‘AUTH_REALM’ aware?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000"/>
              <a:t>Request to implement this in production by end July </a:t>
            </a: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597525" y="2271713"/>
            <a:ext cx="28797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2000"/>
              <a:t>get_user, get_site_contacts, </a:t>
            </a:r>
          </a:p>
          <a:p>
            <a:r>
              <a:rPr lang="en-GB" sz="2000"/>
              <a:t>get_roc_contacts, </a:t>
            </a:r>
          </a:p>
          <a:p>
            <a:r>
              <a:rPr lang="en-GB" sz="2000"/>
              <a:t>get_project_contacts, </a:t>
            </a:r>
          </a:p>
          <a:p>
            <a:r>
              <a:rPr lang="en-GB" sz="2000"/>
              <a:t>get_service_group_roles</a:t>
            </a:r>
          </a:p>
        </p:txBody>
      </p:sp>
      <p:sp>
        <p:nvSpPr>
          <p:cNvPr id="15" name="Multiply 14"/>
          <p:cNvSpPr/>
          <p:nvPr/>
        </p:nvSpPr>
        <p:spPr>
          <a:xfrm>
            <a:off x="2025650" y="3530600"/>
            <a:ext cx="1585913" cy="1120775"/>
          </a:xfrm>
          <a:prstGeom prst="mathMultiply">
            <a:avLst>
              <a:gd name="adj1" fmla="val 1111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3" name="TextBox 18"/>
          <p:cNvSpPr txBox="1">
            <a:spLocks noChangeArrowheads="1"/>
          </p:cNvSpPr>
          <p:nvPr/>
        </p:nvSpPr>
        <p:spPr bwMode="auto">
          <a:xfrm>
            <a:off x="4356100" y="5949950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2000"/>
              <a:t>A separate account from a different AuthRealm (EGI SSO IdP)</a:t>
            </a:r>
          </a:p>
        </p:txBody>
      </p:sp>
      <p:sp>
        <p:nvSpPr>
          <p:cNvPr id="6154" name="TextBox 1"/>
          <p:cNvSpPr txBox="1">
            <a:spLocks noChangeArrowheads="1"/>
          </p:cNvSpPr>
          <p:nvPr/>
        </p:nvSpPr>
        <p:spPr bwMode="auto">
          <a:xfrm>
            <a:off x="6084888" y="4446588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1800"/>
              <a:t>becomes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8264525" y="2513013"/>
            <a:ext cx="360363" cy="1577975"/>
          </a:xfrm>
          <a:prstGeom prst="rightBrace">
            <a:avLst>
              <a:gd name="adj1" fmla="val 67858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 rot="-5400000">
            <a:off x="7773194" y="3112294"/>
            <a:ext cx="2157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1800"/>
              <a:t>Affected PI methods</a:t>
            </a:r>
          </a:p>
        </p:txBody>
      </p:sp>
      <p:pic>
        <p:nvPicPr>
          <p:cNvPr id="615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454650"/>
            <a:ext cx="688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403225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73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827584" y="116632"/>
            <a:ext cx="8518525" cy="5937250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Calibri" charset="0"/>
              </a:rPr>
              <a:t>Public/</a:t>
            </a:r>
            <a:r>
              <a:rPr lang="en-GB" sz="2400" dirty="0" err="1">
                <a:latin typeface="Calibri" charset="0"/>
              </a:rPr>
              <a:t>PermitAll</a:t>
            </a:r>
            <a:r>
              <a:rPr lang="en-GB" sz="2400" dirty="0">
                <a:latin typeface="Calibri" charset="0"/>
              </a:rPr>
              <a:t> access to selected read only pages:  </a:t>
            </a:r>
          </a:p>
          <a:p>
            <a:pPr lvl="1" eaLnBrk="1" hangingPunct="1"/>
            <a:r>
              <a:rPr lang="en-GB" sz="2000" dirty="0">
                <a:latin typeface="Calibri" charset="0"/>
              </a:rPr>
              <a:t>E.g. view Project/NGI/Sites/Service/Downtime can be configured for no authentication </a:t>
            </a:r>
          </a:p>
          <a:p>
            <a:pPr lvl="1" eaLnBrk="1" hangingPunct="1"/>
            <a:r>
              <a:rPr lang="en-GB" sz="2000" dirty="0">
                <a:latin typeface="Calibri" charset="0"/>
              </a:rPr>
              <a:t>All data regarded as sensitive is obscured (replaced with ‘PROTECTED’) </a:t>
            </a:r>
          </a:p>
          <a:p>
            <a:pPr lvl="1" eaLnBrk="1" hangingPunct="1"/>
            <a:r>
              <a:rPr lang="en-GB" sz="2000" dirty="0">
                <a:latin typeface="Calibri" charset="0"/>
              </a:rPr>
              <a:t>Does EGI want this functionality to be enabled? 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49500"/>
            <a:ext cx="6076950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approval</a:t>
            </a:r>
          </a:p>
          <a:p>
            <a:r>
              <a:rPr lang="en-US" dirty="0" smtClean="0"/>
              <a:t>Presented last OMB by Stuart (APEL)</a:t>
            </a:r>
          </a:p>
          <a:p>
            <a:r>
              <a:rPr lang="en-US" dirty="0" smtClean="0"/>
              <a:t>Summary:</a:t>
            </a:r>
          </a:p>
          <a:p>
            <a:pPr lvl="1"/>
            <a:r>
              <a:rPr lang="en-GB" dirty="0"/>
              <a:t>GOCDB changes</a:t>
            </a:r>
          </a:p>
          <a:p>
            <a:pPr lvl="2"/>
            <a:r>
              <a:rPr lang="en-GB" dirty="0"/>
              <a:t>Rename services</a:t>
            </a:r>
          </a:p>
          <a:p>
            <a:pPr lvl="3"/>
            <a:r>
              <a:rPr lang="en-GB" dirty="0" err="1"/>
              <a:t>gLite</a:t>
            </a:r>
            <a:r>
              <a:rPr lang="en-GB" dirty="0"/>
              <a:t>-APEL becomes </a:t>
            </a:r>
            <a:r>
              <a:rPr lang="en-GB" dirty="0" err="1"/>
              <a:t>grid.accounting.publisher</a:t>
            </a:r>
            <a:endParaRPr lang="en-GB" dirty="0"/>
          </a:p>
          <a:p>
            <a:pPr lvl="3"/>
            <a:r>
              <a:rPr lang="en-GB" dirty="0"/>
              <a:t>APEL becomes </a:t>
            </a:r>
            <a:r>
              <a:rPr lang="en-GB" dirty="0" err="1"/>
              <a:t>grid.accounting.submithost</a:t>
            </a:r>
            <a:endParaRPr lang="en-GB" dirty="0"/>
          </a:p>
          <a:p>
            <a:pPr lvl="4"/>
            <a:r>
              <a:rPr lang="en-GB" dirty="0"/>
              <a:t>Or maybe remove completely</a:t>
            </a:r>
          </a:p>
          <a:p>
            <a:pPr lvl="1"/>
            <a:r>
              <a:rPr lang="en-GB" dirty="0"/>
              <a:t>Behaviour changes</a:t>
            </a:r>
          </a:p>
          <a:p>
            <a:pPr lvl="2"/>
            <a:r>
              <a:rPr lang="en-GB" dirty="0"/>
              <a:t>Pub test</a:t>
            </a:r>
          </a:p>
          <a:p>
            <a:pPr lvl="3"/>
            <a:r>
              <a:rPr lang="en-GB" dirty="0"/>
              <a:t>Per publisher not per site</a:t>
            </a:r>
          </a:p>
          <a:p>
            <a:pPr lvl="2"/>
            <a:r>
              <a:rPr lang="en-GB" dirty="0"/>
              <a:t>Sync test</a:t>
            </a:r>
          </a:p>
          <a:p>
            <a:pPr lvl="3"/>
            <a:r>
              <a:rPr lang="en-GB" dirty="0"/>
              <a:t>Per submit host/CE not per </a:t>
            </a:r>
            <a:r>
              <a:rPr lang="en-GB" dirty="0" smtClean="0"/>
              <a:t>site</a:t>
            </a:r>
          </a:p>
          <a:p>
            <a:r>
              <a:rPr lang="en-GB" dirty="0" smtClean="0"/>
              <a:t>Approved?</a:t>
            </a: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467497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26</TotalTime>
  <Words>351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EGI.eu template</vt:lpstr>
      <vt:lpstr>EGI Powerpoint Presentation (body)</vt:lpstr>
      <vt:lpstr>EGI Powerpoint Presentation (closing)</vt:lpstr>
      <vt:lpstr>OMB Introduction</vt:lpstr>
      <vt:lpstr>AGENDA</vt:lpstr>
      <vt:lpstr>PROC21</vt:lpstr>
      <vt:lpstr>UMD updates</vt:lpstr>
      <vt:lpstr>UMD 3.13.0</vt:lpstr>
      <vt:lpstr>UMD 3.13.0</vt:lpstr>
      <vt:lpstr>GOCDB: Proposed Changes to PI for IdP Authentication</vt:lpstr>
      <vt:lpstr>PowerPoint Presentation</vt:lpstr>
      <vt:lpstr>APEL monitoring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5</cp:revision>
  <dcterms:created xsi:type="dcterms:W3CDTF">2015-05-07T09:44:43Z</dcterms:created>
  <dcterms:modified xsi:type="dcterms:W3CDTF">2015-06-25T08:05:04Z</dcterms:modified>
</cp:coreProperties>
</file>