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25"/>
  </p:notesMasterIdLst>
  <p:handoutMasterIdLst>
    <p:handoutMasterId r:id="rId26"/>
  </p:handoutMasterIdLst>
  <p:sldIdLst>
    <p:sldId id="280" r:id="rId4"/>
    <p:sldId id="307" r:id="rId5"/>
    <p:sldId id="289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8" r:id="rId23"/>
    <p:sldId id="284" r:id="rId2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119" d="100"/>
          <a:sy n="119" d="100"/>
        </p:scale>
        <p:origin x="-10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6/24/15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6/24/15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6/24/15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iki.egi.eu/wiki/GGUS:Release_Schedule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EGI Core Activities OLA </a:t>
            </a:r>
            <a:r>
              <a:rPr lang="en-GB" dirty="0"/>
              <a:t>P</a:t>
            </a:r>
            <a:r>
              <a:rPr lang="en-GB" dirty="0" smtClean="0"/>
              <a:t>erformance </a:t>
            </a:r>
            <a:r>
              <a:rPr lang="en-GB" dirty="0"/>
              <a:t>R</a:t>
            </a:r>
            <a:r>
              <a:rPr lang="en-GB" dirty="0" smtClean="0"/>
              <a:t>eport 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Peter Solagna – </a:t>
            </a:r>
            <a:r>
              <a:rPr lang="en-GB" dirty="0" err="1" smtClean="0"/>
              <a:t>EGI.eu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provisioning infrastructure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GRNET,CESGA</a:t>
            </a:r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smtClean="0"/>
              <a:t>Maintenance of the software provisioning infrastructure</a:t>
            </a:r>
          </a:p>
          <a:p>
            <a:pPr lvl="1"/>
            <a:r>
              <a:rPr lang="en-GB" dirty="0" smtClean="0"/>
              <a:t>Maintenance of the verification </a:t>
            </a:r>
            <a:r>
              <a:rPr lang="en-GB" dirty="0" err="1" smtClean="0"/>
              <a:t>testbed</a:t>
            </a:r>
            <a:r>
              <a:rPr lang="en-GB" dirty="0" smtClean="0"/>
              <a:t> for UMD QA</a:t>
            </a:r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The services exceeded the targets of availability during the monitored period</a:t>
            </a:r>
          </a:p>
          <a:p>
            <a:pPr lvl="1"/>
            <a:r>
              <a:rPr lang="en-GB" dirty="0" smtClean="0"/>
              <a:t>The support targets were met all the months but in January, with a response time of 6 days for a ticket. Slightly over</a:t>
            </a:r>
          </a:p>
          <a:p>
            <a:r>
              <a:rPr lang="en-GB" dirty="0" smtClean="0"/>
              <a:t>Issues</a:t>
            </a:r>
          </a:p>
          <a:p>
            <a:r>
              <a:rPr lang="en-GB" dirty="0" smtClean="0"/>
              <a:t>Plans</a:t>
            </a:r>
          </a:p>
          <a:p>
            <a:pPr lvl="1"/>
            <a:r>
              <a:rPr lang="en-GB" dirty="0" smtClean="0"/>
              <a:t>Add support for EL7 repositories and Ubuntu and implement the UMD-4 major release for September 2015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898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 coordination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/>
              <a:t>STFC, FOM-</a:t>
            </a:r>
            <a:r>
              <a:rPr lang="en-GB" dirty="0" err="1"/>
              <a:t>Nikhef</a:t>
            </a:r>
            <a:r>
              <a:rPr lang="en-GB" dirty="0"/>
              <a:t> , SNIC</a:t>
            </a:r>
            <a:r>
              <a:rPr lang="en-US" dirty="0"/>
              <a:t> </a:t>
            </a:r>
            <a:endParaRPr lang="en-GB" dirty="0" smtClean="0"/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/>
              <a:t>IRTF handled 5 new security incidents, completed work on 11 old security incidents and issued 4 advisories. </a:t>
            </a:r>
            <a:endParaRPr lang="en-GB" dirty="0" smtClean="0"/>
          </a:p>
          <a:p>
            <a:pPr lvl="1"/>
            <a:r>
              <a:rPr lang="en-GB" dirty="0" smtClean="0"/>
              <a:t>SVG </a:t>
            </a:r>
            <a:r>
              <a:rPr lang="en-GB" dirty="0"/>
              <a:t>handled 25 new vulnerabilities and issued 10 advisories. Four of the advisories were assessed as “Critical” risk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Policy coordination with IGTF, SIRTIFI, SCI. Evolution of Cloud security</a:t>
            </a:r>
          </a:p>
          <a:p>
            <a:pPr lvl="1"/>
            <a:r>
              <a:rPr lang="en-GB" dirty="0" smtClean="0"/>
              <a:t>IGTF Trust anchor regular releases</a:t>
            </a:r>
            <a:endParaRPr lang="en-GB" dirty="0" smtClean="0"/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The support was provided according to the targets during the monitored period</a:t>
            </a:r>
          </a:p>
          <a:p>
            <a:r>
              <a:rPr lang="en-GB" dirty="0" smtClean="0"/>
              <a:t>Issues</a:t>
            </a:r>
          </a:p>
          <a:p>
            <a:pPr lvl="1"/>
            <a:r>
              <a:rPr lang="en-GB" dirty="0" smtClean="0"/>
              <a:t>Big number of vulnerabilities handled compared to previous periods</a:t>
            </a:r>
          </a:p>
          <a:p>
            <a:pPr lvl="2"/>
            <a:r>
              <a:rPr lang="en-GB" dirty="0" smtClean="0"/>
              <a:t>Revision of the </a:t>
            </a:r>
            <a:r>
              <a:rPr lang="en-GB" dirty="0"/>
              <a:t>SVG issue handling procedure </a:t>
            </a:r>
            <a:endParaRPr lang="en-GB" dirty="0" smtClean="0"/>
          </a:p>
          <a:p>
            <a:pPr lvl="1"/>
            <a:r>
              <a:rPr lang="en-GB" dirty="0" smtClean="0"/>
              <a:t>Lack of participation to security groups</a:t>
            </a:r>
          </a:p>
          <a:p>
            <a:pPr lvl="2"/>
            <a:r>
              <a:rPr lang="en-GB" dirty="0" smtClean="0"/>
              <a:t>Involve cloud providers, for example</a:t>
            </a:r>
          </a:p>
          <a:p>
            <a:r>
              <a:rPr lang="en-GB" dirty="0" smtClean="0"/>
              <a:t>Plans</a:t>
            </a:r>
          </a:p>
          <a:p>
            <a:pPr lvl="1"/>
            <a:r>
              <a:rPr lang="en-GB" dirty="0" smtClean="0"/>
              <a:t>Involve more resource providers in the activities, as well as other infrastructures such as PRACE and EUDAT. </a:t>
            </a:r>
          </a:p>
          <a:p>
            <a:pPr lvl="1"/>
            <a:r>
              <a:rPr lang="en-GB" dirty="0" smtClean="0"/>
              <a:t>New security  risk assessment</a:t>
            </a:r>
          </a:p>
          <a:p>
            <a:pPr lvl="1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94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GOCDB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STFC</a:t>
            </a:r>
            <a:endParaRPr lang="en-GB" dirty="0" smtClean="0"/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smtClean="0"/>
              <a:t>Operation of the service</a:t>
            </a:r>
          </a:p>
          <a:p>
            <a:pPr lvl="1"/>
            <a:r>
              <a:rPr lang="en-GB" dirty="0" smtClean="0"/>
              <a:t>Two new releases of GOCDB</a:t>
            </a:r>
          </a:p>
          <a:p>
            <a:pPr lvl="2"/>
            <a:r>
              <a:rPr lang="en-GB" dirty="0" smtClean="0"/>
              <a:t>Multiple endpoints support, federated identities support</a:t>
            </a:r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Availability targets were achieved during the monitored period </a:t>
            </a:r>
          </a:p>
          <a:p>
            <a:pPr lvl="1"/>
            <a:r>
              <a:rPr lang="en-GB" dirty="0" smtClean="0"/>
              <a:t>Support targets were achieved all the months but in March where one very urgent ticket was handled in 1.25 days, caused by unavailability of staff</a:t>
            </a:r>
          </a:p>
          <a:p>
            <a:r>
              <a:rPr lang="en-GB" dirty="0" smtClean="0"/>
              <a:t>Issues</a:t>
            </a:r>
          </a:p>
          <a:p>
            <a:pPr lvl="1"/>
            <a:r>
              <a:rPr lang="en-GB" dirty="0" smtClean="0"/>
              <a:t>Unavailability of staff during holidays periods</a:t>
            </a:r>
          </a:p>
          <a:p>
            <a:pPr lvl="2"/>
            <a:r>
              <a:rPr lang="en-GB" dirty="0" smtClean="0"/>
              <a:t>One additional staff member is following operational support for GOCDB from April</a:t>
            </a:r>
          </a:p>
          <a:p>
            <a:pPr lvl="1"/>
            <a:r>
              <a:rPr lang="en-GB" dirty="0" smtClean="0"/>
              <a:t>Deployment of federated identity support was affected by some issues</a:t>
            </a:r>
          </a:p>
          <a:p>
            <a:pPr lvl="2"/>
            <a:r>
              <a:rPr lang="en-GB" dirty="0" smtClean="0"/>
              <a:t>Not directly affecting production features</a:t>
            </a:r>
          </a:p>
          <a:p>
            <a:r>
              <a:rPr lang="en-GB" dirty="0" smtClean="0"/>
              <a:t>Plans</a:t>
            </a:r>
          </a:p>
          <a:p>
            <a:pPr lvl="1"/>
            <a:r>
              <a:rPr lang="en-GB" dirty="0" smtClean="0"/>
              <a:t>Planned Database migration. 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94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Acceptance criteria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IBERGRID</a:t>
            </a:r>
            <a:endParaRPr lang="en-GB" dirty="0" smtClean="0"/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smtClean="0"/>
              <a:t>Quality verification of UMD products (28 products)</a:t>
            </a:r>
          </a:p>
          <a:p>
            <a:pPr lvl="2"/>
            <a:r>
              <a:rPr lang="en-GB" dirty="0" smtClean="0"/>
              <a:t>One product rejected</a:t>
            </a:r>
          </a:p>
          <a:p>
            <a:pPr lvl="1"/>
            <a:r>
              <a:rPr lang="en-GB" dirty="0" smtClean="0"/>
              <a:t>Started the deployment of an automatic verification framework</a:t>
            </a:r>
          </a:p>
          <a:p>
            <a:r>
              <a:rPr lang="en-GB" dirty="0" smtClean="0"/>
              <a:t>Issues</a:t>
            </a:r>
          </a:p>
          <a:p>
            <a:pPr lvl="1"/>
            <a:r>
              <a:rPr lang="en-GB" dirty="0" smtClean="0"/>
              <a:t>Security issue found in product was not properly followed up</a:t>
            </a:r>
          </a:p>
          <a:p>
            <a:pPr lvl="2"/>
            <a:r>
              <a:rPr lang="en-GB" dirty="0" smtClean="0"/>
              <a:t>Improve communication with security bodies of EGI</a:t>
            </a:r>
          </a:p>
          <a:p>
            <a:r>
              <a:rPr lang="en-GB" dirty="0" smtClean="0"/>
              <a:t>Plans</a:t>
            </a:r>
          </a:p>
          <a:p>
            <a:pPr lvl="1"/>
            <a:r>
              <a:rPr lang="en-GB" dirty="0" smtClean="0"/>
              <a:t>Implement the automatic verification for all the UMD products</a:t>
            </a:r>
            <a:endParaRPr lang="en-GB" dirty="0" smtClean="0"/>
          </a:p>
          <a:p>
            <a:pPr lvl="1"/>
            <a:r>
              <a:rPr lang="en-GB" dirty="0" smtClean="0"/>
              <a:t>Start the QA process for the Engage JRA2 software (added by Peter)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94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 Monitoring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CESNET</a:t>
            </a:r>
            <a:endParaRPr lang="en-GB" dirty="0" smtClean="0"/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smtClean="0"/>
              <a:t>Provisioning of the </a:t>
            </a:r>
            <a:r>
              <a:rPr lang="en-GB" dirty="0" err="1" smtClean="0"/>
              <a:t>pakiti</a:t>
            </a:r>
            <a:r>
              <a:rPr lang="en-GB" dirty="0" smtClean="0"/>
              <a:t> service</a:t>
            </a:r>
          </a:p>
          <a:p>
            <a:pPr lvl="1"/>
            <a:r>
              <a:rPr lang="en-GB" dirty="0" smtClean="0"/>
              <a:t>Implementation of new probes for vulnerability test</a:t>
            </a:r>
          </a:p>
          <a:p>
            <a:pPr lvl="1"/>
            <a:r>
              <a:rPr lang="en-GB" dirty="0" smtClean="0"/>
              <a:t>Development of the clients</a:t>
            </a:r>
          </a:p>
          <a:p>
            <a:pPr lvl="1"/>
            <a:r>
              <a:rPr lang="en-GB" dirty="0" smtClean="0"/>
              <a:t>Development in the security dashboard</a:t>
            </a:r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The services and the support met and exceeded the targets during the monitored period</a:t>
            </a:r>
          </a:p>
          <a:p>
            <a:r>
              <a:rPr lang="en-GB" dirty="0" smtClean="0"/>
              <a:t>Plans</a:t>
            </a:r>
          </a:p>
          <a:p>
            <a:pPr lvl="1"/>
            <a:r>
              <a:rPr lang="en-GB" dirty="0" smtClean="0"/>
              <a:t>No changes in the service, besides regular maintenance (new vulnerabilities support)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94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Helpdesk support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504056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CESNET, IBERGRID</a:t>
            </a:r>
            <a:endParaRPr lang="en-GB" dirty="0" smtClean="0"/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smtClean="0"/>
              <a:t>Tickets support and redirection to 3</a:t>
            </a:r>
            <a:r>
              <a:rPr lang="en-GB" baseline="30000" dirty="0" smtClean="0"/>
              <a:t>rd</a:t>
            </a:r>
            <a:r>
              <a:rPr lang="en-GB" dirty="0" smtClean="0"/>
              <a:t> level support when necessary</a:t>
            </a:r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There were deviations from the targets for the ticket assignment in four months and one month for top priority tickets handling by 2</a:t>
            </a:r>
            <a:r>
              <a:rPr lang="en-GB" baseline="30000" dirty="0" smtClean="0"/>
              <a:t>nd</a:t>
            </a:r>
            <a:r>
              <a:rPr lang="en-GB" dirty="0" smtClean="0"/>
              <a:t> level support</a:t>
            </a:r>
          </a:p>
          <a:p>
            <a:r>
              <a:rPr lang="en-GB" dirty="0" smtClean="0"/>
              <a:t>Issues</a:t>
            </a:r>
          </a:p>
          <a:p>
            <a:pPr lvl="1"/>
            <a:r>
              <a:rPr lang="en-GB" dirty="0" smtClean="0"/>
              <a:t>The delays in the assignment have been caused by “test tickets”, which in practice should not have been considered in the calculations, mostly</a:t>
            </a:r>
          </a:p>
          <a:p>
            <a:pPr lvl="1"/>
            <a:r>
              <a:rPr lang="en-GB" dirty="0" smtClean="0"/>
              <a:t>The delay in handling the top priority ticket by 2</a:t>
            </a:r>
            <a:r>
              <a:rPr lang="en-GB" baseline="30000" dirty="0" smtClean="0"/>
              <a:t>nd</a:t>
            </a:r>
            <a:r>
              <a:rPr lang="en-GB" dirty="0" smtClean="0"/>
              <a:t> level support was caused by unavailability of the supported for a large part of the day</a:t>
            </a:r>
          </a:p>
          <a:p>
            <a:pPr lvl="2"/>
            <a:r>
              <a:rPr lang="en-GB" dirty="0" smtClean="0"/>
              <a:t>The support team implemented replacement procedures also for non-full day leaves</a:t>
            </a:r>
          </a:p>
          <a:p>
            <a:r>
              <a:rPr lang="en-GB" dirty="0" smtClean="0"/>
              <a:t>Plans</a:t>
            </a:r>
          </a:p>
          <a:p>
            <a:pPr lvl="1"/>
            <a:r>
              <a:rPr lang="en-GB" dirty="0" smtClean="0"/>
              <a:t>Improvements in the ticket routing guidelines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94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IBERGRID</a:t>
            </a:r>
            <a:endParaRPr lang="en-GB" dirty="0" smtClean="0"/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smtClean="0"/>
              <a:t>Maintenance and support through helpdesk tickets</a:t>
            </a:r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Availability targets met for all the months but March, due to a failure during a week end</a:t>
            </a:r>
          </a:p>
          <a:p>
            <a:r>
              <a:rPr lang="en-GB" dirty="0" smtClean="0"/>
              <a:t>Issues</a:t>
            </a:r>
          </a:p>
          <a:p>
            <a:pPr lvl="1"/>
            <a:r>
              <a:rPr lang="en-GB" dirty="0" smtClean="0"/>
              <a:t>Failures during week-end</a:t>
            </a:r>
          </a:p>
          <a:p>
            <a:r>
              <a:rPr lang="en-GB" dirty="0" smtClean="0"/>
              <a:t>Plans</a:t>
            </a:r>
          </a:p>
          <a:p>
            <a:pPr lvl="1"/>
            <a:r>
              <a:rPr lang="en-GB" dirty="0" smtClean="0"/>
              <a:t>Installation of apache watchdog service</a:t>
            </a:r>
          </a:p>
          <a:p>
            <a:pPr lvl="1"/>
            <a:r>
              <a:rPr lang="en-GB" dirty="0" smtClean="0"/>
              <a:t>Study feasibility of a redundant deployment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94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Staged Rollout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IBERGRID</a:t>
            </a:r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smtClean="0"/>
              <a:t>Support for three UMD releases</a:t>
            </a:r>
          </a:p>
          <a:p>
            <a:pPr lvl="1"/>
            <a:r>
              <a:rPr lang="en-GB" dirty="0" smtClean="0"/>
              <a:t>Total of 78 product releases, tested by 38 staged rollout deployments </a:t>
            </a:r>
            <a:endParaRPr lang="en-GB" dirty="0" smtClean="0"/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No violation of the OLA targets</a:t>
            </a:r>
          </a:p>
          <a:p>
            <a:r>
              <a:rPr lang="en-GB" dirty="0" smtClean="0"/>
              <a:t>Issues</a:t>
            </a:r>
          </a:p>
          <a:p>
            <a:pPr lvl="1"/>
            <a:r>
              <a:rPr lang="en-GB" dirty="0" smtClean="0"/>
              <a:t>Lack of EAs</a:t>
            </a:r>
          </a:p>
          <a:p>
            <a:r>
              <a:rPr lang="en-GB" dirty="0" smtClean="0"/>
              <a:t>Plans</a:t>
            </a:r>
          </a:p>
          <a:p>
            <a:pPr lvl="1"/>
            <a:r>
              <a:rPr lang="en-GB" dirty="0" smtClean="0"/>
              <a:t>Review Staged rollout framework in the light of lack of EAs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193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Helpdesk, GGUS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Partners	</a:t>
            </a:r>
          </a:p>
          <a:p>
            <a:pPr lvl="1"/>
            <a:r>
              <a:rPr lang="en-GB" dirty="0" smtClean="0"/>
              <a:t>KIT</a:t>
            </a:r>
            <a:endParaRPr lang="en-GB" dirty="0" smtClean="0"/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smtClean="0"/>
              <a:t>Support of the helpdesk tool</a:t>
            </a:r>
          </a:p>
          <a:p>
            <a:pPr lvl="1"/>
            <a:r>
              <a:rPr lang="en-GB" dirty="0" smtClean="0"/>
              <a:t>Creation/decommission of </a:t>
            </a:r>
            <a:r>
              <a:rPr lang="en-GB" dirty="0"/>
              <a:t>s</a:t>
            </a:r>
            <a:r>
              <a:rPr lang="en-GB" dirty="0" smtClean="0"/>
              <a:t>upport units</a:t>
            </a:r>
          </a:p>
          <a:p>
            <a:pPr lvl="1"/>
            <a:r>
              <a:rPr lang="en-GB" dirty="0" smtClean="0"/>
              <a:t>Follow up with non-progressing tickets</a:t>
            </a:r>
            <a:endParaRPr lang="en-GB" dirty="0" smtClean="0"/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The service has exceeded the availability targets during the monitored period</a:t>
            </a:r>
          </a:p>
          <a:p>
            <a:r>
              <a:rPr lang="en-GB" dirty="0" smtClean="0"/>
              <a:t>Plans</a:t>
            </a:r>
          </a:p>
          <a:p>
            <a:pPr lvl="1"/>
            <a:r>
              <a:rPr lang="en-GB" dirty="0" smtClean="0"/>
              <a:t>Development of GGUS, as reported in the </a:t>
            </a:r>
            <a:r>
              <a:rPr lang="en-GB" dirty="0" smtClean="0">
                <a:hlinkClick r:id="rId2"/>
              </a:rPr>
              <a:t>release plans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193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Portal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Partners</a:t>
            </a:r>
          </a:p>
          <a:p>
            <a:pPr lvl="1"/>
            <a:r>
              <a:rPr lang="en-GB" dirty="0" smtClean="0"/>
              <a:t>CNRS</a:t>
            </a:r>
            <a:endParaRPr lang="en-GB" dirty="0"/>
          </a:p>
          <a:p>
            <a:r>
              <a:rPr lang="en-GB" dirty="0"/>
              <a:t>Main </a:t>
            </a:r>
            <a:r>
              <a:rPr lang="en-GB" dirty="0" smtClean="0"/>
              <a:t>activities</a:t>
            </a:r>
          </a:p>
          <a:p>
            <a:pPr lvl="1"/>
            <a:r>
              <a:rPr lang="en-GB" dirty="0" smtClean="0"/>
              <a:t>Portal release, upgrade of the system</a:t>
            </a:r>
          </a:p>
          <a:p>
            <a:pPr lvl="1"/>
            <a:r>
              <a:rPr lang="en-GB" dirty="0" smtClean="0"/>
              <a:t>Improved release process/testing</a:t>
            </a:r>
            <a:endParaRPr lang="en-GB" dirty="0"/>
          </a:p>
          <a:p>
            <a:r>
              <a:rPr lang="en-GB" dirty="0" smtClean="0"/>
              <a:t>OLA </a:t>
            </a:r>
            <a:r>
              <a:rPr lang="en-GB" dirty="0"/>
              <a:t>Performances report</a:t>
            </a:r>
          </a:p>
          <a:p>
            <a:pPr lvl="1"/>
            <a:r>
              <a:rPr lang="en-GB" dirty="0" smtClean="0"/>
              <a:t>The targets for both availability and support have been exceeded during the monitored period </a:t>
            </a:r>
            <a:endParaRPr lang="en-GB" dirty="0"/>
          </a:p>
          <a:p>
            <a:r>
              <a:rPr lang="en-GB" dirty="0" smtClean="0"/>
              <a:t>Plans</a:t>
            </a:r>
            <a:endParaRPr lang="en-GB" dirty="0"/>
          </a:p>
          <a:p>
            <a:pPr lvl="1"/>
            <a:r>
              <a:rPr lang="en-GB" dirty="0" smtClean="0"/>
              <a:t>Regular deployment in production of the developments done within EGI-Engage, or within the core activity funds, and maintenance of the services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3135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Second performance report for the core activities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November 2014 – 30</a:t>
            </a:r>
            <a:r>
              <a:rPr lang="en-US" baseline="30000" dirty="0" smtClean="0"/>
              <a:t>th</a:t>
            </a:r>
            <a:r>
              <a:rPr lang="en-US" dirty="0" smtClean="0"/>
              <a:t> April 2015</a:t>
            </a:r>
          </a:p>
          <a:p>
            <a:r>
              <a:rPr lang="en-US" dirty="0" smtClean="0"/>
              <a:t>Reports provided by the partners providing the services, monitoring of the OLA metrics based on automatic tools (SAM, GGUS..)</a:t>
            </a:r>
          </a:p>
          <a:p>
            <a:r>
              <a:rPr lang="en-US" dirty="0" smtClean="0"/>
              <a:t>Core activities under the current bid will continue another year (April 2016)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324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bid 2016-2017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Phase II bid for core services</a:t>
            </a:r>
          </a:p>
          <a:p>
            <a:pPr lvl="1"/>
            <a:r>
              <a:rPr lang="en-US" dirty="0" smtClean="0"/>
              <a:t>May </a:t>
            </a:r>
            <a:r>
              <a:rPr lang="en-US" dirty="0"/>
              <a:t>2016 – Dec 2017 (20 months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June </a:t>
            </a:r>
            <a:r>
              <a:rPr lang="en-US" dirty="0"/>
              <a:t>29 2015: publishing of new </a:t>
            </a:r>
            <a:r>
              <a:rPr lang="en-US" dirty="0" smtClean="0"/>
              <a:t>bid</a:t>
            </a:r>
          </a:p>
          <a:p>
            <a:pPr lvl="1"/>
            <a:r>
              <a:rPr lang="en-US" dirty="0" smtClean="0"/>
              <a:t>July </a:t>
            </a:r>
            <a:r>
              <a:rPr lang="en-US" dirty="0"/>
              <a:t>31 2015: </a:t>
            </a:r>
            <a:r>
              <a:rPr lang="en-US" dirty="0" smtClean="0"/>
              <a:t>deadline</a:t>
            </a:r>
          </a:p>
          <a:p>
            <a:pPr lvl="1"/>
            <a:r>
              <a:rPr lang="en-US" dirty="0" smtClean="0"/>
              <a:t>Sep </a:t>
            </a:r>
            <a:r>
              <a:rPr lang="en-US" dirty="0"/>
              <a:t>2015: council approval of selections and </a:t>
            </a:r>
            <a:r>
              <a:rPr lang="en-US" dirty="0" smtClean="0"/>
              <a:t>budget</a:t>
            </a:r>
          </a:p>
          <a:p>
            <a:r>
              <a:rPr lang="en-US" dirty="0" smtClean="0"/>
              <a:t>Provisioning starts in May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6090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Accounting repositories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4967882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smtClean="0"/>
              <a:t>STFC</a:t>
            </a:r>
            <a:endParaRPr lang="en-GB" dirty="0" smtClean="0"/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smtClean="0"/>
              <a:t>Finalized transition to EMI-3 probes in all EGI sites</a:t>
            </a:r>
          </a:p>
          <a:p>
            <a:pPr lvl="1"/>
            <a:r>
              <a:rPr lang="en-GB" dirty="0" smtClean="0"/>
              <a:t>3 releases of the APEL software</a:t>
            </a:r>
          </a:p>
          <a:p>
            <a:pPr lvl="1"/>
            <a:r>
              <a:rPr lang="en-GB" dirty="0" smtClean="0"/>
              <a:t>Interface with the Accounting portal for the new data</a:t>
            </a:r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Availability and reliability: always over 99%</a:t>
            </a:r>
          </a:p>
          <a:p>
            <a:pPr lvl="1"/>
            <a:r>
              <a:rPr lang="en-GB" dirty="0" smtClean="0"/>
              <a:t>Support response time: below target only in November</a:t>
            </a:r>
          </a:p>
          <a:p>
            <a:pPr lvl="2"/>
            <a:r>
              <a:rPr lang="en-GB" dirty="0" smtClean="0"/>
              <a:t>The breach has been caused by an erroneous re-assignment of the ticket from another support unit</a:t>
            </a:r>
          </a:p>
          <a:p>
            <a:r>
              <a:rPr lang="en-GB" dirty="0" smtClean="0"/>
              <a:t>Issues</a:t>
            </a:r>
          </a:p>
          <a:p>
            <a:pPr lvl="1"/>
            <a:r>
              <a:rPr lang="en-GB" dirty="0" smtClean="0"/>
              <a:t>The following issues caused data loss:</a:t>
            </a:r>
          </a:p>
          <a:p>
            <a:pPr lvl="2"/>
            <a:r>
              <a:rPr lang="en-GB" dirty="0" smtClean="0"/>
              <a:t>Misconfigured site, acting as repository</a:t>
            </a:r>
          </a:p>
          <a:p>
            <a:pPr lvl="2"/>
            <a:r>
              <a:rPr lang="en-GB" dirty="0" smtClean="0"/>
              <a:t>Crash caused by another site misconfiguration</a:t>
            </a:r>
          </a:p>
          <a:p>
            <a:pPr lvl="1"/>
            <a:r>
              <a:rPr lang="en-GB" dirty="0" smtClean="0"/>
              <a:t>Data was re-published by affected sites, or is being republished</a:t>
            </a:r>
          </a:p>
          <a:p>
            <a:pPr lvl="2"/>
            <a:endParaRPr lang="en-GB" dirty="0" smtClean="0"/>
          </a:p>
          <a:p>
            <a:r>
              <a:rPr lang="en-GB" dirty="0" smtClean="0"/>
              <a:t>Plans</a:t>
            </a:r>
          </a:p>
          <a:p>
            <a:pPr lvl="1"/>
            <a:r>
              <a:rPr lang="en-GB" dirty="0" smtClean="0"/>
              <a:t>Review accounting monitoring tests</a:t>
            </a:r>
          </a:p>
          <a:p>
            <a:pPr lvl="1"/>
            <a:r>
              <a:rPr lang="en-GB" dirty="0" smtClean="0"/>
              <a:t>Migrate EMI-2 data in the new repository</a:t>
            </a:r>
          </a:p>
          <a:p>
            <a:pPr lvl="1"/>
            <a:r>
              <a:rPr lang="en-GB" dirty="0" smtClean="0"/>
              <a:t>Support for multicore accounting in production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579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Collaboration tools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CESNET</a:t>
            </a:r>
            <a:endParaRPr lang="en-GB" dirty="0" smtClean="0"/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smtClean="0"/>
              <a:t>Provisioning of the </a:t>
            </a:r>
            <a:r>
              <a:rPr lang="en-GB" dirty="0" err="1" smtClean="0"/>
              <a:t>egi</a:t>
            </a:r>
            <a:r>
              <a:rPr lang="en-GB" dirty="0" smtClean="0"/>
              <a:t> collaboration tools: wiki, document DB, website, </a:t>
            </a:r>
            <a:r>
              <a:rPr lang="en-GB" dirty="0" err="1" smtClean="0"/>
              <a:t>ecc</a:t>
            </a:r>
            <a:r>
              <a:rPr lang="en-GB" dirty="0" smtClean="0"/>
              <a:t>…</a:t>
            </a:r>
            <a:endParaRPr lang="en-GB" dirty="0" smtClean="0"/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Availability and reliability always over 90%</a:t>
            </a:r>
          </a:p>
          <a:p>
            <a:pPr lvl="1"/>
            <a:r>
              <a:rPr lang="en-GB" dirty="0" smtClean="0"/>
              <a:t>Support targets achieved</a:t>
            </a:r>
          </a:p>
          <a:p>
            <a:r>
              <a:rPr lang="en-GB" dirty="0" smtClean="0"/>
              <a:t>Plans</a:t>
            </a:r>
          </a:p>
          <a:p>
            <a:pPr lvl="1"/>
            <a:r>
              <a:rPr lang="en-GB" dirty="0" smtClean="0"/>
              <a:t>Continue the provisioning according to the requirements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8810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Operations Support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CYFRONET</a:t>
            </a:r>
            <a:endParaRPr lang="en-GB" dirty="0" smtClean="0"/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smtClean="0"/>
              <a:t>Updating manuals on wiki</a:t>
            </a:r>
          </a:p>
          <a:p>
            <a:pPr lvl="1"/>
            <a:r>
              <a:rPr lang="en-GB" dirty="0" smtClean="0"/>
              <a:t>Carrying out upgrade campaigns </a:t>
            </a:r>
          </a:p>
          <a:p>
            <a:pPr lvl="1"/>
            <a:r>
              <a:rPr lang="en-GB" dirty="0" smtClean="0"/>
              <a:t>Handling procedures</a:t>
            </a:r>
          </a:p>
          <a:p>
            <a:pPr lvl="1"/>
            <a:r>
              <a:rPr lang="en-GB" dirty="0" smtClean="0"/>
              <a:t>Coordination of advisory boards for the ops tools supporting the operations procedures</a:t>
            </a:r>
          </a:p>
          <a:p>
            <a:pPr lvl="1"/>
            <a:r>
              <a:rPr lang="en-GB" dirty="0" smtClean="0"/>
              <a:t>Resource allocation process</a:t>
            </a:r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Targets for support have been achieved during the monitored period</a:t>
            </a:r>
          </a:p>
          <a:p>
            <a:r>
              <a:rPr lang="en-GB" dirty="0" smtClean="0"/>
              <a:t>Plans</a:t>
            </a:r>
          </a:p>
          <a:p>
            <a:pPr lvl="1"/>
            <a:r>
              <a:rPr lang="en-GB" dirty="0" smtClean="0"/>
              <a:t>Integrate the resource allocation process with the technical outreach activities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465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Catch all services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GRNET</a:t>
            </a:r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err="1" smtClean="0"/>
              <a:t>Dteam</a:t>
            </a:r>
            <a:r>
              <a:rPr lang="en-GB" dirty="0" smtClean="0"/>
              <a:t> VO: administration of the </a:t>
            </a:r>
            <a:r>
              <a:rPr lang="en-GB" dirty="0" err="1" smtClean="0"/>
              <a:t>vomses</a:t>
            </a:r>
            <a:r>
              <a:rPr lang="en-GB" dirty="0" smtClean="0"/>
              <a:t>, upgrade of VOMS software</a:t>
            </a:r>
          </a:p>
          <a:p>
            <a:pPr lvl="1"/>
            <a:r>
              <a:rPr lang="en-GB" dirty="0" smtClean="0"/>
              <a:t>CA: One new RA established, re-key of one RA. 3 new personal certificates and 6 new server certificates</a:t>
            </a:r>
          </a:p>
          <a:p>
            <a:pPr lvl="1"/>
            <a:r>
              <a:rPr lang="en-GB" dirty="0" smtClean="0"/>
              <a:t>Normal administration of the other catch-all services</a:t>
            </a:r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All the catch all services were above the availability targets during the monitored period</a:t>
            </a:r>
          </a:p>
          <a:p>
            <a:r>
              <a:rPr lang="en-GB" dirty="0" smtClean="0"/>
              <a:t>Plans</a:t>
            </a:r>
          </a:p>
          <a:p>
            <a:pPr lvl="1"/>
            <a:r>
              <a:rPr lang="en-GB" dirty="0" smtClean="0"/>
              <a:t>Deployment of a web portal for the catch-all CA</a:t>
            </a:r>
          </a:p>
          <a:p>
            <a:pPr lvl="1"/>
            <a:r>
              <a:rPr lang="en-GB" dirty="0" smtClean="0"/>
              <a:t>Routine system administration of the services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465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Message brokers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GRNET, SRCE</a:t>
            </a:r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smtClean="0"/>
              <a:t>Normal maintenance of the message brokers </a:t>
            </a:r>
            <a:endParaRPr lang="en-GB" dirty="0" smtClean="0"/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The combined availability of the distributed brokers have been above the targets during the monitored period</a:t>
            </a:r>
          </a:p>
          <a:p>
            <a:r>
              <a:rPr lang="en-GB" dirty="0" smtClean="0"/>
              <a:t>Issues</a:t>
            </a:r>
          </a:p>
          <a:p>
            <a:pPr lvl="1"/>
            <a:r>
              <a:rPr lang="en-GB" dirty="0" smtClean="0"/>
              <a:t>A misconfigured APEL client consumed accounting data</a:t>
            </a:r>
          </a:p>
          <a:p>
            <a:pPr lvl="2"/>
            <a:r>
              <a:rPr lang="en-GB" dirty="0" smtClean="0"/>
              <a:t>ACL implemented to mitigate this issue</a:t>
            </a:r>
          </a:p>
          <a:p>
            <a:pPr lvl="1"/>
            <a:r>
              <a:rPr lang="en-GB" dirty="0" smtClean="0"/>
              <a:t>A misconfiguration at CERN caused one broker to be unresponsive. The clients with automatic failover configuration were not affected, clients without failover capabilities were affected</a:t>
            </a:r>
          </a:p>
          <a:p>
            <a:pPr lvl="2"/>
            <a:r>
              <a:rPr lang="en-GB" dirty="0" smtClean="0"/>
              <a:t>Still under investigation with the support of CERN</a:t>
            </a:r>
          </a:p>
          <a:p>
            <a:r>
              <a:rPr lang="en-GB" dirty="0" smtClean="0"/>
              <a:t>Plans</a:t>
            </a:r>
          </a:p>
          <a:p>
            <a:pPr lvl="1"/>
            <a:r>
              <a:rPr lang="en-GB" dirty="0" smtClean="0"/>
              <a:t>Deploy the ACL features in production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465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Monitoring infrastructure(SAM)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GRNET, CNRS, SRCE</a:t>
            </a:r>
            <a:endParaRPr lang="en-GB" dirty="0" smtClean="0"/>
          </a:p>
          <a:p>
            <a:r>
              <a:rPr lang="en-GB" dirty="0" smtClean="0"/>
              <a:t>Main </a:t>
            </a:r>
            <a:r>
              <a:rPr lang="en-GB" dirty="0" smtClean="0"/>
              <a:t>activities</a:t>
            </a:r>
          </a:p>
          <a:p>
            <a:pPr lvl="1"/>
            <a:r>
              <a:rPr lang="en-GB" dirty="0" smtClean="0"/>
              <a:t>SAM Update-23 has been released and deployed</a:t>
            </a:r>
          </a:p>
          <a:p>
            <a:pPr lvl="1"/>
            <a:r>
              <a:rPr lang="en-GB" dirty="0" smtClean="0"/>
              <a:t>Support </a:t>
            </a:r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Both the targets for service availability and support were met and exceeded during the monitored period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Plans</a:t>
            </a:r>
          </a:p>
          <a:p>
            <a:pPr lvl="1"/>
            <a:r>
              <a:rPr lang="en-GB" dirty="0" smtClean="0"/>
              <a:t>Deployment of ARGO service in production</a:t>
            </a:r>
          </a:p>
          <a:p>
            <a:pPr lvl="1"/>
            <a:r>
              <a:rPr lang="en-GB" dirty="0" smtClean="0"/>
              <a:t>Test feasibility for monitoring with central </a:t>
            </a:r>
            <a:r>
              <a:rPr lang="en-GB" dirty="0" err="1" smtClean="0"/>
              <a:t>Nagioses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465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Monitoring central services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GRNET, SRCE</a:t>
            </a:r>
          </a:p>
          <a:p>
            <a:r>
              <a:rPr lang="en-GB" dirty="0" smtClean="0"/>
              <a:t>Main activities</a:t>
            </a:r>
          </a:p>
          <a:p>
            <a:pPr lvl="1"/>
            <a:r>
              <a:rPr lang="en-GB" dirty="0" smtClean="0"/>
              <a:t>Upgrade of the SAM instances to SAM-23</a:t>
            </a:r>
          </a:p>
          <a:p>
            <a:pPr lvl="1"/>
            <a:r>
              <a:rPr lang="en-GB" dirty="0" smtClean="0"/>
              <a:t>Changes in the monitoring probes</a:t>
            </a:r>
          </a:p>
          <a:p>
            <a:r>
              <a:rPr lang="en-GB" dirty="0" smtClean="0"/>
              <a:t>OLA Performances report</a:t>
            </a:r>
          </a:p>
          <a:p>
            <a:pPr lvl="1"/>
            <a:r>
              <a:rPr lang="en-GB" dirty="0" smtClean="0"/>
              <a:t>The service were available 100% of the time during the monitored period.</a:t>
            </a:r>
          </a:p>
          <a:p>
            <a:r>
              <a:rPr lang="en-GB" dirty="0" smtClean="0"/>
              <a:t>Plans</a:t>
            </a:r>
          </a:p>
          <a:p>
            <a:pPr lvl="1"/>
            <a:r>
              <a:rPr lang="en-GB" dirty="0" smtClean="0"/>
              <a:t>Normal maintenance of the services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465171"/>
      </p:ext>
    </p:extLst>
  </p:cSld>
  <p:clrMapOvr>
    <a:masterClrMapping/>
  </p:clrMapOvr>
</p:sld>
</file>

<file path=ppt/theme/theme1.xml><?xml version="1.0" encoding="utf-8"?>
<a:theme xmlns:a="http://schemas.openxmlformats.org/drawingml/2006/main" name="EGI.eu 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EGI.eu template.potx</Template>
  <TotalTime>1131</TotalTime>
  <Words>1394</Words>
  <Application>Microsoft Macintosh PowerPoint</Application>
  <PresentationFormat>On-screen Show (4:3)</PresentationFormat>
  <Paragraphs>255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EGI.eu template</vt:lpstr>
      <vt:lpstr>EGI Powerpoint Presentation (body)</vt:lpstr>
      <vt:lpstr>EGI Powerpoint Presentation (closing)</vt:lpstr>
      <vt:lpstr>EGI Core Activities OLA Performance Report </vt:lpstr>
      <vt:lpstr>Reporting period</vt:lpstr>
      <vt:lpstr>Accounting repositories</vt:lpstr>
      <vt:lpstr>Collaboration tools</vt:lpstr>
      <vt:lpstr>Operations Support</vt:lpstr>
      <vt:lpstr>Catch all services</vt:lpstr>
      <vt:lpstr>Message brokers</vt:lpstr>
      <vt:lpstr>Monitoring infrastructure(SAM)</vt:lpstr>
      <vt:lpstr>Monitoring central services</vt:lpstr>
      <vt:lpstr>Software provisioning infrastructure</vt:lpstr>
      <vt:lpstr>Security coordination</vt:lpstr>
      <vt:lpstr>GOCDB</vt:lpstr>
      <vt:lpstr>Acceptance criteria</vt:lpstr>
      <vt:lpstr>Security Monitoring</vt:lpstr>
      <vt:lpstr>Helpdesk support</vt:lpstr>
      <vt:lpstr>PowerPoint Presentation</vt:lpstr>
      <vt:lpstr>Staged Rollout</vt:lpstr>
      <vt:lpstr>Helpdesk, GGUS</vt:lpstr>
      <vt:lpstr>Operations Portal</vt:lpstr>
      <vt:lpstr>New bid 2016-2017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Peter Solagna</cp:lastModifiedBy>
  <cp:revision>29</cp:revision>
  <dcterms:created xsi:type="dcterms:W3CDTF">2015-05-07T09:44:43Z</dcterms:created>
  <dcterms:modified xsi:type="dcterms:W3CDTF">2015-06-25T10:10:47Z</dcterms:modified>
</cp:coreProperties>
</file>