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3"/>
  </p:notesMasterIdLst>
  <p:handoutMasterIdLst>
    <p:handoutMasterId r:id="rId14"/>
  </p:handoutMasterIdLst>
  <p:sldIdLst>
    <p:sldId id="280" r:id="rId4"/>
    <p:sldId id="295" r:id="rId5"/>
    <p:sldId id="291" r:id="rId6"/>
    <p:sldId id="292" r:id="rId7"/>
    <p:sldId id="294" r:id="rId8"/>
    <p:sldId id="293" r:id="rId9"/>
    <p:sldId id="298" r:id="rId10"/>
    <p:sldId id="296" r:id="rId11"/>
    <p:sldId id="284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94707" autoAdjust="0"/>
  </p:normalViewPr>
  <p:slideViewPr>
    <p:cSldViewPr showGuides="1">
      <p:cViewPr>
        <p:scale>
          <a:sx n="114" d="100"/>
          <a:sy n="114" d="100"/>
        </p:scale>
        <p:origin x="-14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07/12/2015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7-12-2015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12/7/2015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go.egi.eu/engagementstrategy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gi.eu/community/ngis/NILs.html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go.egi.eu/engagementcases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y.holsinger@egi.eu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ccess.egi.eu/" TargetMode="External"/><Relationship Id="rId2" Type="http://schemas.openxmlformats.org/officeDocument/2006/relationships/hyperlink" Target="https://wiki.egi.eu/wiki/Long-tail_of_science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en-GB" sz="1200" dirty="0" smtClean="0"/>
              <a:t>Technical Outreach Manager</a:t>
            </a:r>
          </a:p>
          <a:p>
            <a:r>
              <a:rPr lang="en-GB" sz="1200" dirty="0" smtClean="0"/>
              <a:t>EGI.eu, seconded by MTA SZTAKI, NGI-HU</a:t>
            </a:r>
            <a:endParaRPr lang="en-GB" sz="12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Engagement update</a:t>
            </a:r>
            <a:br>
              <a:rPr lang="en-GB" dirty="0" smtClean="0"/>
            </a:br>
            <a:r>
              <a:rPr lang="en-GB" dirty="0" smtClean="0"/>
              <a:t>(Dec 2015)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Gergely</a:t>
            </a:r>
            <a:r>
              <a:rPr lang="en-GB" dirty="0" smtClean="0"/>
              <a:t> Sipos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915816" y="4726885"/>
            <a:ext cx="3735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Engagement strategy:</a:t>
            </a:r>
          </a:p>
          <a:p>
            <a:pPr algn="ctr"/>
            <a:r>
              <a:rPr lang="en-GB" dirty="0" smtClean="0">
                <a:hlinkClick r:id="rId2"/>
              </a:rPr>
              <a:t>http://go.egi.eu/engagementstrategy</a:t>
            </a:r>
            <a:r>
              <a:rPr lang="en-GB" dirty="0" smtClean="0"/>
              <a:t>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Updates </a:t>
            </a:r>
            <a:r>
              <a:rPr lang="en-GB" dirty="0"/>
              <a:t>to NILs</a:t>
            </a:r>
            <a:br>
              <a:rPr lang="en-GB" dirty="0"/>
            </a:br>
            <a:r>
              <a:rPr lang="en-GB" sz="2700" b="0" dirty="0">
                <a:hlinkClick r:id="rId2"/>
              </a:rPr>
              <a:t>https://</a:t>
            </a:r>
            <a:r>
              <a:rPr lang="en-GB" sz="2700" b="0" dirty="0" smtClean="0">
                <a:hlinkClick r:id="rId2"/>
              </a:rPr>
              <a:t>www.egi.eu/community/ngis/NILs.html</a:t>
            </a:r>
            <a:r>
              <a:rPr lang="en-GB" sz="2700" b="0" dirty="0" smtClean="0"/>
              <a:t> </a:t>
            </a:r>
            <a:endParaRPr lang="en-GB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424936" cy="4784400"/>
          </a:xfrm>
        </p:spPr>
        <p:txBody>
          <a:bodyPr/>
          <a:lstStyle/>
          <a:p>
            <a:r>
              <a:rPr lang="en-GB" sz="2400" dirty="0" smtClean="0"/>
              <a:t>UK: Removed </a:t>
            </a:r>
            <a:r>
              <a:rPr lang="en-GB" sz="2400" dirty="0"/>
              <a:t>John </a:t>
            </a:r>
            <a:r>
              <a:rPr lang="en-GB" sz="2400" dirty="0" err="1" smtClean="0"/>
              <a:t>Kewley</a:t>
            </a:r>
            <a:endParaRPr lang="en-GB" sz="2400" dirty="0" smtClean="0"/>
          </a:p>
          <a:p>
            <a:r>
              <a:rPr lang="en-GB" sz="2400" dirty="0" smtClean="0"/>
              <a:t>TR: Removed </a:t>
            </a:r>
            <a:r>
              <a:rPr lang="en-GB" sz="2400" dirty="0" err="1" smtClean="0"/>
              <a:t>Burcu</a:t>
            </a:r>
            <a:r>
              <a:rPr lang="en-GB" sz="2400" dirty="0" smtClean="0"/>
              <a:t>, moved </a:t>
            </a:r>
            <a:r>
              <a:rPr lang="en-GB" sz="2400" dirty="0" err="1" smtClean="0"/>
              <a:t>Onur</a:t>
            </a:r>
            <a:r>
              <a:rPr lang="en-GB" sz="2400" dirty="0" smtClean="0"/>
              <a:t> to NIL</a:t>
            </a:r>
          </a:p>
          <a:p>
            <a:r>
              <a:rPr lang="en-GB" sz="2400" dirty="0" smtClean="0"/>
              <a:t>IT: Removed Daniele and Alessandro, added Luciano</a:t>
            </a:r>
          </a:p>
          <a:p>
            <a:r>
              <a:rPr lang="en-GB" sz="2400" dirty="0" smtClean="0"/>
              <a:t>LT: Removed </a:t>
            </a:r>
            <a:r>
              <a:rPr lang="en-GB" sz="2400" dirty="0" err="1" smtClean="0"/>
              <a:t>Baiba</a:t>
            </a:r>
            <a:endParaRPr lang="en-GB" sz="2400" dirty="0" smtClean="0"/>
          </a:p>
          <a:p>
            <a:r>
              <a:rPr lang="en-GB" sz="2400" dirty="0" smtClean="0"/>
              <a:t>DE: Removed NIL (have council rep. only)</a:t>
            </a:r>
          </a:p>
          <a:p>
            <a:endParaRPr lang="en-GB" sz="2400" dirty="0" smtClean="0"/>
          </a:p>
          <a:p>
            <a:r>
              <a:rPr lang="en-GB" sz="2400" dirty="0" smtClean="0"/>
              <a:t>Active only in EGI-Engage tasks with funding:</a:t>
            </a:r>
          </a:p>
          <a:p>
            <a:pPr lvl="1"/>
            <a:r>
              <a:rPr lang="en-GB" sz="2000" dirty="0" smtClean="0"/>
              <a:t>Finland</a:t>
            </a:r>
          </a:p>
          <a:p>
            <a:r>
              <a:rPr lang="en-GB" sz="2400" dirty="0" smtClean="0"/>
              <a:t>Kept registered, but inactive: </a:t>
            </a:r>
          </a:p>
          <a:p>
            <a:pPr lvl="1"/>
            <a:r>
              <a:rPr lang="en-GB" sz="2000" dirty="0" smtClean="0"/>
              <a:t>Serbia, Ukraine, Denmark</a:t>
            </a:r>
          </a:p>
          <a:p>
            <a:r>
              <a:rPr lang="en-GB" sz="2400" dirty="0" smtClean="0"/>
              <a:t>Currently finding a NIL: </a:t>
            </a:r>
          </a:p>
          <a:p>
            <a:pPr lvl="1"/>
            <a:r>
              <a:rPr lang="en-GB" sz="2000" dirty="0" smtClean="0"/>
              <a:t>Sweden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4277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Active engagement cases</a:t>
            </a:r>
            <a:br>
              <a:rPr lang="en-GB" dirty="0" smtClean="0"/>
            </a:br>
            <a:r>
              <a:rPr lang="en-GB" dirty="0" smtClean="0"/>
              <a:t>Current status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07504" y="5229200"/>
            <a:ext cx="8928992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7504" y="5301208"/>
            <a:ext cx="16936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tx2"/>
                </a:solidFill>
              </a:rPr>
              <a:t>1. Early engagement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83768" y="5282624"/>
            <a:ext cx="262373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tx2"/>
                </a:solidFill>
              </a:rPr>
              <a:t>2. Technical integration</a:t>
            </a:r>
            <a:br>
              <a:rPr lang="en-GB" sz="1400" b="1" dirty="0" smtClean="0">
                <a:solidFill>
                  <a:schemeClr val="tx2"/>
                </a:solidFill>
              </a:rPr>
            </a:br>
            <a:r>
              <a:rPr lang="en-GB" sz="1400" b="1" dirty="0" smtClean="0">
                <a:solidFill>
                  <a:schemeClr val="tx2"/>
                </a:solidFill>
              </a:rPr>
              <a:t>     (req. collection, development,</a:t>
            </a:r>
            <a:br>
              <a:rPr lang="en-GB" sz="1400" b="1" dirty="0" smtClean="0">
                <a:solidFill>
                  <a:schemeClr val="tx2"/>
                </a:solidFill>
              </a:rPr>
            </a:br>
            <a:r>
              <a:rPr lang="en-GB" sz="1400" b="1" dirty="0" smtClean="0">
                <a:solidFill>
                  <a:schemeClr val="tx2"/>
                </a:solidFill>
              </a:rPr>
              <a:t>     testing, etc.)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2200" y="5301208"/>
            <a:ext cx="25678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tx2"/>
                </a:solidFill>
              </a:rPr>
              <a:t>3. Business case development &amp;</a:t>
            </a:r>
            <a:br>
              <a:rPr lang="en-GB" sz="1400" b="1" dirty="0" smtClean="0">
                <a:solidFill>
                  <a:schemeClr val="tx2"/>
                </a:solidFill>
              </a:rPr>
            </a:br>
            <a:r>
              <a:rPr lang="en-GB" sz="1400" b="1" dirty="0" smtClean="0">
                <a:solidFill>
                  <a:schemeClr val="tx2"/>
                </a:solidFill>
              </a:rPr>
              <a:t>     SLA negotiation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95851" y="2060848"/>
            <a:ext cx="167654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DRIHM VRE</a:t>
            </a:r>
          </a:p>
          <a:p>
            <a:r>
              <a:rPr lang="en-GB" sz="1600" dirty="0" smtClean="0"/>
              <a:t>CHIPSTER</a:t>
            </a:r>
          </a:p>
          <a:p>
            <a:r>
              <a:rPr lang="en-GB" sz="1600" dirty="0" smtClean="0"/>
              <a:t>VERCE VRE</a:t>
            </a:r>
          </a:p>
          <a:p>
            <a:r>
              <a:rPr lang="en-GB" sz="1600" dirty="0" err="1" smtClean="0"/>
              <a:t>MoBrain</a:t>
            </a:r>
            <a:r>
              <a:rPr lang="en-GB" sz="1600" dirty="0" smtClean="0"/>
              <a:t>/</a:t>
            </a:r>
            <a:r>
              <a:rPr lang="en-GB" sz="1600" dirty="0" err="1" smtClean="0"/>
              <a:t>WeNMR</a:t>
            </a:r>
            <a:endParaRPr lang="en-GB" sz="1600" dirty="0" smtClean="0"/>
          </a:p>
          <a:p>
            <a:r>
              <a:rPr lang="en-GB" sz="1600" dirty="0" err="1" smtClean="0"/>
              <a:t>PanCancer</a:t>
            </a:r>
            <a:endParaRPr lang="en-GB" sz="1600" dirty="0" smtClean="0"/>
          </a:p>
          <a:p>
            <a:endParaRPr lang="en-GB" sz="1600" dirty="0" smtClean="0"/>
          </a:p>
          <a:p>
            <a:r>
              <a:rPr lang="en-GB" sz="1600" dirty="0" smtClean="0"/>
              <a:t>CERN CMS cloud</a:t>
            </a:r>
          </a:p>
          <a:p>
            <a:endParaRPr lang="en-GB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8234804" y="2060848"/>
            <a:ext cx="9457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BILS</a:t>
            </a:r>
          </a:p>
          <a:p>
            <a:endParaRPr lang="en-GB" sz="1600" dirty="0" smtClean="0"/>
          </a:p>
          <a:p>
            <a:r>
              <a:rPr lang="en-GB" sz="1600" dirty="0" smtClean="0"/>
              <a:t>CLARIN</a:t>
            </a:r>
            <a:br>
              <a:rPr lang="en-GB" sz="1600" dirty="0" smtClean="0"/>
            </a:br>
            <a:r>
              <a:rPr lang="en-GB" sz="1600" dirty="0" smtClean="0"/>
              <a:t>(CESNET)</a:t>
            </a:r>
          </a:p>
          <a:p>
            <a:endParaRPr lang="en-GB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411760" y="2060848"/>
            <a:ext cx="337541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Competence Centres (8)</a:t>
            </a:r>
          </a:p>
          <a:p>
            <a:r>
              <a:rPr lang="en-GB" sz="1600" dirty="0"/>
              <a:t>CNR (in EPOS CC)</a:t>
            </a:r>
          </a:p>
          <a:p>
            <a:endParaRPr lang="en-GB" sz="1600" dirty="0" smtClean="0"/>
          </a:p>
          <a:p>
            <a:r>
              <a:rPr lang="en-GB" sz="1600" dirty="0" smtClean="0"/>
              <a:t>ESA</a:t>
            </a:r>
          </a:p>
          <a:p>
            <a:r>
              <a:rPr lang="en-GB" sz="1600" dirty="0" smtClean="0"/>
              <a:t>EMSO RI</a:t>
            </a:r>
          </a:p>
          <a:p>
            <a:r>
              <a:rPr lang="en-GB" sz="1600" dirty="0" smtClean="0"/>
              <a:t>Human Brain Project (Data federation)</a:t>
            </a:r>
          </a:p>
          <a:p>
            <a:endParaRPr lang="en-GB" sz="1600" dirty="0" smtClean="0"/>
          </a:p>
          <a:p>
            <a:r>
              <a:rPr lang="en-GB" sz="1600" dirty="0" smtClean="0"/>
              <a:t>Pierre Auger,</a:t>
            </a:r>
            <a:br>
              <a:rPr lang="en-GB" sz="1600" dirty="0" smtClean="0"/>
            </a:br>
            <a:r>
              <a:rPr lang="en-GB" sz="1600" dirty="0" smtClean="0"/>
              <a:t>1000genomes</a:t>
            </a:r>
          </a:p>
          <a:p>
            <a:r>
              <a:rPr lang="en-GB" sz="1600" dirty="0" smtClean="0"/>
              <a:t>VLEMED</a:t>
            </a:r>
          </a:p>
          <a:p>
            <a:r>
              <a:rPr lang="en-GB" sz="1600" dirty="0" smtClean="0"/>
              <a:t>VIP on cloud</a:t>
            </a:r>
            <a:br>
              <a:rPr lang="en-GB" sz="1600" dirty="0" smtClean="0"/>
            </a:br>
            <a:endParaRPr lang="en-GB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79512" y="2060848"/>
            <a:ext cx="133478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ICOS</a:t>
            </a:r>
          </a:p>
          <a:p>
            <a:r>
              <a:rPr lang="en-GB" sz="1600" dirty="0" smtClean="0"/>
              <a:t>Euro-Argo</a:t>
            </a:r>
          </a:p>
          <a:p>
            <a:r>
              <a:rPr lang="en-GB" sz="1600" dirty="0" smtClean="0"/>
              <a:t>FixOS3</a:t>
            </a:r>
          </a:p>
          <a:p>
            <a:r>
              <a:rPr lang="en-GB" sz="1600" dirty="0" err="1" smtClean="0"/>
              <a:t>EuroGOOS</a:t>
            </a:r>
            <a:endParaRPr lang="en-GB" sz="1600" dirty="0" smtClean="0"/>
          </a:p>
          <a:p>
            <a:r>
              <a:rPr lang="en-GB" sz="1600" dirty="0" err="1" smtClean="0"/>
              <a:t>eLTER</a:t>
            </a:r>
            <a:endParaRPr lang="en-GB" sz="1600" dirty="0" smtClean="0"/>
          </a:p>
          <a:p>
            <a:r>
              <a:rPr lang="en-GB" sz="1600" dirty="0" smtClean="0"/>
              <a:t>SIOS </a:t>
            </a:r>
          </a:p>
          <a:p>
            <a:endParaRPr lang="en-GB" sz="1600" dirty="0" smtClean="0"/>
          </a:p>
          <a:p>
            <a:r>
              <a:rPr lang="en-GB" sz="1600" dirty="0"/>
              <a:t>ELI RI</a:t>
            </a:r>
          </a:p>
          <a:p>
            <a:endParaRPr lang="en-GB" sz="1600" dirty="0" smtClean="0"/>
          </a:p>
          <a:p>
            <a:r>
              <a:rPr lang="en-GB" sz="1600" dirty="0" err="1" smtClean="0"/>
              <a:t>Lofar</a:t>
            </a:r>
            <a:r>
              <a:rPr lang="en-GB" sz="1600" dirty="0"/>
              <a:t> </a:t>
            </a:r>
            <a:r>
              <a:rPr lang="en-GB" sz="1600" dirty="0" smtClean="0"/>
              <a:t>– SKA RI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67744" y="1023119"/>
            <a:ext cx="4568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hlinkClick r:id="rId2"/>
              </a:rPr>
              <a:t>http://go.egi.eu/engagementcases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19" name="Rectangle 18"/>
          <p:cNvSpPr/>
          <p:nvPr/>
        </p:nvSpPr>
        <p:spPr>
          <a:xfrm>
            <a:off x="179512" y="1988840"/>
            <a:ext cx="1334789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 anchorCtr="0"/>
          <a:lstStyle/>
          <a:p>
            <a:pPr algn="ctr"/>
            <a:r>
              <a:rPr lang="en-GB" sz="1400" i="1" dirty="0" err="1" smtClean="0">
                <a:solidFill>
                  <a:schemeClr val="tx2"/>
                </a:solidFill>
              </a:rPr>
              <a:t>ENVRIplus</a:t>
            </a:r>
            <a:endParaRPr lang="en-GB" sz="1400" i="1" dirty="0">
              <a:solidFill>
                <a:schemeClr val="tx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6012159" y="2060848"/>
            <a:ext cx="2128719" cy="12772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0"/>
          <a:lstStyle/>
          <a:p>
            <a:pPr algn="ctr"/>
            <a:r>
              <a:rPr lang="en-GB" sz="1400" i="1" dirty="0" smtClean="0">
                <a:solidFill>
                  <a:schemeClr val="tx2"/>
                </a:solidFill>
              </a:rPr>
              <a:t>Ongoing SLA negotiation</a:t>
            </a:r>
            <a:endParaRPr lang="en-GB" sz="1400" i="1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11760" y="3717032"/>
            <a:ext cx="1687705" cy="11445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 anchorCtr="0"/>
          <a:lstStyle/>
          <a:p>
            <a:pPr algn="ctr"/>
            <a:r>
              <a:rPr lang="en-GB" sz="1400" i="1" dirty="0" smtClean="0">
                <a:solidFill>
                  <a:schemeClr val="tx2"/>
                </a:solidFill>
              </a:rPr>
              <a:t>DIRAC cases</a:t>
            </a:r>
            <a:endParaRPr lang="en-GB" sz="1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930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Inactive / future engagement cases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79512" y="1340768"/>
            <a:ext cx="4104456" cy="478472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No progress recently</a:t>
            </a:r>
          </a:p>
          <a:p>
            <a:r>
              <a:rPr lang="en-GB" sz="2000" dirty="0" err="1" smtClean="0"/>
              <a:t>Daniubius</a:t>
            </a:r>
            <a:r>
              <a:rPr lang="en-GB" sz="2000" dirty="0" smtClean="0"/>
              <a:t> RI</a:t>
            </a:r>
          </a:p>
          <a:p>
            <a:r>
              <a:rPr lang="en-GB" sz="2000" dirty="0" smtClean="0"/>
              <a:t>ACTRIS RI</a:t>
            </a:r>
          </a:p>
          <a:p>
            <a:r>
              <a:rPr lang="en-GB" sz="2000" dirty="0" smtClean="0"/>
              <a:t>EATRIS RI</a:t>
            </a:r>
          </a:p>
          <a:p>
            <a:r>
              <a:rPr lang="en-GB" sz="2000" dirty="0" smtClean="0"/>
              <a:t>SIOS RI</a:t>
            </a:r>
          </a:p>
          <a:p>
            <a:r>
              <a:rPr lang="en-GB" sz="2000" dirty="0" smtClean="0"/>
              <a:t>INTERACT RI</a:t>
            </a:r>
          </a:p>
          <a:p>
            <a:r>
              <a:rPr lang="en-GB" sz="2000" dirty="0" err="1" smtClean="0"/>
              <a:t>PhenoMeNal</a:t>
            </a:r>
            <a:r>
              <a:rPr lang="en-GB" sz="2000" dirty="0" smtClean="0"/>
              <a:t> project</a:t>
            </a:r>
          </a:p>
          <a:p>
            <a:r>
              <a:rPr lang="en-GB" sz="2000" dirty="0" smtClean="0"/>
              <a:t>KM3Net</a:t>
            </a:r>
          </a:p>
          <a:p>
            <a:r>
              <a:rPr lang="en-GB" sz="2000" dirty="0" err="1" smtClean="0"/>
              <a:t>OpenMinTed</a:t>
            </a:r>
            <a:endParaRPr lang="en-GB" sz="2000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/>
              <a:t>On our radar (for 2016)</a:t>
            </a:r>
          </a:p>
          <a:p>
            <a:r>
              <a:rPr lang="en-GB" sz="2400" dirty="0" smtClean="0"/>
              <a:t>H2020 VRE projects</a:t>
            </a:r>
          </a:p>
          <a:p>
            <a:pPr lvl="1"/>
            <a:r>
              <a:rPr lang="en-GB" sz="1200" dirty="0"/>
              <a:t>Open Digital Research Environment Toolkit for the Advancement of </a:t>
            </a:r>
            <a:r>
              <a:rPr lang="en-GB" sz="1200" dirty="0" smtClean="0"/>
              <a:t>Mathematics </a:t>
            </a:r>
            <a:r>
              <a:rPr lang="en-GB" sz="1200" dirty="0"/>
              <a:t>VRE </a:t>
            </a:r>
            <a:endParaRPr lang="en-GB" sz="1200" dirty="0" smtClean="0"/>
          </a:p>
          <a:p>
            <a:pPr lvl="1"/>
            <a:r>
              <a:rPr lang="en-GB" sz="1200" dirty="0"/>
              <a:t>Building Research environments for fostering Innovation, Decision making, Governance and Education to support Blue growth </a:t>
            </a:r>
            <a:r>
              <a:rPr lang="en-GB" sz="1200" dirty="0" smtClean="0"/>
              <a:t>VRE</a:t>
            </a:r>
          </a:p>
          <a:p>
            <a:pPr lvl="1"/>
            <a:r>
              <a:rPr lang="en-GB" sz="1200" dirty="0" smtClean="0"/>
              <a:t>Multi-scale </a:t>
            </a:r>
            <a:r>
              <a:rPr lang="en-GB" sz="1200" dirty="0"/>
              <a:t>complex </a:t>
            </a:r>
            <a:r>
              <a:rPr lang="en-GB" sz="1200" dirty="0" err="1"/>
              <a:t>genomix</a:t>
            </a:r>
            <a:r>
              <a:rPr lang="en-GB" sz="1200" dirty="0"/>
              <a:t> VRE </a:t>
            </a:r>
            <a:endParaRPr lang="en-GB" sz="1200" dirty="0" smtClean="0"/>
          </a:p>
          <a:p>
            <a:pPr lvl="1"/>
            <a:r>
              <a:rPr lang="en-GB" sz="1200" dirty="0" smtClean="0"/>
              <a:t>A </a:t>
            </a:r>
            <a:r>
              <a:rPr lang="en-GB" sz="1200" dirty="0"/>
              <a:t>Europe-wide Interoperable Virtual Research Environment to Empower Multidisciplinary Research Communities and Accelerate Innovation and Collaboration </a:t>
            </a:r>
            <a:r>
              <a:rPr lang="en-GB" sz="1200" dirty="0" smtClean="0"/>
              <a:t>VRE</a:t>
            </a:r>
          </a:p>
          <a:p>
            <a:pPr lvl="1"/>
            <a:r>
              <a:rPr lang="en-GB" sz="1200" dirty="0"/>
              <a:t>VRE for regional Interdisciplinary communities in Southeast Europe and the Eastern Mediterranean VRE </a:t>
            </a:r>
            <a:r>
              <a:rPr lang="en-GB" sz="1200" dirty="0" smtClean="0"/>
              <a:t> </a:t>
            </a:r>
          </a:p>
          <a:p>
            <a:pPr lvl="1"/>
            <a:r>
              <a:rPr lang="en-GB" sz="1200" dirty="0"/>
              <a:t>(World-wide E-infrastructure for structural biology VRE)</a:t>
            </a:r>
          </a:p>
          <a:p>
            <a:r>
              <a:rPr lang="en-GB" sz="2400" dirty="0" smtClean="0"/>
              <a:t>RIs on new ESFRI roadmap?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013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NGI involvement – Current status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879448"/>
              </p:ext>
            </p:extLst>
          </p:nvPr>
        </p:nvGraphicFramePr>
        <p:xfrm>
          <a:off x="251520" y="1175461"/>
          <a:ext cx="8640960" cy="50368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  <a:gridCol w="1268823"/>
                <a:gridCol w="3621386"/>
                <a:gridCol w="2958663"/>
              </a:tblGrid>
              <a:tr h="2751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bg1"/>
                          </a:solidFill>
                          <a:effectLst/>
                        </a:rPr>
                        <a:t>Country name</a:t>
                      </a:r>
                      <a:endParaRPr lang="en-GB" sz="900" dirty="0">
                        <a:solidFill>
                          <a:schemeClr val="bg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chemeClr val="bg1"/>
                          </a:solidFill>
                          <a:effectLst/>
                        </a:rPr>
                        <a:t>Country code</a:t>
                      </a:r>
                      <a:endParaRPr lang="en-GB" sz="900">
                        <a:solidFill>
                          <a:schemeClr val="bg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bg1"/>
                          </a:solidFill>
                          <a:effectLst/>
                        </a:rPr>
                        <a:t>Active engagement cases with relevance to EGI, but currently at national level</a:t>
                      </a:r>
                      <a:endParaRPr lang="en-GB" sz="900" dirty="0">
                        <a:solidFill>
                          <a:schemeClr val="bg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bg1"/>
                          </a:solidFill>
                          <a:effectLst/>
                        </a:rPr>
                        <a:t>EGI-coordinated cases with active involvement of the NGI</a:t>
                      </a:r>
                      <a:endParaRPr lang="en-GB" sz="900" dirty="0">
                        <a:solidFill>
                          <a:schemeClr val="bg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>
                    <a:solidFill>
                      <a:schemeClr val="accent1"/>
                    </a:solidFill>
                  </a:tcPr>
                </a:tc>
              </a:tr>
              <a:tr h="4662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Bulgaria</a:t>
                      </a:r>
                      <a:endParaRPr lang="en-GB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BG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Computational physics (fluid dynamics, semiconductor modelling); CLARIN and DARIAH (BG-</a:t>
                      </a:r>
                      <a:r>
                        <a:rPr lang="en-GB" sz="900" dirty="0" err="1">
                          <a:effectLst/>
                        </a:rPr>
                        <a:t>CLaDa</a:t>
                      </a:r>
                      <a:r>
                        <a:rPr lang="en-GB" sz="900" dirty="0">
                          <a:effectLst/>
                        </a:rPr>
                        <a:t>); BG-BBMRI (focus on HPC); Environmental sciences (Climate change, </a:t>
                      </a:r>
                      <a:r>
                        <a:rPr lang="en-GB" sz="900" dirty="0" err="1">
                          <a:effectLst/>
                        </a:rPr>
                        <a:t>Env</a:t>
                      </a:r>
                      <a:r>
                        <a:rPr lang="en-GB" sz="900" dirty="0">
                          <a:effectLst/>
                        </a:rPr>
                        <a:t>. Protection); Marine community</a:t>
                      </a:r>
                      <a:endParaRPr lang="en-GB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 </a:t>
                      </a:r>
                      <a:endParaRPr lang="en-GB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Czech Republic</a:t>
                      </a:r>
                      <a:endParaRPr lang="en-GB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CZ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 err="1">
                          <a:effectLst/>
                        </a:rPr>
                        <a:t>EuroBioImaging</a:t>
                      </a:r>
                      <a:r>
                        <a:rPr lang="en-GB" sz="900" dirty="0">
                          <a:effectLst/>
                        </a:rPr>
                        <a:t>, ELIXIR, BBMRI, ELI, ICOS</a:t>
                      </a:r>
                      <a:endParaRPr lang="en-GB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CLARIN, ELIXIR CC, BBMRI CC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  <a:tr h="2289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Spain</a:t>
                      </a:r>
                      <a:endParaRPr lang="en-GB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ES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1000 Genomes with DIRAC, VLEMED science gateways with DIRAC, Nanotechnology</a:t>
                      </a:r>
                      <a:endParaRPr lang="en-GB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LifeWatch, MoBrain, eLTER, Auger Experiment DIRAC integration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  <a:tr h="2051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Finland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FI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 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CHIPSTER, ELIXIR CC, EISCAT_3D CC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  <a:tr h="2613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France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FR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 IAGOS, ANAEE, ICOS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ELIXIR CC, EPOS CC, LifeWatch CC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  <a:tr h="1724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Greece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GR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 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ELIXIR CC, EPOS CC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  <a:tr h="1724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Croatia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HR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 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DARIAH CC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  <a:tr h="1724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Hungary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HU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 Nanotechnology, ELI, AgroDAT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DARIAH CC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  <a:tr h="1446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Italy</a:t>
                      </a:r>
                      <a:endParaRPr lang="en-GB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IT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EMSO</a:t>
                      </a:r>
                      <a:endParaRPr lang="en-GB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MoBrain CC, DARIAH CC, LifeWatch CC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  <a:tr h="1724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South-Korea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KR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Disaster Mitigation CC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  <a:tr h="2751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the Netherlands</a:t>
                      </a:r>
                      <a:endParaRPr lang="en-GB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NL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 </a:t>
                      </a:r>
                      <a:endParaRPr lang="en-GB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ELIXIR CC, BBMRI CC, </a:t>
                      </a:r>
                      <a:r>
                        <a:rPr lang="en-GB" sz="900" dirty="0" err="1">
                          <a:effectLst/>
                        </a:rPr>
                        <a:t>MoBrain</a:t>
                      </a:r>
                      <a:r>
                        <a:rPr lang="en-GB" sz="900" dirty="0">
                          <a:effectLst/>
                        </a:rPr>
                        <a:t> CC</a:t>
                      </a:r>
                      <a:endParaRPr lang="en-GB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  <a:tr h="1724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Poland</a:t>
                      </a:r>
                      <a:endParaRPr lang="en-GB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PL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 </a:t>
                      </a:r>
                      <a:endParaRPr lang="en-GB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EPOS CC, HBP</a:t>
                      </a:r>
                      <a:endParaRPr lang="en-GB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  <a:tr h="1724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Portugal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PT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 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LifeWatch CC 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  <a:tr h="1724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Romania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RO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ELI, DANUBIUS, Condensed matter physics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 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  <a:tr h="1724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Slovenia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SI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ELIXIR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 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  <a:tr h="1724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Slovakia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SK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Nanotechnology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 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  <a:tr h="1724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Sweden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SE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 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 BILS, EISCAT_3D CC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  <a:tr h="1724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Turkey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Earth science, Nanotechnology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 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  <a:tr h="1724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Taiwan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TW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Disaster Mitigation CC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  <a:tr h="2751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United Kingdom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UK</a:t>
                      </a:r>
                      <a:endParaRPr lang="en-GB" sz="90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 </a:t>
                      </a:r>
                      <a:endParaRPr lang="en-GB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 </a:t>
                      </a:r>
                      <a:r>
                        <a:rPr lang="en-GB" sz="900" dirty="0" err="1">
                          <a:effectLst/>
                        </a:rPr>
                        <a:t>MoBrain</a:t>
                      </a:r>
                      <a:r>
                        <a:rPr lang="en-GB" sz="900" dirty="0">
                          <a:effectLst/>
                        </a:rPr>
                        <a:t> CC, West-Life VRE</a:t>
                      </a:r>
                      <a:endParaRPr lang="en-GB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20880" marR="20880" marT="20880" marB="208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251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SME engagement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Regular </a:t>
            </a:r>
            <a:r>
              <a:rPr lang="en-GB" dirty="0" err="1"/>
              <a:t>telcos</a:t>
            </a:r>
            <a:r>
              <a:rPr lang="en-GB" dirty="0"/>
              <a:t> about </a:t>
            </a:r>
            <a:r>
              <a:rPr lang="en-GB" dirty="0" smtClean="0"/>
              <a:t>this by EGI-Engage NA2</a:t>
            </a:r>
          </a:p>
          <a:p>
            <a:pPr lvl="1"/>
            <a:r>
              <a:rPr lang="en-GB" dirty="0"/>
              <a:t>Email </a:t>
            </a:r>
            <a:r>
              <a:rPr lang="en-GB" dirty="0" smtClean="0">
                <a:hlinkClick r:id="rId2"/>
              </a:rPr>
              <a:t>sy.holsinger@egi.eu</a:t>
            </a:r>
            <a:r>
              <a:rPr lang="en-GB" dirty="0" smtClean="0"/>
              <a:t> if want to join!</a:t>
            </a:r>
          </a:p>
          <a:p>
            <a:r>
              <a:rPr lang="en-GB" dirty="0" smtClean="0"/>
              <a:t>Identifying opportunities for an ICT-06 proposal</a:t>
            </a:r>
          </a:p>
          <a:p>
            <a:r>
              <a:rPr lang="en-GB" dirty="0" smtClean="0"/>
              <a:t>Development of ‘SME engagement’ support materials for NGIs</a:t>
            </a:r>
          </a:p>
          <a:p>
            <a:r>
              <a:rPr lang="en-GB" dirty="0" smtClean="0"/>
              <a:t>Preparation for 1</a:t>
            </a:r>
            <a:r>
              <a:rPr lang="en-GB" baseline="30000" dirty="0" smtClean="0"/>
              <a:t>st</a:t>
            </a:r>
            <a:r>
              <a:rPr lang="en-GB" dirty="0" smtClean="0"/>
              <a:t> year EGI-Engage EC review</a:t>
            </a:r>
          </a:p>
          <a:p>
            <a:r>
              <a:rPr lang="en-GB" dirty="0" smtClean="0"/>
              <a:t>Integration of SME engagement cases into the Engagement process (through RT queue)</a:t>
            </a:r>
          </a:p>
          <a:p>
            <a:pPr lvl="1"/>
            <a:r>
              <a:rPr lang="en-GB" dirty="0" smtClean="0"/>
              <a:t>Currently 40 cases on a separate Google Sheet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925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Long-tail engagement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2400" dirty="0" smtClean="0"/>
              <a:t>Sessions in Bari</a:t>
            </a:r>
          </a:p>
          <a:p>
            <a:pPr lvl="1"/>
            <a:r>
              <a:rPr lang="en-GB" sz="2000" dirty="0" smtClean="0"/>
              <a:t>Topic of f2f Engagement meeting</a:t>
            </a:r>
          </a:p>
          <a:p>
            <a:pPr lvl="1"/>
            <a:r>
              <a:rPr lang="en-GB" sz="2000" dirty="0" smtClean="0"/>
              <a:t>90-minutes long conference session</a:t>
            </a:r>
          </a:p>
          <a:p>
            <a:r>
              <a:rPr lang="en-GB" sz="2400" dirty="0" smtClean="0"/>
              <a:t>EGI Platform for the long-tail of science</a:t>
            </a:r>
          </a:p>
          <a:p>
            <a:pPr lvl="1"/>
            <a:r>
              <a:rPr lang="en-GB" sz="2000" dirty="0" smtClean="0"/>
              <a:t>Pilot version available for early adopters</a:t>
            </a:r>
          </a:p>
          <a:p>
            <a:pPr lvl="1"/>
            <a:r>
              <a:rPr lang="en-GB" sz="2000" dirty="0" smtClean="0"/>
              <a:t>Practices for production operation: TBD by end of 2015</a:t>
            </a:r>
          </a:p>
          <a:p>
            <a:pPr lvl="2"/>
            <a:r>
              <a:rPr lang="en-GB" sz="1800" dirty="0" smtClean="0"/>
              <a:t>Join as User Supporter (approve national users, support users)</a:t>
            </a:r>
          </a:p>
          <a:p>
            <a:pPr lvl="2"/>
            <a:r>
              <a:rPr lang="en-GB" sz="1800" dirty="0" smtClean="0"/>
              <a:t>Join as resource provider (</a:t>
            </a:r>
            <a:r>
              <a:rPr lang="en-GB" sz="1800" dirty="0" err="1" smtClean="0"/>
              <a:t>gLite</a:t>
            </a:r>
            <a:r>
              <a:rPr lang="en-GB" sz="1800" dirty="0" smtClean="0"/>
              <a:t> or OpenStack site)</a:t>
            </a:r>
          </a:p>
          <a:p>
            <a:pPr lvl="2"/>
            <a:r>
              <a:rPr lang="en-GB" sz="1800" dirty="0" smtClean="0"/>
              <a:t>Join as gateway provider (graphical environment)</a:t>
            </a:r>
          </a:p>
          <a:p>
            <a:pPr lvl="1"/>
            <a:r>
              <a:rPr lang="en-GB" sz="2000" dirty="0"/>
              <a:t>Read further: </a:t>
            </a: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wiki.egi.eu/wiki/Long-tail_of_science</a:t>
            </a:r>
            <a:endParaRPr lang="en-GB" sz="2000" dirty="0" smtClean="0"/>
          </a:p>
          <a:p>
            <a:pPr lvl="1"/>
            <a:r>
              <a:rPr lang="en-GB" sz="2000" dirty="0" smtClean="0"/>
              <a:t>Try the platform: </a:t>
            </a:r>
            <a:r>
              <a:rPr lang="en-GB" sz="2000" dirty="0" smtClean="0">
                <a:hlinkClick r:id="rId3"/>
              </a:rPr>
              <a:t>http://access.egi.eu</a:t>
            </a:r>
            <a:r>
              <a:rPr lang="en-GB" sz="2000" dirty="0" smtClean="0"/>
              <a:t> </a:t>
            </a: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137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Update to Engagement Strategy in 2016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Continue with monthly teleconferences</a:t>
            </a:r>
          </a:p>
          <a:p>
            <a:r>
              <a:rPr lang="en-GB" dirty="0" smtClean="0"/>
              <a:t>1-on-1 calls at least every 3 months</a:t>
            </a:r>
          </a:p>
          <a:p>
            <a:r>
              <a:rPr lang="en-GB" dirty="0" smtClean="0"/>
              <a:t>Documentation: Split Engagement Strategy into:</a:t>
            </a:r>
          </a:p>
          <a:p>
            <a:pPr lvl="1"/>
            <a:r>
              <a:rPr lang="en-GB" dirty="0" smtClean="0"/>
              <a:t>a ‘long-term strategy’ (vision and process description)</a:t>
            </a:r>
          </a:p>
          <a:p>
            <a:pPr lvl="1"/>
            <a:r>
              <a:rPr lang="en-GB" dirty="0" smtClean="0"/>
              <a:t>a ‘short-term’ action plan (few pages)</a:t>
            </a:r>
          </a:p>
          <a:p>
            <a:r>
              <a:rPr lang="en-GB" dirty="0" smtClean="0"/>
              <a:t>Interviewing NILs about 2016 Engagement action plan</a:t>
            </a:r>
          </a:p>
          <a:p>
            <a:pPr lvl="1"/>
            <a:r>
              <a:rPr lang="en-GB" dirty="0" smtClean="0"/>
              <a:t>Between January - mid-February</a:t>
            </a:r>
          </a:p>
          <a:p>
            <a:pPr lvl="1"/>
            <a:r>
              <a:rPr lang="en-GB" dirty="0" smtClean="0"/>
              <a:t>1-on-1 call/email exchange</a:t>
            </a:r>
          </a:p>
          <a:p>
            <a:pPr marL="0" indent="0"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0355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191</TotalTime>
  <Words>717</Words>
  <Application>Microsoft Office PowerPoint</Application>
  <PresentationFormat>On-screen Show (4:3)</PresentationFormat>
  <Paragraphs>190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EGI Engage powerpoint presentation v3.2</vt:lpstr>
      <vt:lpstr>EGI Powerpoint Presentation (body)</vt:lpstr>
      <vt:lpstr>EGI Powerpoint Presentation (closing)</vt:lpstr>
      <vt:lpstr>Engagement update (Dec 2015)</vt:lpstr>
      <vt:lpstr>Updates to NILs https://www.egi.eu/community/ngis/NILs.html </vt:lpstr>
      <vt:lpstr>Active engagement cases Current status</vt:lpstr>
      <vt:lpstr>Inactive / future engagement cases</vt:lpstr>
      <vt:lpstr>NGI involvement – Current status</vt:lpstr>
      <vt:lpstr>SME engagement</vt:lpstr>
      <vt:lpstr>Long-tail engagement</vt:lpstr>
      <vt:lpstr>Update to Engagement Strategy in 2016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Engagement update (Dec 2015)</dc:title>
  <dc:creator>Gergely Sipos</dc:creator>
  <cp:lastModifiedBy>Gergely Sipos</cp:lastModifiedBy>
  <cp:revision>17</cp:revision>
  <dcterms:created xsi:type="dcterms:W3CDTF">2015-12-07T09:50:23Z</dcterms:created>
  <dcterms:modified xsi:type="dcterms:W3CDTF">2015-12-07T13:01:32Z</dcterms:modified>
</cp:coreProperties>
</file>