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61" r:id="rId5"/>
    <p:sldId id="262" r:id="rId6"/>
    <p:sldId id="263" r:id="rId7"/>
    <p:sldId id="288" r:id="rId8"/>
    <p:sldId id="264" r:id="rId9"/>
    <p:sldId id="265" r:id="rId10"/>
    <p:sldId id="266" r:id="rId11"/>
    <p:sldId id="273" r:id="rId12"/>
    <p:sldId id="267" r:id="rId13"/>
    <p:sldId id="274" r:id="rId14"/>
    <p:sldId id="271" r:id="rId15"/>
    <p:sldId id="284" r:id="rId16"/>
    <p:sldId id="277" r:id="rId17"/>
    <p:sldId id="278" r:id="rId18"/>
    <p:sldId id="279" r:id="rId19"/>
    <p:sldId id="280" r:id="rId20"/>
    <p:sldId id="282" r:id="rId21"/>
    <p:sldId id="281" r:id="rId22"/>
    <p:sldId id="283" r:id="rId23"/>
    <p:sldId id="285" r:id="rId24"/>
    <p:sldId id="286" r:id="rId25"/>
    <p:sldId id="287"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7" autoAdjust="0"/>
  </p:normalViewPr>
  <p:slideViewPr>
    <p:cSldViewPr>
      <p:cViewPr>
        <p:scale>
          <a:sx n="68" d="100"/>
          <a:sy n="68" d="100"/>
        </p:scale>
        <p:origin x="-1350" y="-6"/>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00" d="100"/>
        <a:sy n="100" d="100"/>
      </p:scale>
      <p:origin x="0" y="74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B1835-5B8B-4338-9174-A7253900A0B8}" type="datetimeFigureOut">
              <a:rPr lang="es-ES" smtClean="0"/>
              <a:t>02/03/2011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89F5B3-267B-4F2D-B041-8D0BE2236850}" type="slidenum">
              <a:rPr lang="es-ES" smtClean="0"/>
              <a:t>‹Nº›</a:t>
            </a:fld>
            <a:endParaRPr lang="es-ES"/>
          </a:p>
        </p:txBody>
      </p:sp>
    </p:spTree>
    <p:extLst>
      <p:ext uri="{BB962C8B-B14F-4D97-AF65-F5344CB8AC3E}">
        <p14:creationId xmlns:p14="http://schemas.microsoft.com/office/powerpoint/2010/main" val="267563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B29CA10-CCF8-4E24-92E6-89DE357D6138}" type="slidenum">
              <a:rPr lang="en-US"/>
              <a:pPr/>
              <a:t>2</a:t>
            </a:fld>
            <a:endParaRPr lang="en-US"/>
          </a:p>
        </p:txBody>
      </p:sp>
      <p:sp>
        <p:nvSpPr>
          <p:cNvPr id="1843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07" tIns="42853" rIns="85707" bIns="42853" anchor="ct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69873B4-EF83-4463-B3AA-9C4276E3B7D7}" type="slidenum">
              <a:rPr lang="en-US"/>
              <a:pPr/>
              <a:t>12</a:t>
            </a:fld>
            <a:endParaRPr lang="en-US"/>
          </a:p>
        </p:txBody>
      </p:sp>
      <p:sp>
        <p:nvSpPr>
          <p:cNvPr id="25601" name="Rectangle 1"/>
          <p:cNvSpPr txBox="1">
            <a:spLocks noGrp="1" noRot="1" noChangeAspect="1" noChangeArrowheads="1"/>
          </p:cNvSpPr>
          <p:nvPr>
            <p:ph type="sldImg"/>
          </p:nvPr>
        </p:nvSpPr>
        <p:spPr bwMode="auto">
          <a:xfrm>
            <a:off x="1143000" y="693738"/>
            <a:ext cx="4570413" cy="34274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6360" y="4342535"/>
            <a:ext cx="5485280"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07" tIns="42853" rIns="85707" bIns="42853" anchor="ct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69873B4-EF83-4463-B3AA-9C4276E3B7D7}" type="slidenum">
              <a:rPr lang="en-US"/>
              <a:pPr/>
              <a:t>13</a:t>
            </a:fld>
            <a:endParaRPr lang="en-US"/>
          </a:p>
        </p:txBody>
      </p:sp>
      <p:sp>
        <p:nvSpPr>
          <p:cNvPr id="25601" name="Rectangle 1"/>
          <p:cNvSpPr txBox="1">
            <a:spLocks noGrp="1" noRot="1" noChangeAspect="1" noChangeArrowheads="1"/>
          </p:cNvSpPr>
          <p:nvPr>
            <p:ph type="sldImg"/>
          </p:nvPr>
        </p:nvSpPr>
        <p:spPr bwMode="auto">
          <a:xfrm>
            <a:off x="1143000" y="693738"/>
            <a:ext cx="4570413" cy="34274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6360" y="4342535"/>
            <a:ext cx="5485280"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07" tIns="42853" rIns="85707" bIns="42853" anchor="ct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589F5B3-267B-4F2D-B041-8D0BE2236850}" type="slidenum">
              <a:rPr lang="es-ES" smtClean="0"/>
              <a:t>18</a:t>
            </a:fld>
            <a:endParaRPr lang="es-ES"/>
          </a:p>
        </p:txBody>
      </p:sp>
    </p:spTree>
    <p:extLst>
      <p:ext uri="{BB962C8B-B14F-4D97-AF65-F5344CB8AC3E}">
        <p14:creationId xmlns:p14="http://schemas.microsoft.com/office/powerpoint/2010/main" val="336050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589F5B3-267B-4F2D-B041-8D0BE2236850}" type="slidenum">
              <a:rPr lang="es-ES" smtClean="0"/>
              <a:t>19</a:t>
            </a:fld>
            <a:endParaRPr lang="es-ES"/>
          </a:p>
        </p:txBody>
      </p:sp>
    </p:spTree>
    <p:extLst>
      <p:ext uri="{BB962C8B-B14F-4D97-AF65-F5344CB8AC3E}">
        <p14:creationId xmlns:p14="http://schemas.microsoft.com/office/powerpoint/2010/main" val="3360507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589F5B3-267B-4F2D-B041-8D0BE2236850}" type="slidenum">
              <a:rPr lang="es-ES" smtClean="0"/>
              <a:t>20</a:t>
            </a:fld>
            <a:endParaRPr lang="es-ES"/>
          </a:p>
        </p:txBody>
      </p:sp>
    </p:spTree>
    <p:extLst>
      <p:ext uri="{BB962C8B-B14F-4D97-AF65-F5344CB8AC3E}">
        <p14:creationId xmlns:p14="http://schemas.microsoft.com/office/powerpoint/2010/main" val="3360507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589F5B3-267B-4F2D-B041-8D0BE2236850}" type="slidenum">
              <a:rPr lang="es-ES" smtClean="0"/>
              <a:t>21</a:t>
            </a:fld>
            <a:endParaRPr lang="es-ES"/>
          </a:p>
        </p:txBody>
      </p:sp>
    </p:spTree>
    <p:extLst>
      <p:ext uri="{BB962C8B-B14F-4D97-AF65-F5344CB8AC3E}">
        <p14:creationId xmlns:p14="http://schemas.microsoft.com/office/powerpoint/2010/main" val="3360507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589F5B3-267B-4F2D-B041-8D0BE2236850}" type="slidenum">
              <a:rPr lang="es-ES" smtClean="0"/>
              <a:t>22</a:t>
            </a:fld>
            <a:endParaRPr lang="es-ES"/>
          </a:p>
        </p:txBody>
      </p:sp>
    </p:spTree>
    <p:extLst>
      <p:ext uri="{BB962C8B-B14F-4D97-AF65-F5344CB8AC3E}">
        <p14:creationId xmlns:p14="http://schemas.microsoft.com/office/powerpoint/2010/main" val="3360507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AFAB51E-9C61-44FD-B11A-8280FFC456D4}" type="slidenum">
              <a:rPr lang="en-US"/>
              <a:pPr/>
              <a:t>24</a:t>
            </a:fld>
            <a:endParaRPr lang="en-US"/>
          </a:p>
        </p:txBody>
      </p:sp>
      <p:sp>
        <p:nvSpPr>
          <p:cNvPr id="27649" name="Rectangle 1"/>
          <p:cNvSpPr txBox="1">
            <a:spLocks noGrp="1" noRot="1" noChangeAspect="1" noChangeArrowheads="1"/>
          </p:cNvSpPr>
          <p:nvPr>
            <p:ph type="sldImg"/>
          </p:nvPr>
        </p:nvSpPr>
        <p:spPr bwMode="auto">
          <a:xfrm>
            <a:off x="1143000" y="693738"/>
            <a:ext cx="4570413" cy="34274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6360" y="4342535"/>
            <a:ext cx="5485280"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07" tIns="42853" rIns="85707" bIns="42853" anchor="ct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B1821AC-C57D-473F-B245-16585D480115}" type="slidenum">
              <a:rPr lang="en-US"/>
              <a:pPr/>
              <a:t>25</a:t>
            </a:fld>
            <a:endParaRPr lang="en-US"/>
          </a:p>
        </p:txBody>
      </p:sp>
      <p:sp>
        <p:nvSpPr>
          <p:cNvPr id="2867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07" tIns="42853" rIns="85707" bIns="42853" anchor="ct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ED7C954-B0BD-4B67-AC97-BE4B7F9C341E}" type="slidenum">
              <a:rPr lang="en-US"/>
              <a:pPr/>
              <a:t>3</a:t>
            </a:fld>
            <a:endParaRPr lang="en-US"/>
          </a:p>
        </p:txBody>
      </p:sp>
      <p:sp>
        <p:nvSpPr>
          <p:cNvPr id="1945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07" tIns="42853" rIns="85707" bIns="42853" anchor="ct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3F5F785-B04C-4EC8-BD38-D151EB4EC3B0}" type="slidenum">
              <a:rPr lang="en-US"/>
              <a:pPr/>
              <a:t>4</a:t>
            </a:fld>
            <a:endParaRPr lang="en-US"/>
          </a:p>
        </p:txBody>
      </p:sp>
      <p:sp>
        <p:nvSpPr>
          <p:cNvPr id="2048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07" tIns="42853" rIns="85707" bIns="42853" anchor="ct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3F5F785-B04C-4EC8-BD38-D151EB4EC3B0}" type="slidenum">
              <a:rPr lang="en-US"/>
              <a:pPr/>
              <a:t>5</a:t>
            </a:fld>
            <a:endParaRPr lang="en-US"/>
          </a:p>
        </p:txBody>
      </p:sp>
      <p:sp>
        <p:nvSpPr>
          <p:cNvPr id="2048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07" tIns="42853" rIns="85707" bIns="42853" anchor="ct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743A0BE-965D-466F-BDFE-42F5D6BB2593}" type="slidenum">
              <a:rPr lang="en-US"/>
              <a:pPr/>
              <a:t>6</a:t>
            </a:fld>
            <a:endParaRPr lang="en-US"/>
          </a:p>
        </p:txBody>
      </p:sp>
      <p:sp>
        <p:nvSpPr>
          <p:cNvPr id="2150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07" tIns="42853" rIns="85707" bIns="42853" anchor="ct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BD12652-411C-4434-952F-7771F9EBCC58}" type="slidenum">
              <a:rPr lang="en-US"/>
              <a:pPr/>
              <a:t>8</a:t>
            </a:fld>
            <a:endParaRPr lang="en-US"/>
          </a:p>
        </p:txBody>
      </p:sp>
      <p:sp>
        <p:nvSpPr>
          <p:cNvPr id="2252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07" tIns="42853" rIns="85707" bIns="42853" anchor="ct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E6582DC-DB8E-448D-87D3-323513F13A0D}" type="slidenum">
              <a:rPr lang="en-US"/>
              <a:pPr/>
              <a:t>9</a:t>
            </a:fld>
            <a:endParaRPr lang="en-US"/>
          </a:p>
        </p:txBody>
      </p:sp>
      <p:sp>
        <p:nvSpPr>
          <p:cNvPr id="23553" name="Rectangle 1"/>
          <p:cNvSpPr txBox="1">
            <a:spLocks noGrp="1" noRot="1" noChangeAspect="1" noChangeArrowheads="1"/>
          </p:cNvSpPr>
          <p:nvPr>
            <p:ph type="sldImg"/>
          </p:nvPr>
        </p:nvSpPr>
        <p:spPr bwMode="auto">
          <a:xfrm>
            <a:off x="1143000" y="693738"/>
            <a:ext cx="4570413" cy="34274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686360" y="4342535"/>
            <a:ext cx="5485280"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07" tIns="42853" rIns="85707" bIns="42853" anchor="ct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9321798-382D-4899-8EFE-DC2F8A0D1E5B}" type="slidenum">
              <a:rPr lang="en-US"/>
              <a:pPr/>
              <a:t>10</a:t>
            </a:fld>
            <a:endParaRPr lang="en-US"/>
          </a:p>
        </p:txBody>
      </p:sp>
      <p:sp>
        <p:nvSpPr>
          <p:cNvPr id="2457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07" tIns="42853" rIns="85707" bIns="42853" anchor="ct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ED7C954-B0BD-4B67-AC97-BE4B7F9C341E}" type="slidenum">
              <a:rPr lang="en-US"/>
              <a:pPr/>
              <a:t>11</a:t>
            </a:fld>
            <a:endParaRPr lang="en-US"/>
          </a:p>
        </p:txBody>
      </p:sp>
      <p:sp>
        <p:nvSpPr>
          <p:cNvPr id="1945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07" tIns="42853" rIns="85707" bIns="42853"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8"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ea typeface="SimSun" charset="0"/>
                  <a:cs typeface="Arial" pitchFamily="34" charset="0"/>
                </a:rPr>
                <a:t>EGI-</a:t>
              </a:r>
              <a:r>
                <a:rPr lang="en-GB" sz="3200" b="1" dirty="0" err="1">
                  <a:solidFill>
                    <a:srgbClr val="FFFFFF"/>
                  </a:solidFill>
                  <a:ea typeface="SimSun" charset="0"/>
                  <a:cs typeface="Arial" pitchFamily="34" charset="0"/>
                </a:rPr>
                <a:t>InSPIRE</a:t>
              </a:r>
              <a:endParaRPr lang="en-GB" sz="3200" b="1" dirty="0">
                <a:solidFill>
                  <a:srgbClr val="FFFFFF"/>
                </a:solidFill>
                <a:ea typeface="SimSun" charset="0"/>
                <a:cs typeface="Arial" pitchFamily="34" charset="0"/>
              </a:endParaRPr>
            </a:p>
          </p:txBody>
        </p:sp>
      </p:gr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5" name="Rectangle 18"/>
          <p:cNvSpPr>
            <a:spLocks noChangeArrowheads="1"/>
          </p:cNvSpPr>
          <p:nvPr/>
        </p:nvSpPr>
        <p:spPr bwMode="auto">
          <a:xfrm>
            <a:off x="53752"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fld id="{3A7291CE-217B-49AB-A7CB-A6022739B910}" type="datetimeFigureOut">
              <a:rPr lang="es-ES" smtClean="0"/>
              <a:pPr/>
              <a:t>02/03/2011</a:t>
            </a:fld>
            <a:endParaRPr lang="es-ES"/>
          </a:p>
        </p:txBody>
      </p:sp>
      <p:sp>
        <p:nvSpPr>
          <p:cNvPr id="17" name="Footer Placeholder 4"/>
          <p:cNvSpPr>
            <a:spLocks noGrp="1"/>
          </p:cNvSpPr>
          <p:nvPr>
            <p:ph type="ftr" sz="quarter" idx="11"/>
          </p:nvPr>
        </p:nvSpPr>
        <p:spPr/>
        <p:txBody>
          <a:bodyPr/>
          <a:lstStyle>
            <a:lvl1pPr>
              <a:defRPr dirty="0" smtClean="0">
                <a:solidFill>
                  <a:schemeClr val="bg1"/>
                </a:solidFill>
                <a:latin typeface="Arial" pitchFamily="34" charset="0"/>
                <a:cs typeface="Arial" pitchFamily="34" charset="0"/>
              </a:defRPr>
            </a:lvl1pPr>
          </a:lstStyle>
          <a:p>
            <a:endParaRPr lang="es-ES"/>
          </a:p>
        </p:txBody>
      </p:sp>
      <p:sp>
        <p:nvSpPr>
          <p:cNvPr id="18"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fld id="{C13680F4-8825-4BCC-A2CF-767EC177A23A}" type="slidenum">
              <a:rPr lang="es-ES" smtClean="0"/>
              <a:pPr/>
              <a:t>‹Nº›</a:t>
            </a:fld>
            <a:endParaRPr lang="es-ES"/>
          </a:p>
        </p:txBody>
      </p:sp>
    </p:spTree>
    <p:extLst>
      <p:ext uri="{BB962C8B-B14F-4D97-AF65-F5344CB8AC3E}">
        <p14:creationId xmlns:p14="http://schemas.microsoft.com/office/powerpoint/2010/main" val="229641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b="1"/>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fld id="{3A7291CE-217B-49AB-A7CB-A6022739B910}" type="datetimeFigureOut">
              <a:rPr lang="es-ES" smtClean="0"/>
              <a:pPr/>
              <a:t>02/03/2011</a:t>
            </a:fld>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C13680F4-8825-4BCC-A2CF-767EC177A23A}" type="slidenum">
              <a:rPr lang="es-ES" smtClean="0"/>
              <a:pPr/>
              <a:t>‹Nº›</a:t>
            </a:fld>
            <a:endParaRPr lang="es-ES"/>
          </a:p>
        </p:txBody>
      </p:sp>
    </p:spTree>
    <p:extLst>
      <p:ext uri="{BB962C8B-B14F-4D97-AF65-F5344CB8AC3E}">
        <p14:creationId xmlns:p14="http://schemas.microsoft.com/office/powerpoint/2010/main" val="223849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GB"/>
          </a:p>
        </p:txBody>
      </p:sp>
      <p:sp>
        <p:nvSpPr>
          <p:cNvPr id="3" name="Date Placeholder 2"/>
          <p:cNvSpPr>
            <a:spLocks noGrp="1"/>
          </p:cNvSpPr>
          <p:nvPr>
            <p:ph type="dt" sz="half" idx="10"/>
          </p:nvPr>
        </p:nvSpPr>
        <p:spPr/>
        <p:txBody>
          <a:bodyPr/>
          <a:lstStyle/>
          <a:p>
            <a:fld id="{3A7291CE-217B-49AB-A7CB-A6022739B910}" type="datetimeFigureOut">
              <a:rPr lang="es-ES" smtClean="0"/>
              <a:pPr/>
              <a:t>02/03/2011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13680F4-8825-4BCC-A2CF-767EC177A23A}" type="slidenum">
              <a:rPr lang="es-ES" smtClean="0"/>
              <a:pPr/>
              <a:t>‹Nº›</a:t>
            </a:fld>
            <a:endParaRPr lang="es-ES"/>
          </a:p>
        </p:txBody>
      </p:sp>
    </p:spTree>
    <p:extLst>
      <p:ext uri="{BB962C8B-B14F-4D97-AF65-F5344CB8AC3E}">
        <p14:creationId xmlns:p14="http://schemas.microsoft.com/office/powerpoint/2010/main" val="2277632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2"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1036"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fld id="{3A7291CE-217B-49AB-A7CB-A6022739B910}" type="datetimeFigureOut">
              <a:rPr lang="es-ES" smtClean="0"/>
              <a:pPr/>
              <a:t>02/03/2011</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Arial" pitchFamily="34" charset="0"/>
                <a:cs typeface="Arial" pitchFamily="34" charset="0"/>
              </a:defRPr>
            </a:lvl1pPr>
          </a:lstStyle>
          <a:p>
            <a:endParaRPr lang="es-ES"/>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fld id="{C13680F4-8825-4BCC-A2CF-767EC177A23A}" type="slidenum">
              <a:rPr lang="es-ES" smtClean="0"/>
              <a:pPr/>
              <a:t>‹Nº›</a:t>
            </a:fld>
            <a:endParaRPr lang="es-ES"/>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iki.egi.eu/wiki/Requirements_gathering_detai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gi.eu/user-support/ucst.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iki.egi.eu/wiki/VO_Managment_FAQS#What_is_the_effort_to_operate_VO_services.3F" TargetMode="External"/><Relationship Id="rId13" Type="http://schemas.openxmlformats.org/officeDocument/2006/relationships/hyperlink" Target="https://wiki.egi.eu/wiki/VO_Managment_FAQS#What_are_the_VO_Manager_responsibilities.3F" TargetMode="External"/><Relationship Id="rId18" Type="http://schemas.openxmlformats.org/officeDocument/2006/relationships/hyperlink" Target="https://wiki.egi.eu/wiki/VO_Managment_FAQS#How_to_install_a_VOMS_service_and_other_VO_services.3F" TargetMode="External"/><Relationship Id="rId26" Type="http://schemas.openxmlformats.org/officeDocument/2006/relationships/hyperlink" Target="https://wiki.egi.eu/wiki/VO_Managment_FAQS#Documentation_for_reference" TargetMode="External"/><Relationship Id="rId3" Type="http://schemas.openxmlformats.org/officeDocument/2006/relationships/hyperlink" Target="https://wiki.egi.eu/wiki/VO_Managment_FAQS#Frequently_Asked_Questions" TargetMode="External"/><Relationship Id="rId21" Type="http://schemas.openxmlformats.org/officeDocument/2006/relationships/hyperlink" Target="https://wiki.egi.eu/wiki/VO_Managment_FAQS#How_to_install_VO_specific_software_in_a_remote_site.3F" TargetMode="External"/><Relationship Id="rId7" Type="http://schemas.openxmlformats.org/officeDocument/2006/relationships/hyperlink" Target="https://wiki.egi.eu/wiki/VO_Managment_FAQS#Which_services_does_a_VO_need.3F" TargetMode="External"/><Relationship Id="rId12" Type="http://schemas.openxmlformats.org/officeDocument/2006/relationships/hyperlink" Target="https://wiki.egi.eu/wiki/VO_Managment_FAQS#When_can_a_VO_start_to_operate_in_EGI.3F" TargetMode="External"/><Relationship Id="rId17" Type="http://schemas.openxmlformats.org/officeDocument/2006/relationships/hyperlink" Target="https://wiki.egi.eu/wiki/VO_Managment_FAQS#VO_Operations" TargetMode="External"/><Relationship Id="rId25" Type="http://schemas.openxmlformats.org/officeDocument/2006/relationships/hyperlink" Target="https://wiki.egi.eu/wiki/VO_Managment_FAQS#How_to_get_information_about_VO_resources.3F" TargetMode="External"/><Relationship Id="rId2" Type="http://schemas.openxmlformats.org/officeDocument/2006/relationships/notesSlide" Target="../notesSlides/notesSlide2.xml"/><Relationship Id="rId16" Type="http://schemas.openxmlformats.org/officeDocument/2006/relationships/hyperlink" Target="https://wiki.egi.eu/wiki/VO_Managment_FAQS#How_to_include_VO_Support_in_GGUS.3F" TargetMode="External"/><Relationship Id="rId20" Type="http://schemas.openxmlformats.org/officeDocument/2006/relationships/hyperlink" Target="https://wiki.egi.eu/wiki/VO_Managment_FAQS#How_to_manage_VO_registration_requests_in_the_VOMS_server.3F" TargetMode="External"/><Relationship Id="rId29" Type="http://schemas.openxmlformats.org/officeDocument/2006/relationships/hyperlink" Target="https://wiki.egi.eu/wiki/VO_Managment_FAQS#Revision_history" TargetMode="External"/><Relationship Id="rId1" Type="http://schemas.openxmlformats.org/officeDocument/2006/relationships/slideLayout" Target="../slideLayouts/slideLayout2.xml"/><Relationship Id="rId6" Type="http://schemas.openxmlformats.org/officeDocument/2006/relationships/hyperlink" Target="https://wiki.egi.eu/wiki/VO_Managment_FAQS#How_to_set_up_a_VO.3F" TargetMode="External"/><Relationship Id="rId11" Type="http://schemas.openxmlformats.org/officeDocument/2006/relationships/hyperlink" Target="https://wiki.egi.eu/wiki/VO_Managment_FAQS#What_is_the_VO_Acceptable_User_Policy_.28AUP.29.3F" TargetMode="External"/><Relationship Id="rId24" Type="http://schemas.openxmlformats.org/officeDocument/2006/relationships/hyperlink" Target="https://wiki.egi.eu/wiki/VO_Managment_FAQS#How_to_access_VO_activity_history.3F" TargetMode="External"/><Relationship Id="rId5" Type="http://schemas.openxmlformats.org/officeDocument/2006/relationships/hyperlink" Target="https://wiki.egi.eu/wiki/VO_Managment_FAQS#Do_I_need_a_VO.3F" TargetMode="External"/><Relationship Id="rId15" Type="http://schemas.openxmlformats.org/officeDocument/2006/relationships/hyperlink" Target="https://wiki.egi.eu/wiki/VO_Managment_FAQS#How_to_get_computing_resources_for_the_VO.3F" TargetMode="External"/><Relationship Id="rId23" Type="http://schemas.openxmlformats.org/officeDocument/2006/relationships/hyperlink" Target="https://wiki.egi.eu/wiki/VO_Managment_FAQS#Where_can_the_VO_software_be_installed_in_a_remote_site.3F" TargetMode="External"/><Relationship Id="rId28" Type="http://schemas.openxmlformats.org/officeDocument/2006/relationships/hyperlink" Target="https://wiki.egi.eu/wiki/VO_Managment_FAQS#Operational_Links" TargetMode="External"/><Relationship Id="rId10" Type="http://schemas.openxmlformats.org/officeDocument/2006/relationships/hyperlink" Target="https://wiki.egi.eu/wiki/VO_Managment_FAQS#How_to_register_the_VO_in_EGI_Operational_Portal.3F" TargetMode="External"/><Relationship Id="rId19" Type="http://schemas.openxmlformats.org/officeDocument/2006/relationships/hyperlink" Target="https://wiki.egi.eu/wiki/VO_Managment_FAQS#How_to_install_other_VO_services.3F" TargetMode="External"/><Relationship Id="rId4" Type="http://schemas.openxmlformats.org/officeDocument/2006/relationships/hyperlink" Target="https://wiki.egi.eu/wiki/VO_Managment_FAQS#General_Information" TargetMode="External"/><Relationship Id="rId9" Type="http://schemas.openxmlformats.org/officeDocument/2006/relationships/hyperlink" Target="https://wiki.egi.eu/wiki/VO_Managment_FAQS#How_to_apply_for_the_VO_support_in_an_EGI_catch-all_server.3F" TargetMode="External"/><Relationship Id="rId14" Type="http://schemas.openxmlformats.org/officeDocument/2006/relationships/hyperlink" Target="https://wiki.egi.eu/wiki/VO_Managment_FAQS#Which_users_should_be_accepted_in_the_VO.3F" TargetMode="External"/><Relationship Id="rId22" Type="http://schemas.openxmlformats.org/officeDocument/2006/relationships/hyperlink" Target="https://wiki.egi.eu/wiki/VO_Managment_FAQS#Who_can_install_VO_software_in_a_remote_site.3F" TargetMode="External"/><Relationship Id="rId27" Type="http://schemas.openxmlformats.org/officeDocument/2006/relationships/hyperlink" Target="https://wiki.egi.eu/wiki/VO_Managment_FAQS#Instalation_.2F_Administration_guid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iki.healthgrid.org/Biomed-Shifts:Inde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19672" y="1700808"/>
            <a:ext cx="7200800" cy="1470025"/>
          </a:xfrm>
        </p:spPr>
        <p:txBody>
          <a:bodyPr/>
          <a:lstStyle/>
          <a:p>
            <a:r>
              <a:rPr lang="en-US" b="1" dirty="0">
                <a:effectLst>
                  <a:outerShdw blurRad="38100" dist="38100" dir="2700000" algn="tl">
                    <a:srgbClr val="C0C0C0"/>
                  </a:outerShdw>
                </a:effectLst>
              </a:rPr>
              <a:t>VO Services Activities</a:t>
            </a:r>
            <a:br>
              <a:rPr lang="en-US" b="1" dirty="0">
                <a:effectLst>
                  <a:outerShdw blurRad="38100" dist="38100" dir="2700000" algn="tl">
                    <a:srgbClr val="C0C0C0"/>
                  </a:outerShdw>
                </a:effectLst>
              </a:rPr>
            </a:br>
            <a:r>
              <a:rPr lang="en-US" dirty="0"/>
              <a:t>NA3 F2F Meeting</a:t>
            </a:r>
            <a:br>
              <a:rPr lang="en-US" dirty="0"/>
            </a:br>
            <a:r>
              <a:rPr lang="en-US" dirty="0"/>
              <a:t>(3/03/2011)</a:t>
            </a:r>
            <a:endParaRPr lang="es-ES" dirty="0"/>
          </a:p>
        </p:txBody>
      </p:sp>
      <p:sp>
        <p:nvSpPr>
          <p:cNvPr id="3" name="2 Subtítulo"/>
          <p:cNvSpPr>
            <a:spLocks noGrp="1"/>
          </p:cNvSpPr>
          <p:nvPr>
            <p:ph type="subTitle" idx="1"/>
          </p:nvPr>
        </p:nvSpPr>
        <p:spPr/>
        <p:txBody>
          <a:bodyPr/>
          <a:lstStyle/>
          <a:p>
            <a:pPr indent="-339725">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dirty="0" smtClean="0"/>
              <a:t>I. </a:t>
            </a:r>
            <a:r>
              <a:rPr lang="en-US" dirty="0" err="1" smtClean="0"/>
              <a:t>Blanquer</a:t>
            </a:r>
            <a:r>
              <a:rPr lang="en-US" dirty="0" smtClean="0"/>
              <a:t>, D. Arce  - UPV</a:t>
            </a:r>
          </a:p>
          <a:p>
            <a:pPr indent="-339725">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dirty="0" smtClean="0"/>
              <a:t>G</a:t>
            </a:r>
            <a:r>
              <a:rPr lang="en-US" dirty="0"/>
              <a:t>. Borges, J. </a:t>
            </a:r>
            <a:r>
              <a:rPr lang="en-US" dirty="0" smtClean="0"/>
              <a:t>Gomes -  </a:t>
            </a:r>
            <a:r>
              <a:rPr lang="en-US" dirty="0"/>
              <a:t>LIP</a:t>
            </a:r>
          </a:p>
        </p:txBody>
      </p:sp>
      <p:sp>
        <p:nvSpPr>
          <p:cNvPr id="6" name="Slide Number Placeholder 4"/>
          <p:cNvSpPr>
            <a:spLocks noGrp="1"/>
          </p:cNvSpPr>
          <p:nvPr>
            <p:ph type="sldNum" sz="quarter" idx="12"/>
          </p:nvPr>
        </p:nvSpPr>
        <p:spPr>
          <a:xfrm>
            <a:off x="7019925" y="6356350"/>
            <a:ext cx="2133600" cy="365125"/>
          </a:xfrm>
        </p:spPr>
        <p:txBody>
          <a:bodyPr/>
          <a:lstStyle/>
          <a:p>
            <a:fld id="{97679C11-4AD5-4B40-BCC2-7EABAD915DD6}" type="slidenum">
              <a:rPr lang="en-GB" smtClean="0"/>
              <a:pPr/>
              <a:t>1</a:t>
            </a:fld>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1"/>
          </p:nvPr>
        </p:nvSpPr>
        <p:spPr/>
        <p:txBody>
          <a:bodyPr/>
          <a:lstStyle/>
          <a:p>
            <a:fld id="{1119D60F-40B2-4A6D-A913-74F334101F33}" type="slidenum">
              <a:rPr lang="en-US"/>
              <a:pPr/>
              <a:t>10</a:t>
            </a:fld>
            <a:endParaRPr lang="en-US"/>
          </a:p>
        </p:txBody>
      </p:sp>
      <p:sp>
        <p:nvSpPr>
          <p:cNvPr id="12289" name="Rectangle 1"/>
          <p:cNvSpPr>
            <a:spLocks noGrp="1" noChangeArrowheads="1"/>
          </p:cNvSpPr>
          <p:nvPr>
            <p:ph type="title" idx="4294967295"/>
          </p:nvPr>
        </p:nvSpPr>
        <p:spPr>
          <a:xfrm>
            <a:off x="2051050" y="115888"/>
            <a:ext cx="7199313" cy="865187"/>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800" b="1" dirty="0" smtClean="0">
                <a:solidFill>
                  <a:srgbClr val="FFFFFF"/>
                </a:solidFill>
              </a:rPr>
              <a:t>4. VO </a:t>
            </a:r>
            <a:r>
              <a:rPr lang="en-US" sz="3800" b="1" dirty="0">
                <a:solidFill>
                  <a:srgbClr val="FFFFFF"/>
                </a:solidFill>
              </a:rPr>
              <a:t>Infrastructure Usage</a:t>
            </a:r>
          </a:p>
        </p:txBody>
      </p:sp>
      <p:sp>
        <p:nvSpPr>
          <p:cNvPr id="12290" name="Text Box 2"/>
          <p:cNvSpPr txBox="1">
            <a:spLocks noChangeArrowheads="1"/>
          </p:cNvSpPr>
          <p:nvPr/>
        </p:nvSpPr>
        <p:spPr bwMode="auto">
          <a:xfrm>
            <a:off x="107950" y="1125538"/>
            <a:ext cx="8856663" cy="511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itchFamily="34" charset="0"/>
                <a:ea typeface="AR PL UKai CN" charset="0"/>
                <a:cs typeface="AR PL UKai CN" charset="0"/>
              </a:defRPr>
            </a:lvl1pPr>
            <a:lvl2pPr marL="739775" indent="-28257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itchFamily="34" charset="0"/>
                <a:ea typeface="AR PL UKai CN" charset="0"/>
                <a:cs typeface="AR PL UKai CN"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itchFamily="34" charset="0"/>
                <a:ea typeface="AR PL UKai CN" charset="0"/>
                <a:cs typeface="AR PL UKai CN"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itchFamily="34" charset="0"/>
                <a:ea typeface="AR PL UKai CN" charset="0"/>
                <a:cs typeface="AR PL UKai CN"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itchFamily="34" charset="0"/>
                <a:ea typeface="AR PL UKai CN" charset="0"/>
                <a:cs typeface="AR PL UKai CN"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itchFamily="34" charset="0"/>
                <a:ea typeface="AR PL UKai CN" charset="0"/>
                <a:cs typeface="AR PL UKai CN"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itchFamily="34" charset="0"/>
                <a:ea typeface="AR PL UKai CN" charset="0"/>
                <a:cs typeface="AR PL UKai CN"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itchFamily="34" charset="0"/>
                <a:ea typeface="AR PL UKai CN" charset="0"/>
                <a:cs typeface="AR PL UKai CN"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itchFamily="34" charset="0"/>
                <a:ea typeface="AR PL UKai CN" charset="0"/>
                <a:cs typeface="AR PL UKai CN" charset="0"/>
              </a:defRPr>
            </a:lvl9pPr>
          </a:lstStyle>
          <a:p>
            <a:pPr>
              <a:buFont typeface="Times New Roman" pitchFamily="18" charset="0"/>
              <a:buChar char="•"/>
            </a:pPr>
            <a:r>
              <a:rPr lang="en-US" sz="2400" dirty="0"/>
              <a:t> Promote available accounting system (Accounting Portal):</a:t>
            </a:r>
          </a:p>
          <a:p>
            <a:pPr algn="ctr">
              <a:buClrTx/>
              <a:buFontTx/>
              <a:buNone/>
            </a:pPr>
            <a:r>
              <a:rPr lang="en-US" sz="2000" b="1" dirty="0">
                <a:solidFill>
                  <a:srgbClr val="0000FF"/>
                </a:solidFill>
                <a:effectLst>
                  <a:outerShdw blurRad="38100" dist="38100" dir="2700000" algn="tl">
                    <a:srgbClr val="C0C0C0"/>
                  </a:outerShdw>
                </a:effectLst>
              </a:rPr>
              <a:t>http://www3.egee.cesga.es/gridsite/accounting/CESGA/egee_view.php</a:t>
            </a:r>
          </a:p>
          <a:p>
            <a:pPr>
              <a:buClrTx/>
              <a:buFontTx/>
              <a:buNone/>
            </a:pPr>
            <a:endParaRPr lang="en-US" sz="2400" dirty="0"/>
          </a:p>
          <a:p>
            <a:pPr>
              <a:buFont typeface="Times New Roman" pitchFamily="18" charset="0"/>
              <a:buChar char="•"/>
            </a:pPr>
            <a:r>
              <a:rPr lang="en-US" sz="2400" dirty="0"/>
              <a:t> Promote the views aimed for VO activities:</a:t>
            </a:r>
          </a:p>
          <a:p>
            <a:pPr lvl="1" hangingPunct="1">
              <a:lnSpc>
                <a:spcPct val="100000"/>
              </a:lnSpc>
              <a:spcAft>
                <a:spcPts val="1138"/>
              </a:spcAft>
              <a:buSzPct val="45000"/>
              <a:buFont typeface="Wingdings" pitchFamily="2" charset="2"/>
              <a:buChar char=""/>
            </a:pPr>
            <a:r>
              <a:rPr lang="en-US" sz="2000" dirty="0"/>
              <a:t>VO Discipline View</a:t>
            </a:r>
          </a:p>
          <a:p>
            <a:pPr lvl="1" hangingPunct="1">
              <a:lnSpc>
                <a:spcPct val="100000"/>
              </a:lnSpc>
              <a:spcAft>
                <a:spcPts val="1138"/>
              </a:spcAft>
              <a:buSzPct val="45000"/>
              <a:buFont typeface="Wingdings" pitchFamily="2" charset="2"/>
              <a:buChar char=""/>
            </a:pPr>
            <a:r>
              <a:rPr lang="en-US" sz="2000" dirty="0"/>
              <a:t>VO Manager View</a:t>
            </a:r>
          </a:p>
          <a:p>
            <a:pPr lvl="1" hangingPunct="1">
              <a:lnSpc>
                <a:spcPct val="100000"/>
              </a:lnSpc>
              <a:spcAft>
                <a:spcPts val="1138"/>
              </a:spcAft>
              <a:buSzPct val="45000"/>
              <a:buFont typeface="Wingdings" pitchFamily="2" charset="2"/>
              <a:buChar char=""/>
            </a:pPr>
            <a:r>
              <a:rPr lang="en-US" sz="2000" dirty="0"/>
              <a:t>VO Member View </a:t>
            </a:r>
          </a:p>
          <a:p>
            <a:pPr hangingPunct="1">
              <a:lnSpc>
                <a:spcPct val="100000"/>
              </a:lnSpc>
              <a:spcAft>
                <a:spcPts val="1138"/>
              </a:spcAft>
              <a:buFont typeface="Arial" pitchFamily="34" charset="0"/>
              <a:buChar char="•"/>
            </a:pPr>
            <a:r>
              <a:rPr lang="en-US" sz="2400" dirty="0"/>
              <a:t>Gather enhancement requirements</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188" y="2947988"/>
            <a:ext cx="3622675" cy="3224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15071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p:txBody>
          <a:bodyPr/>
          <a:lstStyle/>
          <a:p>
            <a:r>
              <a:rPr lang="en-US" sz="4000" dirty="0">
                <a:solidFill>
                  <a:srgbClr val="FFFFFF"/>
                </a:solidFill>
              </a:rPr>
              <a:t>4. VO Infrastructure Usage</a:t>
            </a:r>
            <a:endParaRPr lang="en-US" sz="4000" dirty="0"/>
          </a:p>
        </p:txBody>
      </p:sp>
      <p:sp>
        <p:nvSpPr>
          <p:cNvPr id="5" name="4 Marcador de contenido"/>
          <p:cNvSpPr>
            <a:spLocks noGrp="1"/>
          </p:cNvSpPr>
          <p:nvPr>
            <p:ph idx="1"/>
          </p:nvPr>
        </p:nvSpPr>
        <p:spPr/>
        <p:txBody>
          <a:bodyPr/>
          <a:lstStyle/>
          <a:p>
            <a:r>
              <a:rPr lang="en-US" sz="2800" dirty="0" smtClean="0"/>
              <a:t>Gathering of Requirements for the </a:t>
            </a:r>
            <a:r>
              <a:rPr lang="en-US" sz="2800" dirty="0" err="1" smtClean="0"/>
              <a:t>Accouting</a:t>
            </a:r>
            <a:endParaRPr lang="en-US" sz="2800" dirty="0" smtClean="0"/>
          </a:p>
          <a:p>
            <a:pPr lvl="1"/>
            <a:r>
              <a:rPr lang="en-US" sz="2400" dirty="0" smtClean="0"/>
              <a:t>Do we follow the general procedure or transmit them directly?</a:t>
            </a:r>
            <a:endParaRPr lang="en-US" sz="2400" dirty="0"/>
          </a:p>
          <a:p>
            <a:pPr lvl="2"/>
            <a:r>
              <a:rPr lang="es-ES" sz="2000" dirty="0">
                <a:hlinkClick r:id="rId3"/>
              </a:rPr>
              <a:t>https://wiki.egi.eu/wiki/Requirements_gathering_details</a:t>
            </a:r>
            <a:endParaRPr lang="en-US" sz="2000" dirty="0" smtClean="0">
              <a:solidFill>
                <a:srgbClr val="FF0000"/>
              </a:solidFill>
            </a:endParaRPr>
          </a:p>
          <a:p>
            <a:pPr lvl="1"/>
            <a:r>
              <a:rPr lang="en-US" sz="2400" dirty="0" smtClean="0"/>
              <a:t>Requirements for the accounting portal</a:t>
            </a:r>
          </a:p>
          <a:p>
            <a:pPr lvl="2"/>
            <a:r>
              <a:rPr lang="en-US" sz="2000" dirty="0" smtClean="0"/>
              <a:t>Accounting </a:t>
            </a:r>
            <a:r>
              <a:rPr lang="en-US" sz="2000" dirty="0" smtClean="0"/>
              <a:t>is oriented to sites, VOs or VO Disciplines.</a:t>
            </a:r>
          </a:p>
          <a:p>
            <a:pPr lvl="2"/>
            <a:r>
              <a:rPr lang="en-US" sz="2000" dirty="0" smtClean="0"/>
              <a:t>Grouping of VOs is performed manually</a:t>
            </a:r>
          </a:p>
          <a:p>
            <a:pPr lvl="3"/>
            <a:r>
              <a:rPr lang="en-US" sz="1800" dirty="0" smtClean="0"/>
              <a:t>There is a need to group VOs from the VRC perspective.</a:t>
            </a:r>
          </a:p>
          <a:p>
            <a:pPr lvl="2"/>
            <a:r>
              <a:rPr lang="en-US" sz="2000" dirty="0" smtClean="0"/>
              <a:t>Use cases:</a:t>
            </a:r>
          </a:p>
          <a:p>
            <a:pPr lvl="3"/>
            <a:r>
              <a:rPr lang="en-US" sz="1800" dirty="0" smtClean="0"/>
              <a:t>Metrics for the whole production infrastructure.</a:t>
            </a:r>
          </a:p>
          <a:p>
            <a:pPr lvl="3"/>
            <a:r>
              <a:rPr lang="en-US" sz="1800" dirty="0" smtClean="0"/>
              <a:t>Metrics for a specific </a:t>
            </a:r>
            <a:r>
              <a:rPr lang="en-US" sz="1800" dirty="0" smtClean="0"/>
              <a:t>r</a:t>
            </a:r>
            <a:r>
              <a:rPr lang="en-US" sz="1800" dirty="0" smtClean="0"/>
              <a:t>egion / NGI.</a:t>
            </a:r>
            <a:endParaRPr lang="en-US" sz="1800" dirty="0" smtClean="0"/>
          </a:p>
          <a:p>
            <a:pPr lvl="2"/>
            <a:r>
              <a:rPr lang="en-US" sz="2000" dirty="0" smtClean="0"/>
              <a:t>Similar to VO Groups, rather than VO disciplines.</a:t>
            </a:r>
          </a:p>
          <a:p>
            <a:pPr lvl="2"/>
            <a:r>
              <a:rPr lang="en-US" sz="2000" dirty="0" smtClean="0"/>
              <a:t>In contact with Accounting developers.</a:t>
            </a:r>
          </a:p>
          <a:p>
            <a:endParaRPr lang="es-ES" sz="2800" dirty="0"/>
          </a:p>
        </p:txBody>
      </p:sp>
      <p:sp>
        <p:nvSpPr>
          <p:cNvPr id="4" name="4 Marcador de número de diapositiva"/>
          <p:cNvSpPr>
            <a:spLocks noGrp="1"/>
          </p:cNvSpPr>
          <p:nvPr>
            <p:ph type="sldNum" idx="11"/>
          </p:nvPr>
        </p:nvSpPr>
        <p:spPr/>
        <p:txBody>
          <a:bodyPr/>
          <a:lstStyle/>
          <a:p>
            <a:fld id="{E5155C15-D772-4D59-AAC5-48D76A08F1A4}" type="slidenum">
              <a:rPr lang="en-US" smtClean="0"/>
              <a:pPr/>
              <a:t>11</a:t>
            </a:fld>
            <a:endParaRPr lang="en-US"/>
          </a:p>
        </p:txBody>
      </p:sp>
    </p:spTree>
    <p:extLst>
      <p:ext uri="{BB962C8B-B14F-4D97-AF65-F5344CB8AC3E}">
        <p14:creationId xmlns:p14="http://schemas.microsoft.com/office/powerpoint/2010/main" val="895928381"/>
      </p:ext>
    </p:extLst>
  </p:cSld>
  <p:clrMapOvr>
    <a:masterClrMapping/>
  </p:clrMapOvr>
  <p:transition spd="med" advTm="1024"/>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idx="11"/>
          </p:nvPr>
        </p:nvSpPr>
        <p:spPr/>
        <p:txBody>
          <a:bodyPr/>
          <a:lstStyle/>
          <a:p>
            <a:fld id="{DA9AF70C-179A-4AD9-BB09-1F00F26C2010}" type="slidenum">
              <a:rPr lang="en-US"/>
              <a:pPr/>
              <a:t>12</a:t>
            </a:fld>
            <a:endParaRPr lang="en-US"/>
          </a:p>
        </p:txBody>
      </p:sp>
      <p:sp>
        <p:nvSpPr>
          <p:cNvPr id="13313" name="Text Box 1"/>
          <p:cNvSpPr txBox="1">
            <a:spLocks noChangeArrowheads="1"/>
          </p:cNvSpPr>
          <p:nvPr/>
        </p:nvSpPr>
        <p:spPr bwMode="auto">
          <a:xfrm>
            <a:off x="2051050" y="115888"/>
            <a:ext cx="7199313"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9pPr>
          </a:lstStyle>
          <a:p>
            <a:pPr algn="ctr"/>
            <a:r>
              <a:rPr lang="en-US" sz="4000" b="1" dirty="0">
                <a:solidFill>
                  <a:srgbClr val="FFFFFF"/>
                </a:solidFill>
              </a:rPr>
              <a:t>4. VO Infrastructure Usage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686800"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06704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idx="11"/>
          </p:nvPr>
        </p:nvSpPr>
        <p:spPr/>
        <p:txBody>
          <a:bodyPr/>
          <a:lstStyle/>
          <a:p>
            <a:fld id="{DA9AF70C-179A-4AD9-BB09-1F00F26C2010}" type="slidenum">
              <a:rPr lang="en-US"/>
              <a:pPr/>
              <a:t>13</a:t>
            </a:fld>
            <a:endParaRPr lang="en-US"/>
          </a:p>
        </p:txBody>
      </p:sp>
      <p:sp>
        <p:nvSpPr>
          <p:cNvPr id="13313" name="Text Box 1"/>
          <p:cNvSpPr txBox="1">
            <a:spLocks noChangeArrowheads="1"/>
          </p:cNvSpPr>
          <p:nvPr/>
        </p:nvSpPr>
        <p:spPr bwMode="auto">
          <a:xfrm>
            <a:off x="2051050" y="115888"/>
            <a:ext cx="7199313"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9pPr>
          </a:lstStyle>
          <a:p>
            <a:pPr algn="ctr"/>
            <a:r>
              <a:rPr lang="en-US" sz="4000" b="1" dirty="0">
                <a:solidFill>
                  <a:srgbClr val="FFFFFF"/>
                </a:solidFill>
              </a:rPr>
              <a:t>4. VO Infrastructure Usage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73" y="1412776"/>
            <a:ext cx="7146854" cy="462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2360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VO </a:t>
            </a:r>
            <a:r>
              <a:rPr lang="es-ES" dirty="0" err="1"/>
              <a:t>Services</a:t>
            </a:r>
            <a:r>
              <a:rPr lang="es-ES" dirty="0"/>
              <a:t> web </a:t>
            </a:r>
            <a:r>
              <a:rPr lang="es-ES" dirty="0" err="1" smtClean="0"/>
              <a:t>site</a:t>
            </a:r>
            <a:endParaRPr lang="es-ES" dirty="0"/>
          </a:p>
        </p:txBody>
      </p:sp>
      <p:sp>
        <p:nvSpPr>
          <p:cNvPr id="3" name="2 Marcador de contenido"/>
          <p:cNvSpPr>
            <a:spLocks noGrp="1"/>
          </p:cNvSpPr>
          <p:nvPr>
            <p:ph idx="1"/>
          </p:nvPr>
        </p:nvSpPr>
        <p:spPr/>
        <p:txBody>
          <a:bodyPr/>
          <a:lstStyle/>
          <a:p>
            <a:r>
              <a:rPr lang="en-GB" sz="2800" dirty="0" smtClean="0"/>
              <a:t>Objective</a:t>
            </a:r>
          </a:p>
          <a:p>
            <a:pPr lvl="1"/>
            <a:r>
              <a:rPr lang="en-GB" sz="2400" dirty="0" smtClean="0"/>
              <a:t>Gather links to all the documentation and tools required for setting up and operating a VO.</a:t>
            </a:r>
          </a:p>
          <a:p>
            <a:pPr lvl="1"/>
            <a:r>
              <a:rPr lang="en-GB" sz="2400" dirty="0" smtClean="0"/>
              <a:t>Increase visibility of the subtask.</a:t>
            </a:r>
          </a:p>
          <a:p>
            <a:r>
              <a:rPr lang="en-GB" sz="2800" dirty="0" smtClean="0"/>
              <a:t>Content</a:t>
            </a:r>
          </a:p>
          <a:p>
            <a:pPr lvl="1"/>
            <a:r>
              <a:rPr lang="en-GB" sz="2400" dirty="0" smtClean="0"/>
              <a:t>Links to documents, downloadable tools, test services and operation services.</a:t>
            </a:r>
          </a:p>
          <a:p>
            <a:r>
              <a:rPr lang="en-GB" sz="2800" dirty="0" smtClean="0"/>
              <a:t>Planning</a:t>
            </a:r>
          </a:p>
          <a:p>
            <a:pPr lvl="1"/>
            <a:r>
              <a:rPr lang="en-GB" sz="2400" dirty="0" smtClean="0"/>
              <a:t>Definition of contents and structure (1st quarter of March).</a:t>
            </a:r>
          </a:p>
          <a:p>
            <a:pPr lvl="1"/>
            <a:r>
              <a:rPr lang="en-GB" sz="2400" dirty="0" smtClean="0"/>
              <a:t>Mock-up and first compilation of contents (April).</a:t>
            </a:r>
          </a:p>
        </p:txBody>
      </p:sp>
      <p:sp>
        <p:nvSpPr>
          <p:cNvPr id="5" name="4 Marcador de número de diapositiva"/>
          <p:cNvSpPr>
            <a:spLocks noGrp="1"/>
          </p:cNvSpPr>
          <p:nvPr>
            <p:ph type="sldNum" idx="11"/>
          </p:nvPr>
        </p:nvSpPr>
        <p:spPr>
          <a:xfrm>
            <a:off x="3124200" y="6356350"/>
            <a:ext cx="2895600" cy="365125"/>
          </a:xfrm>
        </p:spPr>
        <p:txBody>
          <a:bodyPr/>
          <a:lstStyle/>
          <a:p>
            <a:fld id="{89BB5DC9-5802-4A19-9770-D4EF47B52CA9}" type="slidenum">
              <a:rPr lang="en-US" smtClean="0"/>
              <a:pPr/>
              <a:t>14</a:t>
            </a:fld>
            <a:endParaRPr lang="en-US"/>
          </a:p>
        </p:txBody>
      </p:sp>
    </p:spTree>
    <p:extLst>
      <p:ext uri="{BB962C8B-B14F-4D97-AF65-F5344CB8AC3E}">
        <p14:creationId xmlns:p14="http://schemas.microsoft.com/office/powerpoint/2010/main" val="762941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VO </a:t>
            </a:r>
            <a:r>
              <a:rPr lang="es-ES" dirty="0" err="1"/>
              <a:t>Services</a:t>
            </a:r>
            <a:r>
              <a:rPr lang="es-ES" dirty="0"/>
              <a:t> web </a:t>
            </a:r>
            <a:r>
              <a:rPr lang="es-ES" dirty="0" err="1"/>
              <a:t>site</a:t>
            </a:r>
            <a:endParaRPr lang="es-ES" dirty="0"/>
          </a:p>
        </p:txBody>
      </p:sp>
      <p:sp>
        <p:nvSpPr>
          <p:cNvPr id="3" name="2 Marcador de contenido"/>
          <p:cNvSpPr>
            <a:spLocks noGrp="1"/>
          </p:cNvSpPr>
          <p:nvPr>
            <p:ph idx="1"/>
          </p:nvPr>
        </p:nvSpPr>
        <p:spPr/>
        <p:txBody>
          <a:bodyPr/>
          <a:lstStyle/>
          <a:p>
            <a:r>
              <a:rPr lang="en-GB" sz="2800" dirty="0" smtClean="0"/>
              <a:t>VO Services Page</a:t>
            </a:r>
          </a:p>
          <a:p>
            <a:pPr lvl="1"/>
            <a:r>
              <a:rPr lang="en-GB" sz="2400" dirty="0" smtClean="0"/>
              <a:t>VO Management Section</a:t>
            </a:r>
          </a:p>
          <a:p>
            <a:pPr lvl="2"/>
            <a:r>
              <a:rPr lang="en-GB" sz="2000" dirty="0" smtClean="0"/>
              <a:t>Documentation.</a:t>
            </a:r>
          </a:p>
          <a:p>
            <a:pPr lvl="2"/>
            <a:r>
              <a:rPr lang="en-GB" sz="2000" dirty="0" smtClean="0"/>
              <a:t>VO Infrastructure monitoring and </a:t>
            </a:r>
            <a:r>
              <a:rPr lang="en-GB" sz="2000" dirty="0"/>
              <a:t>a</a:t>
            </a:r>
            <a:r>
              <a:rPr lang="en-GB" sz="2000" dirty="0" smtClean="0"/>
              <a:t>ccounting tools.</a:t>
            </a:r>
          </a:p>
          <a:p>
            <a:pPr lvl="1"/>
            <a:r>
              <a:rPr lang="en-GB" sz="2400" dirty="0" smtClean="0"/>
              <a:t>VO Usage Section</a:t>
            </a:r>
          </a:p>
          <a:p>
            <a:pPr lvl="2"/>
            <a:r>
              <a:rPr lang="en-GB" sz="2000" dirty="0" smtClean="0"/>
              <a:t>VO Production tools</a:t>
            </a:r>
          </a:p>
          <a:p>
            <a:pPr lvl="3"/>
            <a:r>
              <a:rPr lang="en-GB" sz="1800" dirty="0" smtClean="0"/>
              <a:t>Coordinated with the software repository, rising important tools for operation.</a:t>
            </a:r>
            <a:endParaRPr lang="en-GB" sz="1800" dirty="0" smtClean="0"/>
          </a:p>
          <a:p>
            <a:pPr lvl="2"/>
            <a:r>
              <a:rPr lang="en-GB" sz="2000" dirty="0" smtClean="0"/>
              <a:t>VO Usage</a:t>
            </a:r>
          </a:p>
          <a:p>
            <a:pPr lvl="3"/>
            <a:r>
              <a:rPr lang="en-GB" sz="1600" dirty="0" smtClean="0"/>
              <a:t>VRC /  VO / User consolidated views.</a:t>
            </a:r>
          </a:p>
          <a:p>
            <a:endParaRPr lang="en-GB" sz="2800" dirty="0"/>
          </a:p>
        </p:txBody>
      </p:sp>
      <p:sp>
        <p:nvSpPr>
          <p:cNvPr id="4" name="4 Marcador de número de diapositiva"/>
          <p:cNvSpPr>
            <a:spLocks noGrp="1"/>
          </p:cNvSpPr>
          <p:nvPr>
            <p:ph type="sldNum" idx="11"/>
          </p:nvPr>
        </p:nvSpPr>
        <p:spPr>
          <a:xfrm>
            <a:off x="3124200" y="6356350"/>
            <a:ext cx="2895600" cy="365125"/>
          </a:xfrm>
        </p:spPr>
        <p:txBody>
          <a:bodyPr/>
          <a:lstStyle/>
          <a:p>
            <a:fld id="{89BB5DC9-5802-4A19-9770-D4EF47B52CA9}" type="slidenum">
              <a:rPr lang="en-US" smtClean="0"/>
              <a:pPr/>
              <a:t>15</a:t>
            </a:fld>
            <a:endParaRPr lang="en-US"/>
          </a:p>
        </p:txBody>
      </p:sp>
    </p:spTree>
    <p:extLst>
      <p:ext uri="{BB962C8B-B14F-4D97-AF65-F5344CB8AC3E}">
        <p14:creationId xmlns:p14="http://schemas.microsoft.com/office/powerpoint/2010/main" val="3514873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15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56980" y="963831"/>
            <a:ext cx="8987020" cy="5201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80" y="905406"/>
            <a:ext cx="814620" cy="814620"/>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80" y="1023167"/>
            <a:ext cx="3340943" cy="579097"/>
          </a:xfrm>
          <a:prstGeom prst="rect">
            <a:avLst/>
          </a:prstGeom>
        </p:spPr>
      </p:pic>
      <p:pic>
        <p:nvPicPr>
          <p:cNvPr id="11" name="10 Imagen"/>
          <p:cNvPicPr>
            <a:picLocks noChangeAspect="1"/>
          </p:cNvPicPr>
          <p:nvPr/>
        </p:nvPicPr>
        <p:blipFill rotWithShape="1">
          <a:blip r:embed="rId5">
            <a:extLst>
              <a:ext uri="{28A0092B-C50C-407E-A947-70E740481C1C}">
                <a14:useLocalDpi xmlns:a14="http://schemas.microsoft.com/office/drawing/2010/main" val="0"/>
              </a:ext>
            </a:extLst>
          </a:blip>
          <a:srcRect l="-1" r="27161"/>
          <a:stretch/>
        </p:blipFill>
        <p:spPr>
          <a:xfrm>
            <a:off x="2483525" y="1860091"/>
            <a:ext cx="6660475" cy="569205"/>
          </a:xfrm>
          <a:prstGeom prst="rect">
            <a:avLst/>
          </a:prstGeom>
        </p:spPr>
      </p:pic>
      <p:cxnSp>
        <p:nvCxnSpPr>
          <p:cNvPr id="13" name="12 Conector recto"/>
          <p:cNvCxnSpPr/>
          <p:nvPr/>
        </p:nvCxnSpPr>
        <p:spPr>
          <a:xfrm>
            <a:off x="107504" y="1860091"/>
            <a:ext cx="903649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 name="14 Conector recto"/>
          <p:cNvCxnSpPr/>
          <p:nvPr/>
        </p:nvCxnSpPr>
        <p:spPr>
          <a:xfrm>
            <a:off x="2051720" y="2420888"/>
            <a:ext cx="7114812"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179512" y="1934797"/>
            <a:ext cx="630301" cy="307777"/>
          </a:xfrm>
          <a:prstGeom prst="rect">
            <a:avLst/>
          </a:prstGeom>
          <a:noFill/>
        </p:spPr>
        <p:txBody>
          <a:bodyPr wrap="none" rtlCol="0">
            <a:spAutoFit/>
          </a:bodyPr>
          <a:lstStyle/>
          <a:p>
            <a:r>
              <a:rPr lang="es-ES" sz="1400" b="1" dirty="0" smtClean="0">
                <a:solidFill>
                  <a:schemeClr val="accent1">
                    <a:lumMod val="75000"/>
                  </a:schemeClr>
                </a:solidFill>
              </a:rPr>
              <a:t>Home</a:t>
            </a:r>
            <a:endParaRPr lang="es-ES" sz="1400" b="1" dirty="0">
              <a:solidFill>
                <a:schemeClr val="accent1">
                  <a:lumMod val="75000"/>
                </a:schemeClr>
              </a:solidFill>
            </a:endParaRPr>
          </a:p>
        </p:txBody>
      </p:sp>
      <p:sp>
        <p:nvSpPr>
          <p:cNvPr id="18" name="17 CuadroTexto"/>
          <p:cNvSpPr txBox="1"/>
          <p:nvPr/>
        </p:nvSpPr>
        <p:spPr>
          <a:xfrm>
            <a:off x="179512" y="2272893"/>
            <a:ext cx="1443921" cy="307777"/>
          </a:xfrm>
          <a:prstGeom prst="rect">
            <a:avLst/>
          </a:prstGeom>
          <a:noFill/>
        </p:spPr>
        <p:txBody>
          <a:bodyPr wrap="none" rtlCol="0">
            <a:spAutoFit/>
          </a:bodyPr>
          <a:lstStyle/>
          <a:p>
            <a:r>
              <a:rPr lang="es-ES" sz="1400" b="1" dirty="0" smtClean="0">
                <a:solidFill>
                  <a:schemeClr val="tx1">
                    <a:lumMod val="65000"/>
                    <a:lumOff val="35000"/>
                  </a:schemeClr>
                </a:solidFill>
              </a:rPr>
              <a:t>VO Management</a:t>
            </a:r>
            <a:endParaRPr lang="es-ES" sz="1400" b="1" dirty="0">
              <a:solidFill>
                <a:schemeClr val="tx1">
                  <a:lumMod val="65000"/>
                  <a:lumOff val="35000"/>
                </a:schemeClr>
              </a:solidFill>
            </a:endParaRPr>
          </a:p>
        </p:txBody>
      </p:sp>
      <p:sp>
        <p:nvSpPr>
          <p:cNvPr id="19" name="18 CuadroTexto"/>
          <p:cNvSpPr txBox="1"/>
          <p:nvPr/>
        </p:nvSpPr>
        <p:spPr>
          <a:xfrm>
            <a:off x="179512" y="2610989"/>
            <a:ext cx="1270604"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Production</a:t>
            </a:r>
            <a:endParaRPr lang="es-ES" sz="1400" b="1" dirty="0">
              <a:solidFill>
                <a:schemeClr val="tx1">
                  <a:lumMod val="65000"/>
                  <a:lumOff val="35000"/>
                </a:schemeClr>
              </a:solidFill>
            </a:endParaRPr>
          </a:p>
        </p:txBody>
      </p:sp>
      <p:sp>
        <p:nvSpPr>
          <p:cNvPr id="20" name="19 CuadroTexto"/>
          <p:cNvSpPr txBox="1"/>
          <p:nvPr/>
        </p:nvSpPr>
        <p:spPr>
          <a:xfrm>
            <a:off x="179512" y="2949085"/>
            <a:ext cx="1475469"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Infrastructure</a:t>
            </a:r>
            <a:endParaRPr lang="es-ES" sz="1400" b="1" dirty="0">
              <a:solidFill>
                <a:schemeClr val="tx1">
                  <a:lumMod val="65000"/>
                  <a:lumOff val="35000"/>
                </a:schemeClr>
              </a:solidFill>
            </a:endParaRPr>
          </a:p>
        </p:txBody>
      </p:sp>
      <p:sp>
        <p:nvSpPr>
          <p:cNvPr id="22" name="21 CuadroTexto"/>
          <p:cNvSpPr txBox="1"/>
          <p:nvPr/>
        </p:nvSpPr>
        <p:spPr>
          <a:xfrm>
            <a:off x="179512" y="3287181"/>
            <a:ext cx="898964"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Usage</a:t>
            </a:r>
            <a:endParaRPr lang="es-ES" sz="1400" b="1" dirty="0">
              <a:solidFill>
                <a:schemeClr val="tx1">
                  <a:lumMod val="65000"/>
                  <a:lumOff val="35000"/>
                </a:schemeClr>
              </a:solidFill>
            </a:endParaRPr>
          </a:p>
        </p:txBody>
      </p:sp>
      <p:sp>
        <p:nvSpPr>
          <p:cNvPr id="23" name="22 CuadroTexto"/>
          <p:cNvSpPr txBox="1"/>
          <p:nvPr/>
        </p:nvSpPr>
        <p:spPr>
          <a:xfrm>
            <a:off x="179512" y="3625279"/>
            <a:ext cx="756746" cy="307777"/>
          </a:xfrm>
          <a:prstGeom prst="rect">
            <a:avLst/>
          </a:prstGeom>
          <a:noFill/>
        </p:spPr>
        <p:txBody>
          <a:bodyPr wrap="none" rtlCol="0">
            <a:spAutoFit/>
          </a:bodyPr>
          <a:lstStyle/>
          <a:p>
            <a:r>
              <a:rPr lang="es-ES" sz="1400" b="1" dirty="0" err="1" smtClean="0">
                <a:solidFill>
                  <a:schemeClr val="tx1">
                    <a:lumMod val="65000"/>
                    <a:lumOff val="35000"/>
                  </a:schemeClr>
                </a:solidFill>
              </a:rPr>
              <a:t>Contact</a:t>
            </a:r>
            <a:endParaRPr lang="es-ES" sz="1400" b="1" dirty="0">
              <a:solidFill>
                <a:schemeClr val="tx1">
                  <a:lumMod val="65000"/>
                  <a:lumOff val="35000"/>
                </a:schemeClr>
              </a:solidFill>
            </a:endParaRPr>
          </a:p>
        </p:txBody>
      </p:sp>
      <p:cxnSp>
        <p:nvCxnSpPr>
          <p:cNvPr id="24" name="23 Conector recto"/>
          <p:cNvCxnSpPr/>
          <p:nvPr/>
        </p:nvCxnSpPr>
        <p:spPr>
          <a:xfrm>
            <a:off x="107504" y="4077072"/>
            <a:ext cx="194421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5" name="24 Conector recto"/>
          <p:cNvCxnSpPr/>
          <p:nvPr/>
        </p:nvCxnSpPr>
        <p:spPr>
          <a:xfrm>
            <a:off x="107504" y="220486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7" name="26 Conector recto"/>
          <p:cNvCxnSpPr/>
          <p:nvPr/>
        </p:nvCxnSpPr>
        <p:spPr>
          <a:xfrm>
            <a:off x="107504" y="256490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27 Conector recto"/>
          <p:cNvCxnSpPr/>
          <p:nvPr/>
        </p:nvCxnSpPr>
        <p:spPr>
          <a:xfrm>
            <a:off x="107504" y="292494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28 Conector recto"/>
          <p:cNvCxnSpPr/>
          <p:nvPr/>
        </p:nvCxnSpPr>
        <p:spPr>
          <a:xfrm>
            <a:off x="107504" y="328498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0" name="29 Conector recto"/>
          <p:cNvCxnSpPr/>
          <p:nvPr/>
        </p:nvCxnSpPr>
        <p:spPr>
          <a:xfrm>
            <a:off x="107504" y="364502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3" name="32 Conector recto"/>
          <p:cNvCxnSpPr/>
          <p:nvPr/>
        </p:nvCxnSpPr>
        <p:spPr>
          <a:xfrm>
            <a:off x="2051720" y="1934797"/>
            <a:ext cx="0" cy="2142275"/>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7" name="36 CuadroTexto"/>
          <p:cNvSpPr txBox="1"/>
          <p:nvPr/>
        </p:nvSpPr>
        <p:spPr>
          <a:xfrm>
            <a:off x="2267744" y="2492896"/>
            <a:ext cx="6768752" cy="3724096"/>
          </a:xfrm>
          <a:prstGeom prst="rect">
            <a:avLst/>
          </a:prstGeom>
          <a:noFill/>
        </p:spPr>
        <p:txBody>
          <a:bodyPr wrap="square" rtlCol="0">
            <a:spAutoFit/>
          </a:bodyPr>
          <a:lstStyle/>
          <a:p>
            <a:pPr algn="ctr"/>
            <a:r>
              <a:rPr lang="en-GB" sz="1600" b="1" dirty="0" smtClean="0">
                <a:solidFill>
                  <a:schemeClr val="accent1">
                    <a:lumMod val="75000"/>
                  </a:schemeClr>
                </a:solidFill>
                <a:latin typeface="Arial Black" pitchFamily="34" charset="0"/>
              </a:rPr>
              <a:t>EGI VO Services</a:t>
            </a:r>
          </a:p>
          <a:p>
            <a:pPr algn="just">
              <a:spcBef>
                <a:spcPts val="600"/>
              </a:spcBef>
            </a:pPr>
            <a:r>
              <a:rPr lang="en-GB" sz="1200" dirty="0" smtClean="0">
                <a:solidFill>
                  <a:schemeClr val="tx1">
                    <a:lumMod val="65000"/>
                    <a:lumOff val="35000"/>
                  </a:schemeClr>
                </a:solidFill>
              </a:rPr>
              <a:t>Setting </a:t>
            </a:r>
            <a:r>
              <a:rPr lang="en-GB" sz="1200" dirty="0">
                <a:solidFill>
                  <a:schemeClr val="tx1">
                    <a:lumMod val="65000"/>
                    <a:lumOff val="35000"/>
                  </a:schemeClr>
                </a:solidFill>
              </a:rPr>
              <a:t>up and operating a VO is a complex task that requires an important effort for ensuring a high quality of services. Many tools and services are available in EGI that rely on the VO information, and sometimes, procedures are neither easily available nor complete. The EGI VO Services subtask aims at supporting VOs in the whole process of start-up, management and operation, pointing out to tools, services, documentation and procedural guidelines to maximize the usage of the resources.</a:t>
            </a:r>
            <a:endParaRPr lang="es-ES" sz="1200" dirty="0">
              <a:solidFill>
                <a:schemeClr val="tx1">
                  <a:lumMod val="65000"/>
                  <a:lumOff val="35000"/>
                </a:schemeClr>
              </a:solidFill>
            </a:endParaRPr>
          </a:p>
          <a:p>
            <a:pPr algn="just">
              <a:spcBef>
                <a:spcPts val="600"/>
              </a:spcBef>
            </a:pPr>
            <a:r>
              <a:rPr lang="en-GB" sz="1200" dirty="0" smtClean="0">
                <a:solidFill>
                  <a:schemeClr val="tx1">
                    <a:lumMod val="65000"/>
                    <a:lumOff val="35000"/>
                  </a:schemeClr>
                </a:solidFill>
              </a:rPr>
              <a:t>The </a:t>
            </a:r>
            <a:r>
              <a:rPr lang="en-GB" sz="1200" dirty="0">
                <a:solidFill>
                  <a:schemeClr val="tx1">
                    <a:lumMod val="65000"/>
                    <a:lumOff val="35000"/>
                  </a:schemeClr>
                </a:solidFill>
              </a:rPr>
              <a:t>VO services activity is carried out by LIP in Portugal and UPV in Spain. The activities are summarized in four main points:</a:t>
            </a:r>
            <a:endParaRPr lang="es-ES" sz="1200" dirty="0">
              <a:solidFill>
                <a:schemeClr val="tx1">
                  <a:lumMod val="65000"/>
                  <a:lumOff val="35000"/>
                </a:schemeClr>
              </a:solidFill>
            </a:endParaRPr>
          </a:p>
          <a:p>
            <a:pPr algn="just"/>
            <a:endParaRPr lang="en-GB" sz="1400" b="1" dirty="0" smtClean="0">
              <a:solidFill>
                <a:schemeClr val="tx1">
                  <a:lumMod val="65000"/>
                  <a:lumOff val="35000"/>
                </a:schemeClr>
              </a:solidFill>
            </a:endParaRPr>
          </a:p>
          <a:p>
            <a:pPr algn="just"/>
            <a:endParaRPr lang="en-GB" sz="1400" b="1" dirty="0">
              <a:solidFill>
                <a:schemeClr val="tx1">
                  <a:lumMod val="65000"/>
                  <a:lumOff val="35000"/>
                </a:schemeClr>
              </a:solidFill>
            </a:endParaRPr>
          </a:p>
          <a:p>
            <a:pPr algn="just"/>
            <a:endParaRPr lang="en-GB" sz="1400" b="1" dirty="0" smtClean="0">
              <a:solidFill>
                <a:schemeClr val="tx1">
                  <a:lumMod val="65000"/>
                  <a:lumOff val="35000"/>
                </a:schemeClr>
              </a:solidFill>
            </a:endParaRPr>
          </a:p>
          <a:p>
            <a:pPr algn="just"/>
            <a:endParaRPr lang="en-GB" sz="1400" b="1" dirty="0">
              <a:solidFill>
                <a:schemeClr val="tx1">
                  <a:lumMod val="65000"/>
                  <a:lumOff val="35000"/>
                </a:schemeClr>
              </a:solidFill>
            </a:endParaRPr>
          </a:p>
          <a:p>
            <a:pPr algn="just"/>
            <a:endParaRPr lang="en-GB" sz="1400" b="1" dirty="0" smtClean="0">
              <a:solidFill>
                <a:schemeClr val="tx1">
                  <a:lumMod val="65000"/>
                  <a:lumOff val="35000"/>
                </a:schemeClr>
              </a:solidFill>
            </a:endParaRPr>
          </a:p>
          <a:p>
            <a:pPr algn="just"/>
            <a:endParaRPr lang="en-GB" sz="1400" b="1" dirty="0">
              <a:solidFill>
                <a:schemeClr val="tx1">
                  <a:lumMod val="65000"/>
                  <a:lumOff val="35000"/>
                </a:schemeClr>
              </a:solidFill>
            </a:endParaRPr>
          </a:p>
          <a:p>
            <a:pPr algn="just"/>
            <a:endParaRPr lang="en-GB" sz="1400" b="1" dirty="0" smtClean="0">
              <a:solidFill>
                <a:schemeClr val="tx1">
                  <a:lumMod val="65000"/>
                  <a:lumOff val="35000"/>
                </a:schemeClr>
              </a:solidFill>
            </a:endParaRPr>
          </a:p>
          <a:p>
            <a:pPr algn="just"/>
            <a:endParaRPr lang="en-GB" sz="1400" b="1" dirty="0">
              <a:solidFill>
                <a:schemeClr val="tx1">
                  <a:lumMod val="65000"/>
                  <a:lumOff val="35000"/>
                </a:schemeClr>
              </a:solidFill>
            </a:endParaRPr>
          </a:p>
          <a:p>
            <a:pPr algn="just"/>
            <a:endParaRPr lang="en-GB" sz="1400" b="1" dirty="0" smtClean="0">
              <a:solidFill>
                <a:schemeClr val="tx1">
                  <a:lumMod val="65000"/>
                  <a:lumOff val="35000"/>
                </a:schemeClr>
              </a:solidFill>
            </a:endParaRPr>
          </a:p>
        </p:txBody>
      </p:sp>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8958" y="4416682"/>
            <a:ext cx="287753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39 CuadroTexto"/>
          <p:cNvSpPr txBox="1"/>
          <p:nvPr/>
        </p:nvSpPr>
        <p:spPr>
          <a:xfrm>
            <a:off x="2267744" y="4221088"/>
            <a:ext cx="3744416" cy="2123658"/>
          </a:xfrm>
          <a:prstGeom prst="rect">
            <a:avLst/>
          </a:prstGeom>
          <a:noFill/>
        </p:spPr>
        <p:txBody>
          <a:bodyPr wrap="square" rtlCol="0">
            <a:spAutoFit/>
          </a:bodyPr>
          <a:lstStyle/>
          <a:p>
            <a:pPr marL="368300" lvl="0" indent="-171450" algn="just">
              <a:buFont typeface="Arial" pitchFamily="34" charset="0"/>
              <a:buChar char="•"/>
            </a:pPr>
            <a:r>
              <a:rPr lang="en-GB" sz="1200" dirty="0" smtClean="0">
                <a:solidFill>
                  <a:schemeClr val="tx1">
                    <a:lumMod val="65000"/>
                    <a:lumOff val="35000"/>
                  </a:schemeClr>
                </a:solidFill>
              </a:rPr>
              <a:t>VO </a:t>
            </a:r>
            <a:r>
              <a:rPr lang="en-GB" sz="1200" dirty="0">
                <a:solidFill>
                  <a:schemeClr val="tx1">
                    <a:lumMod val="65000"/>
                    <a:lumOff val="35000"/>
                  </a:schemeClr>
                </a:solidFill>
              </a:rPr>
              <a:t>Management Support. To set up a central </a:t>
            </a:r>
            <a:r>
              <a:rPr lang="en-GB" sz="1200" dirty="0" smtClean="0">
                <a:solidFill>
                  <a:schemeClr val="tx1">
                    <a:lumMod val="65000"/>
                    <a:lumOff val="35000"/>
                  </a:schemeClr>
                </a:solidFill>
              </a:rPr>
              <a:t>point </a:t>
            </a:r>
            <a:r>
              <a:rPr lang="en-GB" sz="1200" dirty="0">
                <a:solidFill>
                  <a:schemeClr val="tx1">
                    <a:lumMod val="65000"/>
                    <a:lumOff val="35000"/>
                  </a:schemeClr>
                </a:solidFill>
              </a:rPr>
              <a:t>with procedures, </a:t>
            </a:r>
            <a:r>
              <a:rPr lang="en-GB" sz="1200" dirty="0" smtClean="0">
                <a:solidFill>
                  <a:schemeClr val="tx1">
                    <a:lumMod val="65000"/>
                    <a:lumOff val="35000"/>
                  </a:schemeClr>
                </a:solidFill>
              </a:rPr>
              <a:t>FAQs </a:t>
            </a:r>
            <a:r>
              <a:rPr lang="en-GB" sz="1200" dirty="0">
                <a:solidFill>
                  <a:schemeClr val="tx1">
                    <a:lumMod val="65000"/>
                    <a:lumOff val="35000"/>
                  </a:schemeClr>
                </a:solidFill>
              </a:rPr>
              <a:t>and a single contact point.</a:t>
            </a:r>
            <a:endParaRPr lang="es-ES" sz="1200" dirty="0">
              <a:solidFill>
                <a:schemeClr val="tx1">
                  <a:lumMod val="65000"/>
                  <a:lumOff val="35000"/>
                </a:schemeClr>
              </a:solidFill>
            </a:endParaRPr>
          </a:p>
          <a:p>
            <a:pPr marL="368300" lvl="0" indent="-171450" algn="just">
              <a:buFont typeface="Arial" pitchFamily="34" charset="0"/>
              <a:buChar char="•"/>
            </a:pPr>
            <a:r>
              <a:rPr lang="en-GB" sz="1200" dirty="0">
                <a:solidFill>
                  <a:schemeClr val="tx1">
                    <a:lumMod val="65000"/>
                    <a:lumOff val="35000"/>
                  </a:schemeClr>
                </a:solidFill>
              </a:rPr>
              <a:t>Promote VO activities. To ease the access to tools and services to foster production quality by the users of a VO.</a:t>
            </a:r>
            <a:endParaRPr lang="es-ES" sz="1200" dirty="0">
              <a:solidFill>
                <a:schemeClr val="tx1">
                  <a:lumMod val="65000"/>
                  <a:lumOff val="35000"/>
                </a:schemeClr>
              </a:solidFill>
            </a:endParaRPr>
          </a:p>
          <a:p>
            <a:pPr marL="368300" lvl="0" indent="-171450" algn="just">
              <a:buFont typeface="Arial" pitchFamily="34" charset="0"/>
              <a:buChar char="•"/>
            </a:pPr>
            <a:r>
              <a:rPr lang="en-GB" sz="1200" dirty="0">
                <a:solidFill>
                  <a:schemeClr val="tx1">
                    <a:lumMod val="65000"/>
                    <a:lumOff val="35000"/>
                  </a:schemeClr>
                </a:solidFill>
              </a:rPr>
              <a:t>VO Infrastructure Monitoring. To aid setting up tools for monitoring the resources under the </a:t>
            </a:r>
            <a:r>
              <a:rPr lang="en-GB" sz="1200" dirty="0" smtClean="0">
                <a:solidFill>
                  <a:schemeClr val="tx1">
                    <a:lumMod val="65000"/>
                    <a:lumOff val="35000"/>
                  </a:schemeClr>
                </a:solidFill>
              </a:rPr>
              <a:t>VO</a:t>
            </a:r>
            <a:r>
              <a:rPr lang="en-GB" sz="1200" dirty="0">
                <a:solidFill>
                  <a:schemeClr val="tx1">
                    <a:lumMod val="65000"/>
                    <a:lumOff val="35000"/>
                  </a:schemeClr>
                </a:solidFill>
              </a:rPr>
              <a:t>.</a:t>
            </a:r>
            <a:endParaRPr lang="es-ES" sz="1200" dirty="0">
              <a:solidFill>
                <a:schemeClr val="tx1">
                  <a:lumMod val="65000"/>
                  <a:lumOff val="35000"/>
                </a:schemeClr>
              </a:solidFill>
            </a:endParaRPr>
          </a:p>
          <a:p>
            <a:pPr marL="368300" lvl="0" indent="-171450" algn="just">
              <a:buFont typeface="Arial" pitchFamily="34" charset="0"/>
              <a:buChar char="•"/>
            </a:pPr>
            <a:r>
              <a:rPr lang="en-GB" sz="1200" dirty="0">
                <a:solidFill>
                  <a:schemeClr val="tx1">
                    <a:lumMod val="65000"/>
                    <a:lumOff val="35000"/>
                  </a:schemeClr>
                </a:solidFill>
              </a:rPr>
              <a:t>VO Infrastructure Usage. To support the monitoring on the usage of the resources by the users from a VO or a VRC.</a:t>
            </a:r>
            <a:endParaRPr lang="es-ES" sz="1200" dirty="0">
              <a:solidFill>
                <a:schemeClr val="tx1">
                  <a:lumMod val="65000"/>
                  <a:lumOff val="35000"/>
                </a:schemeClr>
              </a:solidFill>
            </a:endParaRPr>
          </a:p>
          <a:p>
            <a:pPr algn="just"/>
            <a:r>
              <a:rPr lang="en-GB" sz="1200" b="1" dirty="0">
                <a:solidFill>
                  <a:schemeClr val="tx1">
                    <a:lumMod val="65000"/>
                    <a:lumOff val="35000"/>
                  </a:schemeClr>
                </a:solidFill>
              </a:rPr>
              <a:t> </a:t>
            </a:r>
            <a:endParaRPr lang="es-ES" sz="1200" dirty="0">
              <a:solidFill>
                <a:schemeClr val="tx1">
                  <a:lumMod val="65000"/>
                  <a:lumOff val="35000"/>
                </a:schemeClr>
              </a:solidFill>
            </a:endParaRPr>
          </a:p>
        </p:txBody>
      </p:sp>
    </p:spTree>
    <p:extLst>
      <p:ext uri="{BB962C8B-B14F-4D97-AF65-F5344CB8AC3E}">
        <p14:creationId xmlns:p14="http://schemas.microsoft.com/office/powerpoint/2010/main" val="1922248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15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56980" y="963831"/>
            <a:ext cx="8987020" cy="5201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80" y="905406"/>
            <a:ext cx="814620" cy="814620"/>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80" y="1023167"/>
            <a:ext cx="3340943" cy="579097"/>
          </a:xfrm>
          <a:prstGeom prst="rect">
            <a:avLst/>
          </a:prstGeom>
        </p:spPr>
      </p:pic>
      <p:pic>
        <p:nvPicPr>
          <p:cNvPr id="11" name="10 Imagen"/>
          <p:cNvPicPr>
            <a:picLocks noChangeAspect="1"/>
          </p:cNvPicPr>
          <p:nvPr/>
        </p:nvPicPr>
        <p:blipFill rotWithShape="1">
          <a:blip r:embed="rId5">
            <a:extLst>
              <a:ext uri="{28A0092B-C50C-407E-A947-70E740481C1C}">
                <a14:useLocalDpi xmlns:a14="http://schemas.microsoft.com/office/drawing/2010/main" val="0"/>
              </a:ext>
            </a:extLst>
          </a:blip>
          <a:srcRect l="-1" r="27161"/>
          <a:stretch/>
        </p:blipFill>
        <p:spPr>
          <a:xfrm>
            <a:off x="2483525" y="1860091"/>
            <a:ext cx="6660475" cy="569205"/>
          </a:xfrm>
          <a:prstGeom prst="rect">
            <a:avLst/>
          </a:prstGeom>
        </p:spPr>
      </p:pic>
      <p:cxnSp>
        <p:nvCxnSpPr>
          <p:cNvPr id="13" name="12 Conector recto"/>
          <p:cNvCxnSpPr/>
          <p:nvPr/>
        </p:nvCxnSpPr>
        <p:spPr>
          <a:xfrm>
            <a:off x="107504" y="1860091"/>
            <a:ext cx="903649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 name="14 Conector recto"/>
          <p:cNvCxnSpPr/>
          <p:nvPr/>
        </p:nvCxnSpPr>
        <p:spPr>
          <a:xfrm>
            <a:off x="2051720" y="2420888"/>
            <a:ext cx="7114812"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179512" y="1934797"/>
            <a:ext cx="630301" cy="307777"/>
          </a:xfrm>
          <a:prstGeom prst="rect">
            <a:avLst/>
          </a:prstGeom>
          <a:noFill/>
        </p:spPr>
        <p:txBody>
          <a:bodyPr wrap="none" rtlCol="0">
            <a:spAutoFit/>
          </a:bodyPr>
          <a:lstStyle/>
          <a:p>
            <a:r>
              <a:rPr lang="es-ES" sz="1400" b="1" dirty="0" smtClean="0">
                <a:solidFill>
                  <a:schemeClr val="accent1">
                    <a:lumMod val="75000"/>
                  </a:schemeClr>
                </a:solidFill>
              </a:rPr>
              <a:t>Home</a:t>
            </a:r>
            <a:endParaRPr lang="es-ES" sz="1400" b="1" dirty="0">
              <a:solidFill>
                <a:schemeClr val="accent1">
                  <a:lumMod val="75000"/>
                </a:schemeClr>
              </a:solidFill>
            </a:endParaRPr>
          </a:p>
        </p:txBody>
      </p:sp>
      <p:sp>
        <p:nvSpPr>
          <p:cNvPr id="18" name="17 CuadroTexto"/>
          <p:cNvSpPr txBox="1"/>
          <p:nvPr/>
        </p:nvSpPr>
        <p:spPr>
          <a:xfrm>
            <a:off x="179512" y="2272893"/>
            <a:ext cx="1443921" cy="307777"/>
          </a:xfrm>
          <a:prstGeom prst="rect">
            <a:avLst/>
          </a:prstGeom>
          <a:noFill/>
        </p:spPr>
        <p:txBody>
          <a:bodyPr wrap="none" rtlCol="0">
            <a:spAutoFit/>
          </a:bodyPr>
          <a:lstStyle/>
          <a:p>
            <a:r>
              <a:rPr lang="es-ES" sz="1400" b="1" dirty="0" smtClean="0">
                <a:solidFill>
                  <a:schemeClr val="tx1">
                    <a:lumMod val="65000"/>
                    <a:lumOff val="35000"/>
                  </a:schemeClr>
                </a:solidFill>
              </a:rPr>
              <a:t>VO Management</a:t>
            </a:r>
            <a:endParaRPr lang="es-ES" sz="1400" b="1" dirty="0">
              <a:solidFill>
                <a:schemeClr val="tx1">
                  <a:lumMod val="65000"/>
                  <a:lumOff val="35000"/>
                </a:schemeClr>
              </a:solidFill>
            </a:endParaRPr>
          </a:p>
        </p:txBody>
      </p:sp>
      <p:sp>
        <p:nvSpPr>
          <p:cNvPr id="19" name="18 CuadroTexto"/>
          <p:cNvSpPr txBox="1"/>
          <p:nvPr/>
        </p:nvSpPr>
        <p:spPr>
          <a:xfrm>
            <a:off x="179512" y="2610989"/>
            <a:ext cx="1270604"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Production</a:t>
            </a:r>
            <a:endParaRPr lang="es-ES" sz="1400" b="1" dirty="0">
              <a:solidFill>
                <a:schemeClr val="tx1">
                  <a:lumMod val="65000"/>
                  <a:lumOff val="35000"/>
                </a:schemeClr>
              </a:solidFill>
            </a:endParaRPr>
          </a:p>
        </p:txBody>
      </p:sp>
      <p:sp>
        <p:nvSpPr>
          <p:cNvPr id="20" name="19 CuadroTexto"/>
          <p:cNvSpPr txBox="1"/>
          <p:nvPr/>
        </p:nvSpPr>
        <p:spPr>
          <a:xfrm>
            <a:off x="179512" y="2949085"/>
            <a:ext cx="1475469"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Infrastructure</a:t>
            </a:r>
            <a:endParaRPr lang="es-ES" sz="1400" b="1" dirty="0">
              <a:solidFill>
                <a:schemeClr val="tx1">
                  <a:lumMod val="65000"/>
                  <a:lumOff val="35000"/>
                </a:schemeClr>
              </a:solidFill>
            </a:endParaRPr>
          </a:p>
        </p:txBody>
      </p:sp>
      <p:sp>
        <p:nvSpPr>
          <p:cNvPr id="22" name="21 CuadroTexto"/>
          <p:cNvSpPr txBox="1"/>
          <p:nvPr/>
        </p:nvSpPr>
        <p:spPr>
          <a:xfrm>
            <a:off x="179512" y="3287181"/>
            <a:ext cx="898964"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Usage</a:t>
            </a:r>
            <a:endParaRPr lang="es-ES" sz="1400" b="1" dirty="0">
              <a:solidFill>
                <a:schemeClr val="tx1">
                  <a:lumMod val="65000"/>
                  <a:lumOff val="35000"/>
                </a:schemeClr>
              </a:solidFill>
            </a:endParaRPr>
          </a:p>
        </p:txBody>
      </p:sp>
      <p:sp>
        <p:nvSpPr>
          <p:cNvPr id="23" name="22 CuadroTexto"/>
          <p:cNvSpPr txBox="1"/>
          <p:nvPr/>
        </p:nvSpPr>
        <p:spPr>
          <a:xfrm>
            <a:off x="179512" y="3625279"/>
            <a:ext cx="756746" cy="307777"/>
          </a:xfrm>
          <a:prstGeom prst="rect">
            <a:avLst/>
          </a:prstGeom>
          <a:noFill/>
        </p:spPr>
        <p:txBody>
          <a:bodyPr wrap="none" rtlCol="0">
            <a:spAutoFit/>
          </a:bodyPr>
          <a:lstStyle/>
          <a:p>
            <a:r>
              <a:rPr lang="es-ES" sz="1400" b="1" dirty="0" err="1" smtClean="0">
                <a:solidFill>
                  <a:schemeClr val="tx1">
                    <a:lumMod val="65000"/>
                    <a:lumOff val="35000"/>
                  </a:schemeClr>
                </a:solidFill>
              </a:rPr>
              <a:t>Contact</a:t>
            </a:r>
            <a:endParaRPr lang="es-ES" sz="1400" b="1" dirty="0">
              <a:solidFill>
                <a:schemeClr val="tx1">
                  <a:lumMod val="65000"/>
                  <a:lumOff val="35000"/>
                </a:schemeClr>
              </a:solidFill>
            </a:endParaRPr>
          </a:p>
        </p:txBody>
      </p:sp>
      <p:cxnSp>
        <p:nvCxnSpPr>
          <p:cNvPr id="24" name="23 Conector recto"/>
          <p:cNvCxnSpPr/>
          <p:nvPr/>
        </p:nvCxnSpPr>
        <p:spPr>
          <a:xfrm>
            <a:off x="107504" y="4077072"/>
            <a:ext cx="194421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5" name="24 Conector recto"/>
          <p:cNvCxnSpPr/>
          <p:nvPr/>
        </p:nvCxnSpPr>
        <p:spPr>
          <a:xfrm>
            <a:off x="107504" y="220486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7" name="26 Conector recto"/>
          <p:cNvCxnSpPr/>
          <p:nvPr/>
        </p:nvCxnSpPr>
        <p:spPr>
          <a:xfrm>
            <a:off x="107504" y="256490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27 Conector recto"/>
          <p:cNvCxnSpPr/>
          <p:nvPr/>
        </p:nvCxnSpPr>
        <p:spPr>
          <a:xfrm>
            <a:off x="107504" y="292494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28 Conector recto"/>
          <p:cNvCxnSpPr/>
          <p:nvPr/>
        </p:nvCxnSpPr>
        <p:spPr>
          <a:xfrm>
            <a:off x="107504" y="328498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0" name="29 Conector recto"/>
          <p:cNvCxnSpPr/>
          <p:nvPr/>
        </p:nvCxnSpPr>
        <p:spPr>
          <a:xfrm>
            <a:off x="107504" y="364502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3" name="32 Conector recto"/>
          <p:cNvCxnSpPr/>
          <p:nvPr/>
        </p:nvCxnSpPr>
        <p:spPr>
          <a:xfrm>
            <a:off x="2051720" y="1934797"/>
            <a:ext cx="0" cy="2142275"/>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7" name="36 CuadroTexto"/>
          <p:cNvSpPr txBox="1"/>
          <p:nvPr/>
        </p:nvSpPr>
        <p:spPr>
          <a:xfrm>
            <a:off x="2267744" y="2852936"/>
            <a:ext cx="6768752" cy="3708708"/>
          </a:xfrm>
          <a:prstGeom prst="rect">
            <a:avLst/>
          </a:prstGeom>
          <a:noFill/>
        </p:spPr>
        <p:txBody>
          <a:bodyPr wrap="square" rtlCol="0">
            <a:spAutoFit/>
          </a:bodyPr>
          <a:lstStyle/>
          <a:p>
            <a:pPr algn="just"/>
            <a:endParaRPr lang="en-GB" sz="1200" b="1" dirty="0" smtClean="0">
              <a:solidFill>
                <a:schemeClr val="tx1">
                  <a:lumMod val="65000"/>
                  <a:lumOff val="35000"/>
                </a:schemeClr>
              </a:solidFill>
            </a:endParaRPr>
          </a:p>
          <a:p>
            <a:pPr algn="just"/>
            <a:endParaRPr lang="en-GB" sz="1200" b="1" dirty="0">
              <a:solidFill>
                <a:schemeClr val="tx1">
                  <a:lumMod val="65000"/>
                  <a:lumOff val="35000"/>
                </a:schemeClr>
              </a:solidFill>
            </a:endParaRPr>
          </a:p>
          <a:p>
            <a:pPr algn="just"/>
            <a:endParaRPr lang="en-GB" sz="1200" b="1" dirty="0" smtClean="0">
              <a:solidFill>
                <a:schemeClr val="tx1">
                  <a:lumMod val="65000"/>
                  <a:lumOff val="35000"/>
                </a:schemeClr>
              </a:solidFill>
            </a:endParaRPr>
          </a:p>
          <a:p>
            <a:pPr algn="just"/>
            <a:endParaRPr lang="en-GB" sz="1200" b="1" dirty="0">
              <a:solidFill>
                <a:schemeClr val="tx1">
                  <a:lumMod val="65000"/>
                  <a:lumOff val="35000"/>
                </a:schemeClr>
              </a:solidFill>
            </a:endParaRPr>
          </a:p>
          <a:p>
            <a:pPr algn="just"/>
            <a:endParaRPr lang="en-GB" sz="1200" b="1" dirty="0" smtClean="0">
              <a:solidFill>
                <a:schemeClr val="tx1">
                  <a:lumMod val="65000"/>
                  <a:lumOff val="35000"/>
                </a:schemeClr>
              </a:solidFill>
            </a:endParaRPr>
          </a:p>
          <a:p>
            <a:pPr algn="just"/>
            <a:endParaRPr lang="en-GB" sz="1200" b="1" dirty="0">
              <a:solidFill>
                <a:schemeClr val="tx1">
                  <a:lumMod val="65000"/>
                  <a:lumOff val="35000"/>
                </a:schemeClr>
              </a:solidFill>
            </a:endParaRPr>
          </a:p>
          <a:p>
            <a:pPr algn="just"/>
            <a:endParaRPr lang="en-GB" sz="1200" b="1" dirty="0" smtClean="0">
              <a:solidFill>
                <a:schemeClr val="tx1">
                  <a:lumMod val="65000"/>
                  <a:lumOff val="35000"/>
                </a:schemeClr>
              </a:solidFill>
            </a:endParaRPr>
          </a:p>
          <a:p>
            <a:pPr algn="just"/>
            <a:r>
              <a:rPr lang="en-GB" sz="900" b="1" dirty="0">
                <a:solidFill>
                  <a:schemeClr val="tx1">
                    <a:lumMod val="65000"/>
                    <a:lumOff val="35000"/>
                  </a:schemeClr>
                </a:solidFill>
              </a:rPr>
              <a:t> </a:t>
            </a:r>
            <a:endParaRPr lang="es-ES" sz="900" dirty="0">
              <a:solidFill>
                <a:schemeClr val="tx1">
                  <a:lumMod val="65000"/>
                  <a:lumOff val="35000"/>
                </a:schemeClr>
              </a:solidFill>
            </a:endParaRPr>
          </a:p>
          <a:p>
            <a:pPr algn="just"/>
            <a:r>
              <a:rPr lang="en-GB" sz="1400" b="1" dirty="0" smtClean="0">
                <a:solidFill>
                  <a:schemeClr val="tx1">
                    <a:lumMod val="65000"/>
                    <a:lumOff val="35000"/>
                  </a:schemeClr>
                </a:solidFill>
              </a:rPr>
              <a:t>Services Offered</a:t>
            </a:r>
            <a:endParaRPr lang="es-ES" sz="1400" dirty="0">
              <a:solidFill>
                <a:schemeClr val="tx1">
                  <a:lumMod val="65000"/>
                  <a:lumOff val="35000"/>
                </a:schemeClr>
              </a:solidFill>
            </a:endParaRPr>
          </a:p>
          <a:p>
            <a:pPr lvl="0" algn="just">
              <a:spcBef>
                <a:spcPts val="600"/>
              </a:spcBef>
            </a:pPr>
            <a:r>
              <a:rPr lang="en-GB" sz="1200" dirty="0">
                <a:solidFill>
                  <a:schemeClr val="tx1">
                    <a:lumMod val="65000"/>
                    <a:lumOff val="35000"/>
                  </a:schemeClr>
                </a:solidFill>
              </a:rPr>
              <a:t>Documentation and consultancy for the process of starting and operating a VO, such as where should a VO register, which should be the policies to manage users, what are the main services to set-up, how to evaluate the effort required, etc.</a:t>
            </a:r>
            <a:endParaRPr lang="es-ES" sz="1200" dirty="0">
              <a:solidFill>
                <a:schemeClr val="tx1">
                  <a:lumMod val="65000"/>
                  <a:lumOff val="35000"/>
                </a:schemeClr>
              </a:solidFill>
            </a:endParaRPr>
          </a:p>
          <a:p>
            <a:pPr lvl="0" algn="just"/>
            <a:r>
              <a:rPr lang="en-GB" sz="1200" dirty="0">
                <a:solidFill>
                  <a:schemeClr val="tx1">
                    <a:lumMod val="65000"/>
                    <a:lumOff val="35000"/>
                  </a:schemeClr>
                </a:solidFill>
              </a:rPr>
              <a:t>Tools for maximizing the usage of the resources, such as tools for easing the execution of jobs, data management, etc.</a:t>
            </a:r>
            <a:endParaRPr lang="es-ES" sz="1200" dirty="0">
              <a:solidFill>
                <a:schemeClr val="tx1">
                  <a:lumMod val="65000"/>
                  <a:lumOff val="35000"/>
                </a:schemeClr>
              </a:solidFill>
            </a:endParaRPr>
          </a:p>
          <a:p>
            <a:pPr lvl="0" algn="just"/>
            <a:r>
              <a:rPr lang="en-GB" sz="1200" dirty="0">
                <a:solidFill>
                  <a:schemeClr val="tx1">
                    <a:lumMod val="65000"/>
                    <a:lumOff val="35000"/>
                  </a:schemeClr>
                </a:solidFill>
              </a:rPr>
              <a:t>Tools for evaluating the status of the resources in terms of failures, updates, abnormal behaviours, etc.</a:t>
            </a:r>
            <a:endParaRPr lang="es-ES" sz="1200" dirty="0">
              <a:solidFill>
                <a:schemeClr val="tx1">
                  <a:lumMod val="65000"/>
                  <a:lumOff val="35000"/>
                </a:schemeClr>
              </a:solidFill>
            </a:endParaRPr>
          </a:p>
          <a:p>
            <a:pPr lvl="0" algn="just"/>
            <a:r>
              <a:rPr lang="en-GB" sz="1200" dirty="0">
                <a:solidFill>
                  <a:schemeClr val="tx1">
                    <a:lumMod val="65000"/>
                    <a:lumOff val="35000"/>
                  </a:schemeClr>
                </a:solidFill>
              </a:rPr>
              <a:t>Tools for monitoring the usage of the resources, such as consumption of hours, jobs executed, data transfers, storage used.</a:t>
            </a:r>
            <a:endParaRPr lang="es-ES" sz="1200" dirty="0">
              <a:solidFill>
                <a:schemeClr val="tx1">
                  <a:lumMod val="65000"/>
                  <a:lumOff val="35000"/>
                </a:schemeClr>
              </a:solidFill>
            </a:endParaRPr>
          </a:p>
          <a:p>
            <a:pPr lvl="0" algn="just"/>
            <a:r>
              <a:rPr lang="en-GB" sz="1200" dirty="0">
                <a:solidFill>
                  <a:schemeClr val="tx1">
                    <a:lumMod val="65000"/>
                    <a:lumOff val="35000"/>
                  </a:schemeClr>
                </a:solidFill>
              </a:rPr>
              <a:t>Communication channels to retrieve information, ask for advice, </a:t>
            </a:r>
            <a:r>
              <a:rPr lang="en-GB" sz="1200" dirty="0" err="1">
                <a:solidFill>
                  <a:schemeClr val="tx1">
                    <a:lumMod val="65000"/>
                    <a:lumOff val="35000"/>
                  </a:schemeClr>
                </a:solidFill>
              </a:rPr>
              <a:t>etc</a:t>
            </a:r>
            <a:r>
              <a:rPr lang="en-GB" sz="1200" dirty="0">
                <a:solidFill>
                  <a:schemeClr val="tx1">
                    <a:lumMod val="65000"/>
                    <a:lumOff val="35000"/>
                  </a:schemeClr>
                </a:solidFill>
              </a:rPr>
              <a:t>, in the form of a GGUS Support Unit.</a:t>
            </a:r>
            <a:endParaRPr lang="es-ES" sz="1200" dirty="0">
              <a:solidFill>
                <a:schemeClr val="tx1">
                  <a:lumMod val="65000"/>
                  <a:lumOff val="35000"/>
                </a:schemeClr>
              </a:solidFill>
            </a:endParaRPr>
          </a:p>
          <a:p>
            <a:pPr algn="just"/>
            <a:endParaRPr lang="es-ES" sz="1200" dirty="0">
              <a:solidFill>
                <a:schemeClr val="tx1">
                  <a:lumMod val="65000"/>
                  <a:lumOff val="35000"/>
                </a:schemeClr>
              </a:solidFill>
            </a:endParaRPr>
          </a:p>
        </p:txBody>
      </p:sp>
      <p:pic>
        <p:nvPicPr>
          <p:cNvPr id="26"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277"/>
          <a:stretch/>
        </p:blipFill>
        <p:spPr bwMode="auto">
          <a:xfrm>
            <a:off x="6158958" y="2564904"/>
            <a:ext cx="2877538" cy="141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30 CuadroTexto"/>
          <p:cNvSpPr txBox="1"/>
          <p:nvPr/>
        </p:nvSpPr>
        <p:spPr>
          <a:xfrm>
            <a:off x="2267744" y="2466762"/>
            <a:ext cx="3744416" cy="1754326"/>
          </a:xfrm>
          <a:prstGeom prst="rect">
            <a:avLst/>
          </a:prstGeom>
          <a:noFill/>
        </p:spPr>
        <p:txBody>
          <a:bodyPr wrap="square" rtlCol="0">
            <a:spAutoFit/>
          </a:bodyPr>
          <a:lstStyle/>
          <a:p>
            <a:pPr marL="368300" lvl="0" indent="-171450" algn="just">
              <a:buFont typeface="Arial" pitchFamily="34" charset="0"/>
              <a:buChar char="•"/>
            </a:pPr>
            <a:r>
              <a:rPr lang="en-GB" sz="1200" dirty="0" smtClean="0">
                <a:solidFill>
                  <a:schemeClr val="tx1">
                    <a:lumMod val="65000"/>
                    <a:lumOff val="35000"/>
                  </a:schemeClr>
                </a:solidFill>
              </a:rPr>
              <a:t>Promote </a:t>
            </a:r>
            <a:r>
              <a:rPr lang="en-GB" sz="1200" dirty="0">
                <a:solidFill>
                  <a:schemeClr val="tx1">
                    <a:lumMod val="65000"/>
                    <a:lumOff val="35000"/>
                  </a:schemeClr>
                </a:solidFill>
              </a:rPr>
              <a:t>VO activities. To ease the access to tools and services to foster production quality by the users of a VO.</a:t>
            </a:r>
            <a:endParaRPr lang="es-ES" sz="1200" dirty="0">
              <a:solidFill>
                <a:schemeClr val="tx1">
                  <a:lumMod val="65000"/>
                  <a:lumOff val="35000"/>
                </a:schemeClr>
              </a:solidFill>
            </a:endParaRPr>
          </a:p>
          <a:p>
            <a:pPr marL="368300" lvl="0" indent="-171450" algn="just">
              <a:buFont typeface="Arial" pitchFamily="34" charset="0"/>
              <a:buChar char="•"/>
            </a:pPr>
            <a:r>
              <a:rPr lang="en-GB" sz="1200" dirty="0">
                <a:solidFill>
                  <a:schemeClr val="tx1">
                    <a:lumMod val="65000"/>
                    <a:lumOff val="35000"/>
                  </a:schemeClr>
                </a:solidFill>
              </a:rPr>
              <a:t>VO Infrastructure Monitoring. To aid setting up tools for monitoring the resources under the </a:t>
            </a:r>
            <a:r>
              <a:rPr lang="en-GB" sz="1200" dirty="0" smtClean="0">
                <a:solidFill>
                  <a:schemeClr val="tx1">
                    <a:lumMod val="65000"/>
                    <a:lumOff val="35000"/>
                  </a:schemeClr>
                </a:solidFill>
              </a:rPr>
              <a:t>VO</a:t>
            </a:r>
            <a:r>
              <a:rPr lang="en-GB" sz="1200" dirty="0">
                <a:solidFill>
                  <a:schemeClr val="tx1">
                    <a:lumMod val="65000"/>
                    <a:lumOff val="35000"/>
                  </a:schemeClr>
                </a:solidFill>
              </a:rPr>
              <a:t>.</a:t>
            </a:r>
            <a:endParaRPr lang="es-ES" sz="1200" dirty="0">
              <a:solidFill>
                <a:schemeClr val="tx1">
                  <a:lumMod val="65000"/>
                  <a:lumOff val="35000"/>
                </a:schemeClr>
              </a:solidFill>
            </a:endParaRPr>
          </a:p>
          <a:p>
            <a:pPr marL="368300" lvl="0" indent="-171450" algn="just">
              <a:buFont typeface="Arial" pitchFamily="34" charset="0"/>
              <a:buChar char="•"/>
            </a:pPr>
            <a:r>
              <a:rPr lang="en-GB" sz="1200" dirty="0">
                <a:solidFill>
                  <a:schemeClr val="tx1">
                    <a:lumMod val="65000"/>
                    <a:lumOff val="35000"/>
                  </a:schemeClr>
                </a:solidFill>
              </a:rPr>
              <a:t>VO Infrastructure Usage. To support the monitoring on the usage of the resources by the users from a VO or a VRC.</a:t>
            </a:r>
            <a:endParaRPr lang="es-ES" sz="1200" dirty="0">
              <a:solidFill>
                <a:schemeClr val="tx1">
                  <a:lumMod val="65000"/>
                  <a:lumOff val="35000"/>
                </a:schemeClr>
              </a:solidFill>
            </a:endParaRPr>
          </a:p>
          <a:p>
            <a:pPr algn="just"/>
            <a:r>
              <a:rPr lang="en-GB" sz="1200" b="1" dirty="0">
                <a:solidFill>
                  <a:schemeClr val="tx1">
                    <a:lumMod val="65000"/>
                    <a:lumOff val="35000"/>
                  </a:schemeClr>
                </a:solidFill>
              </a:rPr>
              <a:t> </a:t>
            </a:r>
            <a:endParaRPr lang="es-ES" sz="1200" dirty="0">
              <a:solidFill>
                <a:schemeClr val="tx1">
                  <a:lumMod val="65000"/>
                  <a:lumOff val="35000"/>
                </a:schemeClr>
              </a:solidFill>
            </a:endParaRPr>
          </a:p>
        </p:txBody>
      </p:sp>
    </p:spTree>
    <p:extLst>
      <p:ext uri="{BB962C8B-B14F-4D97-AF65-F5344CB8AC3E}">
        <p14:creationId xmlns:p14="http://schemas.microsoft.com/office/powerpoint/2010/main" val="1624497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115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56980" y="963831"/>
            <a:ext cx="8987020" cy="5201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80" y="905406"/>
            <a:ext cx="814620" cy="814620"/>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480" y="1023167"/>
            <a:ext cx="3340943" cy="579097"/>
          </a:xfrm>
          <a:prstGeom prst="rect">
            <a:avLst/>
          </a:prstGeom>
        </p:spPr>
      </p:pic>
      <p:pic>
        <p:nvPicPr>
          <p:cNvPr id="11" name="10 Imagen"/>
          <p:cNvPicPr>
            <a:picLocks noChangeAspect="1"/>
          </p:cNvPicPr>
          <p:nvPr/>
        </p:nvPicPr>
        <p:blipFill rotWithShape="1">
          <a:blip r:embed="rId6">
            <a:extLst>
              <a:ext uri="{28A0092B-C50C-407E-A947-70E740481C1C}">
                <a14:useLocalDpi xmlns:a14="http://schemas.microsoft.com/office/drawing/2010/main" val="0"/>
              </a:ext>
            </a:extLst>
          </a:blip>
          <a:srcRect l="-1" r="27161"/>
          <a:stretch/>
        </p:blipFill>
        <p:spPr>
          <a:xfrm>
            <a:off x="2483525" y="1860091"/>
            <a:ext cx="6660475" cy="569205"/>
          </a:xfrm>
          <a:prstGeom prst="rect">
            <a:avLst/>
          </a:prstGeom>
        </p:spPr>
      </p:pic>
      <p:cxnSp>
        <p:nvCxnSpPr>
          <p:cNvPr id="13" name="12 Conector recto"/>
          <p:cNvCxnSpPr/>
          <p:nvPr/>
        </p:nvCxnSpPr>
        <p:spPr>
          <a:xfrm>
            <a:off x="107504" y="1860091"/>
            <a:ext cx="903649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 name="14 Conector recto"/>
          <p:cNvCxnSpPr/>
          <p:nvPr/>
        </p:nvCxnSpPr>
        <p:spPr>
          <a:xfrm>
            <a:off x="2051720" y="2420888"/>
            <a:ext cx="7114812"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179512" y="1934797"/>
            <a:ext cx="630301" cy="307777"/>
          </a:xfrm>
          <a:prstGeom prst="rect">
            <a:avLst/>
          </a:prstGeom>
          <a:noFill/>
        </p:spPr>
        <p:txBody>
          <a:bodyPr wrap="none" rtlCol="0">
            <a:spAutoFit/>
          </a:bodyPr>
          <a:lstStyle/>
          <a:p>
            <a:r>
              <a:rPr lang="es-ES" sz="1400" b="1" dirty="0" smtClean="0">
                <a:solidFill>
                  <a:schemeClr val="tx1">
                    <a:lumMod val="65000"/>
                    <a:lumOff val="35000"/>
                  </a:schemeClr>
                </a:solidFill>
              </a:rPr>
              <a:t>Home</a:t>
            </a:r>
            <a:endParaRPr lang="es-ES" sz="1400" b="1" dirty="0">
              <a:solidFill>
                <a:schemeClr val="tx1">
                  <a:lumMod val="65000"/>
                  <a:lumOff val="35000"/>
                </a:schemeClr>
              </a:solidFill>
            </a:endParaRPr>
          </a:p>
        </p:txBody>
      </p:sp>
      <p:sp>
        <p:nvSpPr>
          <p:cNvPr id="18" name="17 CuadroTexto"/>
          <p:cNvSpPr txBox="1"/>
          <p:nvPr/>
        </p:nvSpPr>
        <p:spPr>
          <a:xfrm>
            <a:off x="179512" y="2272893"/>
            <a:ext cx="1443921" cy="307777"/>
          </a:xfrm>
          <a:prstGeom prst="rect">
            <a:avLst/>
          </a:prstGeom>
          <a:noFill/>
        </p:spPr>
        <p:txBody>
          <a:bodyPr wrap="none" rtlCol="0">
            <a:spAutoFit/>
          </a:bodyPr>
          <a:lstStyle/>
          <a:p>
            <a:r>
              <a:rPr lang="es-ES" sz="1400" b="1" dirty="0" smtClean="0">
                <a:solidFill>
                  <a:schemeClr val="accent1">
                    <a:lumMod val="75000"/>
                  </a:schemeClr>
                </a:solidFill>
              </a:rPr>
              <a:t>VO Management</a:t>
            </a:r>
            <a:endParaRPr lang="es-ES" sz="1400" b="1" dirty="0">
              <a:solidFill>
                <a:schemeClr val="accent1">
                  <a:lumMod val="75000"/>
                </a:schemeClr>
              </a:solidFill>
            </a:endParaRPr>
          </a:p>
        </p:txBody>
      </p:sp>
      <p:sp>
        <p:nvSpPr>
          <p:cNvPr id="19" name="18 CuadroTexto"/>
          <p:cNvSpPr txBox="1"/>
          <p:nvPr/>
        </p:nvSpPr>
        <p:spPr>
          <a:xfrm>
            <a:off x="179512" y="2610989"/>
            <a:ext cx="1270604"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Production</a:t>
            </a:r>
            <a:endParaRPr lang="es-ES" sz="1400" b="1" dirty="0">
              <a:solidFill>
                <a:schemeClr val="tx1">
                  <a:lumMod val="65000"/>
                  <a:lumOff val="35000"/>
                </a:schemeClr>
              </a:solidFill>
            </a:endParaRPr>
          </a:p>
        </p:txBody>
      </p:sp>
      <p:sp>
        <p:nvSpPr>
          <p:cNvPr id="20" name="19 CuadroTexto"/>
          <p:cNvSpPr txBox="1"/>
          <p:nvPr/>
        </p:nvSpPr>
        <p:spPr>
          <a:xfrm>
            <a:off x="179512" y="2949085"/>
            <a:ext cx="1475469"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Infrastructure</a:t>
            </a:r>
            <a:endParaRPr lang="es-ES" sz="1400" b="1" dirty="0">
              <a:solidFill>
                <a:schemeClr val="tx1">
                  <a:lumMod val="65000"/>
                  <a:lumOff val="35000"/>
                </a:schemeClr>
              </a:solidFill>
            </a:endParaRPr>
          </a:p>
        </p:txBody>
      </p:sp>
      <p:sp>
        <p:nvSpPr>
          <p:cNvPr id="22" name="21 CuadroTexto"/>
          <p:cNvSpPr txBox="1"/>
          <p:nvPr/>
        </p:nvSpPr>
        <p:spPr>
          <a:xfrm>
            <a:off x="179512" y="3287181"/>
            <a:ext cx="898964"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Usage</a:t>
            </a:r>
            <a:endParaRPr lang="es-ES" sz="1400" b="1" dirty="0">
              <a:solidFill>
                <a:schemeClr val="tx1">
                  <a:lumMod val="65000"/>
                  <a:lumOff val="35000"/>
                </a:schemeClr>
              </a:solidFill>
            </a:endParaRPr>
          </a:p>
        </p:txBody>
      </p:sp>
      <p:sp>
        <p:nvSpPr>
          <p:cNvPr id="23" name="22 CuadroTexto"/>
          <p:cNvSpPr txBox="1"/>
          <p:nvPr/>
        </p:nvSpPr>
        <p:spPr>
          <a:xfrm>
            <a:off x="179512" y="3625279"/>
            <a:ext cx="756746" cy="307777"/>
          </a:xfrm>
          <a:prstGeom prst="rect">
            <a:avLst/>
          </a:prstGeom>
          <a:noFill/>
        </p:spPr>
        <p:txBody>
          <a:bodyPr wrap="none" rtlCol="0">
            <a:spAutoFit/>
          </a:bodyPr>
          <a:lstStyle/>
          <a:p>
            <a:r>
              <a:rPr lang="es-ES" sz="1400" b="1" dirty="0" err="1" smtClean="0">
                <a:solidFill>
                  <a:schemeClr val="tx1">
                    <a:lumMod val="65000"/>
                    <a:lumOff val="35000"/>
                  </a:schemeClr>
                </a:solidFill>
              </a:rPr>
              <a:t>Contact</a:t>
            </a:r>
            <a:endParaRPr lang="es-ES" sz="1400" b="1" dirty="0">
              <a:solidFill>
                <a:schemeClr val="tx1">
                  <a:lumMod val="65000"/>
                  <a:lumOff val="35000"/>
                </a:schemeClr>
              </a:solidFill>
            </a:endParaRPr>
          </a:p>
        </p:txBody>
      </p:sp>
      <p:cxnSp>
        <p:nvCxnSpPr>
          <p:cNvPr id="24" name="23 Conector recto"/>
          <p:cNvCxnSpPr/>
          <p:nvPr/>
        </p:nvCxnSpPr>
        <p:spPr>
          <a:xfrm>
            <a:off x="107504" y="4077072"/>
            <a:ext cx="194421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5" name="24 Conector recto"/>
          <p:cNvCxnSpPr/>
          <p:nvPr/>
        </p:nvCxnSpPr>
        <p:spPr>
          <a:xfrm>
            <a:off x="107504" y="220486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7" name="26 Conector recto"/>
          <p:cNvCxnSpPr/>
          <p:nvPr/>
        </p:nvCxnSpPr>
        <p:spPr>
          <a:xfrm>
            <a:off x="107504" y="256490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27 Conector recto"/>
          <p:cNvCxnSpPr/>
          <p:nvPr/>
        </p:nvCxnSpPr>
        <p:spPr>
          <a:xfrm>
            <a:off x="107504" y="292494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28 Conector recto"/>
          <p:cNvCxnSpPr/>
          <p:nvPr/>
        </p:nvCxnSpPr>
        <p:spPr>
          <a:xfrm>
            <a:off x="107504" y="328498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0" name="29 Conector recto"/>
          <p:cNvCxnSpPr/>
          <p:nvPr/>
        </p:nvCxnSpPr>
        <p:spPr>
          <a:xfrm>
            <a:off x="107504" y="364502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3" name="32 Conector recto"/>
          <p:cNvCxnSpPr/>
          <p:nvPr/>
        </p:nvCxnSpPr>
        <p:spPr>
          <a:xfrm>
            <a:off x="2051720" y="1934797"/>
            <a:ext cx="0" cy="2142275"/>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7" name="36 CuadroTexto"/>
          <p:cNvSpPr txBox="1"/>
          <p:nvPr/>
        </p:nvSpPr>
        <p:spPr>
          <a:xfrm>
            <a:off x="2267744" y="2611021"/>
            <a:ext cx="6768752" cy="938719"/>
          </a:xfrm>
          <a:prstGeom prst="rect">
            <a:avLst/>
          </a:prstGeom>
          <a:noFill/>
        </p:spPr>
        <p:txBody>
          <a:bodyPr wrap="square" rtlCol="0">
            <a:spAutoFit/>
          </a:bodyPr>
          <a:lstStyle/>
          <a:p>
            <a:pPr algn="just"/>
            <a:r>
              <a:rPr lang="es-ES" sz="1400" b="1" dirty="0" err="1" smtClean="0">
                <a:solidFill>
                  <a:schemeClr val="tx1">
                    <a:lumMod val="65000"/>
                    <a:lumOff val="35000"/>
                  </a:schemeClr>
                </a:solidFill>
              </a:rPr>
              <a:t>Consultancy</a:t>
            </a:r>
            <a:r>
              <a:rPr lang="es-ES" sz="1400" b="1" dirty="0" smtClean="0">
                <a:solidFill>
                  <a:schemeClr val="tx1">
                    <a:lumMod val="65000"/>
                    <a:lumOff val="35000"/>
                  </a:schemeClr>
                </a:solidFill>
              </a:rPr>
              <a:t> and </a:t>
            </a:r>
            <a:r>
              <a:rPr lang="es-ES" sz="1400" b="1" dirty="0" err="1" smtClean="0">
                <a:solidFill>
                  <a:schemeClr val="tx1">
                    <a:lumMod val="65000"/>
                    <a:lumOff val="35000"/>
                  </a:schemeClr>
                </a:solidFill>
              </a:rPr>
              <a:t>Support</a:t>
            </a:r>
            <a:endParaRPr lang="es-ES" sz="1400" dirty="0">
              <a:solidFill>
                <a:schemeClr val="tx1">
                  <a:lumMod val="65000"/>
                  <a:lumOff val="35000"/>
                </a:schemeClr>
              </a:solidFill>
            </a:endParaRPr>
          </a:p>
          <a:p>
            <a:pPr lvl="0" algn="just">
              <a:spcBef>
                <a:spcPts val="600"/>
              </a:spcBef>
            </a:pPr>
            <a:r>
              <a:rPr lang="en-US" sz="1200" dirty="0">
                <a:solidFill>
                  <a:schemeClr val="tx1">
                    <a:lumMod val="65000"/>
                    <a:lumOff val="35000"/>
                  </a:schemeClr>
                </a:solidFill>
              </a:rPr>
              <a:t>The </a:t>
            </a:r>
            <a:r>
              <a:rPr lang="en-US" sz="1200" dirty="0">
                <a:solidFill>
                  <a:schemeClr val="tx2"/>
                </a:solidFill>
              </a:rPr>
              <a:t>GGUS VO Services Support Unit </a:t>
            </a:r>
            <a:r>
              <a:rPr lang="en-US" sz="1200" dirty="0">
                <a:solidFill>
                  <a:schemeClr val="tx1">
                    <a:lumMod val="65000"/>
                    <a:lumOff val="35000"/>
                  </a:schemeClr>
                </a:solidFill>
              </a:rPr>
              <a:t>is one of the official communication channel at VO Managers </a:t>
            </a:r>
            <a:r>
              <a:rPr lang="en-US" sz="1200" dirty="0" err="1">
                <a:solidFill>
                  <a:schemeClr val="tx1">
                    <a:lumMod val="65000"/>
                    <a:lumOff val="35000"/>
                  </a:schemeClr>
                </a:solidFill>
              </a:rPr>
              <a:t>diposal</a:t>
            </a:r>
            <a:r>
              <a:rPr lang="en-US" sz="1200" dirty="0">
                <a:solidFill>
                  <a:schemeClr val="tx1">
                    <a:lumMod val="65000"/>
                    <a:lumOff val="35000"/>
                  </a:schemeClr>
                </a:solidFill>
              </a:rPr>
              <a:t> to receive support regarding procedures, services and tools they operate in their daily work. It has been established to provide a closer link with the technical services staff so that VO managers can</a:t>
            </a:r>
            <a:r>
              <a:rPr lang="en-US" sz="1200" dirty="0" smtClean="0">
                <a:solidFill>
                  <a:schemeClr val="tx1">
                    <a:lumMod val="65000"/>
                    <a:lumOff val="35000"/>
                  </a:schemeClr>
                </a:solidFill>
              </a:rPr>
              <a:t>:</a:t>
            </a:r>
          </a:p>
        </p:txBody>
      </p:sp>
      <p:sp>
        <p:nvSpPr>
          <p:cNvPr id="2" name="AutoShape 2" descr="https://wiki.egi.eu/w/images/e/e7/VOServicesWikiFig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10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0601" y="3564569"/>
            <a:ext cx="2800863" cy="202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30 CuadroTexto"/>
          <p:cNvSpPr txBox="1"/>
          <p:nvPr/>
        </p:nvSpPr>
        <p:spPr>
          <a:xfrm>
            <a:off x="2267744" y="3553559"/>
            <a:ext cx="3932857" cy="2062103"/>
          </a:xfrm>
          <a:prstGeom prst="rect">
            <a:avLst/>
          </a:prstGeom>
          <a:noFill/>
        </p:spPr>
        <p:txBody>
          <a:bodyPr wrap="square" rtlCol="0">
            <a:spAutoFit/>
          </a:bodyPr>
          <a:lstStyle/>
          <a:p>
            <a:pPr marL="171450" lvl="0" indent="-171450" algn="just">
              <a:spcBef>
                <a:spcPts val="600"/>
              </a:spcBef>
              <a:buFont typeface="Arial" pitchFamily="34" charset="0"/>
              <a:buChar char="•"/>
            </a:pPr>
            <a:r>
              <a:rPr lang="en-US" sz="1200" dirty="0" smtClean="0">
                <a:solidFill>
                  <a:schemeClr val="tx1">
                    <a:lumMod val="65000"/>
                    <a:lumOff val="35000"/>
                  </a:schemeClr>
                </a:solidFill>
              </a:rPr>
              <a:t>ask for consultancy services regarding tools and services</a:t>
            </a:r>
          </a:p>
          <a:p>
            <a:pPr marL="171450" lvl="0" indent="-171450" algn="just">
              <a:spcBef>
                <a:spcPts val="600"/>
              </a:spcBef>
              <a:buFont typeface="Arial" pitchFamily="34" charset="0"/>
              <a:buChar char="•"/>
            </a:pPr>
            <a:r>
              <a:rPr lang="en-US" sz="1200" dirty="0" smtClean="0">
                <a:solidFill>
                  <a:schemeClr val="tx1">
                    <a:lumMod val="65000"/>
                    <a:lumOff val="35000"/>
                  </a:schemeClr>
                </a:solidFill>
              </a:rPr>
              <a:t>ask for support while operating their VO</a:t>
            </a:r>
          </a:p>
          <a:p>
            <a:pPr marL="171450" lvl="0" indent="-171450" algn="just">
              <a:spcBef>
                <a:spcPts val="600"/>
              </a:spcBef>
              <a:buFont typeface="Arial" pitchFamily="34" charset="0"/>
              <a:buChar char="•"/>
            </a:pPr>
            <a:r>
              <a:rPr lang="en-US" sz="1200" dirty="0" smtClean="0">
                <a:solidFill>
                  <a:schemeClr val="tx1">
                    <a:lumMod val="65000"/>
                    <a:lumOff val="35000"/>
                  </a:schemeClr>
                </a:solidFill>
              </a:rPr>
              <a:t>ask for clarification of procedures or documentation improvements</a:t>
            </a:r>
          </a:p>
          <a:p>
            <a:pPr marL="171450" lvl="0" indent="-171450" algn="just">
              <a:spcBef>
                <a:spcPts val="600"/>
              </a:spcBef>
              <a:buFont typeface="Arial" pitchFamily="34" charset="0"/>
              <a:buChar char="•"/>
            </a:pPr>
            <a:r>
              <a:rPr lang="en-US" sz="1200" dirty="0" smtClean="0">
                <a:solidFill>
                  <a:schemeClr val="tx1">
                    <a:lumMod val="65000"/>
                    <a:lumOff val="35000"/>
                  </a:schemeClr>
                </a:solidFill>
              </a:rPr>
              <a:t>provide feedback regarding specific tools and/or services</a:t>
            </a:r>
          </a:p>
          <a:p>
            <a:pPr lvl="0" algn="just">
              <a:spcBef>
                <a:spcPts val="600"/>
              </a:spcBef>
            </a:pPr>
            <a:r>
              <a:rPr lang="en-US" sz="1200" dirty="0" smtClean="0">
                <a:solidFill>
                  <a:schemeClr val="tx1">
                    <a:lumMod val="65000"/>
                    <a:lumOff val="35000"/>
                  </a:schemeClr>
                </a:solidFill>
              </a:rPr>
              <a:t>The established workflow assumes that, while interacting with the VO managers, VO Services staff can involve different experts in the discussions, and bridge VO managers requests with the appropriate support units.</a:t>
            </a:r>
          </a:p>
        </p:txBody>
      </p:sp>
      <p:sp>
        <p:nvSpPr>
          <p:cNvPr id="32" name="31 CuadroTexto"/>
          <p:cNvSpPr txBox="1"/>
          <p:nvPr/>
        </p:nvSpPr>
        <p:spPr>
          <a:xfrm>
            <a:off x="2267744" y="5581689"/>
            <a:ext cx="6768752" cy="646331"/>
          </a:xfrm>
          <a:prstGeom prst="rect">
            <a:avLst/>
          </a:prstGeom>
          <a:noFill/>
        </p:spPr>
        <p:txBody>
          <a:bodyPr wrap="square" rtlCol="0">
            <a:spAutoFit/>
          </a:bodyPr>
          <a:lstStyle/>
          <a:p>
            <a:pPr lvl="0" algn="just">
              <a:spcBef>
                <a:spcPts val="600"/>
              </a:spcBef>
            </a:pPr>
            <a:r>
              <a:rPr lang="en-US" sz="1200" dirty="0" smtClean="0">
                <a:solidFill>
                  <a:schemeClr val="tx1">
                    <a:lumMod val="65000"/>
                    <a:lumOff val="35000"/>
                  </a:schemeClr>
                </a:solidFill>
              </a:rPr>
              <a:t>Through the interactions with the VO managers, different requirements can emerge. In this case, it is the VO Services Support Unit responsibility to summarize the discussion into a requirement, and insert it in EGI Request Tracker. USCT is then responsible for the requirement follow up.</a:t>
            </a:r>
            <a:endParaRPr lang="es-ES" sz="1200" dirty="0">
              <a:solidFill>
                <a:schemeClr val="tx1">
                  <a:lumMod val="65000"/>
                  <a:lumOff val="35000"/>
                </a:schemeClr>
              </a:solidFill>
            </a:endParaRPr>
          </a:p>
        </p:txBody>
      </p:sp>
    </p:spTree>
    <p:extLst>
      <p:ext uri="{BB962C8B-B14F-4D97-AF65-F5344CB8AC3E}">
        <p14:creationId xmlns:p14="http://schemas.microsoft.com/office/powerpoint/2010/main" val="2230829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115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56980" y="963831"/>
            <a:ext cx="8987020" cy="5201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80" y="905406"/>
            <a:ext cx="814620" cy="814620"/>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480" y="1023167"/>
            <a:ext cx="3340943" cy="579097"/>
          </a:xfrm>
          <a:prstGeom prst="rect">
            <a:avLst/>
          </a:prstGeom>
        </p:spPr>
      </p:pic>
      <p:pic>
        <p:nvPicPr>
          <p:cNvPr id="11" name="10 Imagen"/>
          <p:cNvPicPr>
            <a:picLocks noChangeAspect="1"/>
          </p:cNvPicPr>
          <p:nvPr/>
        </p:nvPicPr>
        <p:blipFill rotWithShape="1">
          <a:blip r:embed="rId6">
            <a:extLst>
              <a:ext uri="{28A0092B-C50C-407E-A947-70E740481C1C}">
                <a14:useLocalDpi xmlns:a14="http://schemas.microsoft.com/office/drawing/2010/main" val="0"/>
              </a:ext>
            </a:extLst>
          </a:blip>
          <a:srcRect l="-1" r="27161"/>
          <a:stretch/>
        </p:blipFill>
        <p:spPr>
          <a:xfrm>
            <a:off x="2483525" y="1860091"/>
            <a:ext cx="6660475" cy="569205"/>
          </a:xfrm>
          <a:prstGeom prst="rect">
            <a:avLst/>
          </a:prstGeom>
        </p:spPr>
      </p:pic>
      <p:cxnSp>
        <p:nvCxnSpPr>
          <p:cNvPr id="13" name="12 Conector recto"/>
          <p:cNvCxnSpPr/>
          <p:nvPr/>
        </p:nvCxnSpPr>
        <p:spPr>
          <a:xfrm>
            <a:off x="107504" y="1860091"/>
            <a:ext cx="903649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 name="14 Conector recto"/>
          <p:cNvCxnSpPr/>
          <p:nvPr/>
        </p:nvCxnSpPr>
        <p:spPr>
          <a:xfrm>
            <a:off x="2051720" y="2420888"/>
            <a:ext cx="7114812"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179512" y="1934797"/>
            <a:ext cx="630301" cy="307777"/>
          </a:xfrm>
          <a:prstGeom prst="rect">
            <a:avLst/>
          </a:prstGeom>
          <a:noFill/>
        </p:spPr>
        <p:txBody>
          <a:bodyPr wrap="none" rtlCol="0">
            <a:spAutoFit/>
          </a:bodyPr>
          <a:lstStyle/>
          <a:p>
            <a:r>
              <a:rPr lang="es-ES" sz="1400" b="1" dirty="0" smtClean="0">
                <a:solidFill>
                  <a:schemeClr val="tx1">
                    <a:lumMod val="65000"/>
                    <a:lumOff val="35000"/>
                  </a:schemeClr>
                </a:solidFill>
              </a:rPr>
              <a:t>Home</a:t>
            </a:r>
            <a:endParaRPr lang="es-ES" sz="1400" b="1" dirty="0">
              <a:solidFill>
                <a:schemeClr val="tx1">
                  <a:lumMod val="65000"/>
                  <a:lumOff val="35000"/>
                </a:schemeClr>
              </a:solidFill>
            </a:endParaRPr>
          </a:p>
        </p:txBody>
      </p:sp>
      <p:sp>
        <p:nvSpPr>
          <p:cNvPr id="18" name="17 CuadroTexto"/>
          <p:cNvSpPr txBox="1"/>
          <p:nvPr/>
        </p:nvSpPr>
        <p:spPr>
          <a:xfrm>
            <a:off x="179512" y="2272893"/>
            <a:ext cx="1443921" cy="307777"/>
          </a:xfrm>
          <a:prstGeom prst="rect">
            <a:avLst/>
          </a:prstGeom>
          <a:noFill/>
        </p:spPr>
        <p:txBody>
          <a:bodyPr wrap="none" rtlCol="0">
            <a:spAutoFit/>
          </a:bodyPr>
          <a:lstStyle/>
          <a:p>
            <a:r>
              <a:rPr lang="es-ES" sz="1400" b="1" dirty="0" smtClean="0">
                <a:solidFill>
                  <a:schemeClr val="accent1">
                    <a:lumMod val="75000"/>
                  </a:schemeClr>
                </a:solidFill>
              </a:rPr>
              <a:t>VO Management</a:t>
            </a:r>
            <a:endParaRPr lang="es-ES" sz="1400" b="1" dirty="0">
              <a:solidFill>
                <a:schemeClr val="accent1">
                  <a:lumMod val="75000"/>
                </a:schemeClr>
              </a:solidFill>
            </a:endParaRPr>
          </a:p>
        </p:txBody>
      </p:sp>
      <p:sp>
        <p:nvSpPr>
          <p:cNvPr id="19" name="18 CuadroTexto"/>
          <p:cNvSpPr txBox="1"/>
          <p:nvPr/>
        </p:nvSpPr>
        <p:spPr>
          <a:xfrm>
            <a:off x="179512" y="2610989"/>
            <a:ext cx="1270604"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Production</a:t>
            </a:r>
            <a:endParaRPr lang="es-ES" sz="1400" b="1" dirty="0">
              <a:solidFill>
                <a:schemeClr val="tx1">
                  <a:lumMod val="65000"/>
                  <a:lumOff val="35000"/>
                </a:schemeClr>
              </a:solidFill>
            </a:endParaRPr>
          </a:p>
        </p:txBody>
      </p:sp>
      <p:sp>
        <p:nvSpPr>
          <p:cNvPr id="20" name="19 CuadroTexto"/>
          <p:cNvSpPr txBox="1"/>
          <p:nvPr/>
        </p:nvSpPr>
        <p:spPr>
          <a:xfrm>
            <a:off x="179512" y="2949085"/>
            <a:ext cx="1475469"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Infrastructure</a:t>
            </a:r>
            <a:endParaRPr lang="es-ES" sz="1400" b="1" dirty="0">
              <a:solidFill>
                <a:schemeClr val="tx1">
                  <a:lumMod val="65000"/>
                  <a:lumOff val="35000"/>
                </a:schemeClr>
              </a:solidFill>
            </a:endParaRPr>
          </a:p>
        </p:txBody>
      </p:sp>
      <p:sp>
        <p:nvSpPr>
          <p:cNvPr id="22" name="21 CuadroTexto"/>
          <p:cNvSpPr txBox="1"/>
          <p:nvPr/>
        </p:nvSpPr>
        <p:spPr>
          <a:xfrm>
            <a:off x="179512" y="3287181"/>
            <a:ext cx="898964"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Usage</a:t>
            </a:r>
            <a:endParaRPr lang="es-ES" sz="1400" b="1" dirty="0">
              <a:solidFill>
                <a:schemeClr val="tx1">
                  <a:lumMod val="65000"/>
                  <a:lumOff val="35000"/>
                </a:schemeClr>
              </a:solidFill>
            </a:endParaRPr>
          </a:p>
        </p:txBody>
      </p:sp>
      <p:sp>
        <p:nvSpPr>
          <p:cNvPr id="23" name="22 CuadroTexto"/>
          <p:cNvSpPr txBox="1"/>
          <p:nvPr/>
        </p:nvSpPr>
        <p:spPr>
          <a:xfrm>
            <a:off x="179512" y="3625279"/>
            <a:ext cx="756746" cy="307777"/>
          </a:xfrm>
          <a:prstGeom prst="rect">
            <a:avLst/>
          </a:prstGeom>
          <a:noFill/>
        </p:spPr>
        <p:txBody>
          <a:bodyPr wrap="none" rtlCol="0">
            <a:spAutoFit/>
          </a:bodyPr>
          <a:lstStyle/>
          <a:p>
            <a:r>
              <a:rPr lang="es-ES" sz="1400" b="1" dirty="0" err="1" smtClean="0">
                <a:solidFill>
                  <a:schemeClr val="tx1">
                    <a:lumMod val="65000"/>
                    <a:lumOff val="35000"/>
                  </a:schemeClr>
                </a:solidFill>
              </a:rPr>
              <a:t>Contact</a:t>
            </a:r>
            <a:endParaRPr lang="es-ES" sz="1400" b="1" dirty="0">
              <a:solidFill>
                <a:schemeClr val="tx1">
                  <a:lumMod val="65000"/>
                  <a:lumOff val="35000"/>
                </a:schemeClr>
              </a:solidFill>
            </a:endParaRPr>
          </a:p>
        </p:txBody>
      </p:sp>
      <p:cxnSp>
        <p:nvCxnSpPr>
          <p:cNvPr id="24" name="23 Conector recto"/>
          <p:cNvCxnSpPr/>
          <p:nvPr/>
        </p:nvCxnSpPr>
        <p:spPr>
          <a:xfrm>
            <a:off x="107504" y="4077072"/>
            <a:ext cx="194421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5" name="24 Conector recto"/>
          <p:cNvCxnSpPr/>
          <p:nvPr/>
        </p:nvCxnSpPr>
        <p:spPr>
          <a:xfrm>
            <a:off x="107504" y="220486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7" name="26 Conector recto"/>
          <p:cNvCxnSpPr/>
          <p:nvPr/>
        </p:nvCxnSpPr>
        <p:spPr>
          <a:xfrm>
            <a:off x="107504" y="256490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27 Conector recto"/>
          <p:cNvCxnSpPr/>
          <p:nvPr/>
        </p:nvCxnSpPr>
        <p:spPr>
          <a:xfrm>
            <a:off x="107504" y="292494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28 Conector recto"/>
          <p:cNvCxnSpPr/>
          <p:nvPr/>
        </p:nvCxnSpPr>
        <p:spPr>
          <a:xfrm>
            <a:off x="107504" y="328498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0" name="29 Conector recto"/>
          <p:cNvCxnSpPr/>
          <p:nvPr/>
        </p:nvCxnSpPr>
        <p:spPr>
          <a:xfrm>
            <a:off x="107504" y="364502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3" name="32 Conector recto"/>
          <p:cNvCxnSpPr/>
          <p:nvPr/>
        </p:nvCxnSpPr>
        <p:spPr>
          <a:xfrm>
            <a:off x="2051720" y="1934797"/>
            <a:ext cx="0" cy="2142275"/>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7" name="36 CuadroTexto"/>
          <p:cNvSpPr txBox="1"/>
          <p:nvPr/>
        </p:nvSpPr>
        <p:spPr>
          <a:xfrm>
            <a:off x="2267744" y="2611021"/>
            <a:ext cx="6768752" cy="830997"/>
          </a:xfrm>
          <a:prstGeom prst="rect">
            <a:avLst/>
          </a:prstGeom>
          <a:noFill/>
        </p:spPr>
        <p:txBody>
          <a:bodyPr wrap="square" rtlCol="0">
            <a:spAutoFit/>
          </a:bodyPr>
          <a:lstStyle/>
          <a:p>
            <a:pPr algn="just"/>
            <a:r>
              <a:rPr lang="es-ES" sz="1400" b="1" dirty="0" err="1" smtClean="0">
                <a:solidFill>
                  <a:schemeClr val="tx1">
                    <a:lumMod val="65000"/>
                    <a:lumOff val="35000"/>
                  </a:schemeClr>
                </a:solidFill>
              </a:rPr>
              <a:t>Documentation</a:t>
            </a:r>
            <a:r>
              <a:rPr lang="es-ES" sz="1400" b="1" dirty="0" smtClean="0">
                <a:solidFill>
                  <a:schemeClr val="tx1">
                    <a:lumMod val="65000"/>
                    <a:lumOff val="35000"/>
                  </a:schemeClr>
                </a:solidFill>
              </a:rPr>
              <a:t> </a:t>
            </a:r>
            <a:r>
              <a:rPr lang="es-ES" sz="1400" b="1" dirty="0" err="1" smtClean="0">
                <a:solidFill>
                  <a:schemeClr val="tx1">
                    <a:lumMod val="65000"/>
                    <a:lumOff val="35000"/>
                  </a:schemeClr>
                </a:solidFill>
              </a:rPr>
              <a:t>for</a:t>
            </a:r>
            <a:r>
              <a:rPr lang="es-ES" sz="1400" b="1" dirty="0" smtClean="0">
                <a:solidFill>
                  <a:schemeClr val="tx1">
                    <a:lumMod val="65000"/>
                    <a:lumOff val="35000"/>
                  </a:schemeClr>
                </a:solidFill>
              </a:rPr>
              <a:t> VO Management</a:t>
            </a:r>
            <a:endParaRPr lang="es-ES" sz="1400" dirty="0">
              <a:solidFill>
                <a:schemeClr val="tx1">
                  <a:lumMod val="65000"/>
                  <a:lumOff val="35000"/>
                </a:schemeClr>
              </a:solidFill>
            </a:endParaRPr>
          </a:p>
          <a:p>
            <a:pPr marL="171450" lvl="0" indent="-171450" algn="just">
              <a:spcBef>
                <a:spcPts val="600"/>
              </a:spcBef>
              <a:buFont typeface="Arial" pitchFamily="34" charset="0"/>
              <a:buChar char="•"/>
            </a:pPr>
            <a:r>
              <a:rPr lang="en-US" sz="1200" dirty="0">
                <a:solidFill>
                  <a:schemeClr val="tx1">
                    <a:lumMod val="65000"/>
                    <a:lumOff val="35000"/>
                  </a:schemeClr>
                </a:solidFill>
              </a:rPr>
              <a:t>VO Registration Process in EGI</a:t>
            </a:r>
          </a:p>
          <a:p>
            <a:pPr marL="171450" lvl="0" indent="-171450" algn="just">
              <a:spcBef>
                <a:spcPts val="600"/>
              </a:spcBef>
              <a:buFont typeface="Arial" pitchFamily="34" charset="0"/>
              <a:buChar char="•"/>
            </a:pPr>
            <a:r>
              <a:rPr lang="en-US" sz="1200" dirty="0">
                <a:solidFill>
                  <a:schemeClr val="tx1">
                    <a:lumMod val="65000"/>
                    <a:lumOff val="35000"/>
                  </a:schemeClr>
                </a:solidFill>
              </a:rPr>
              <a:t>VO Management Frequently Asked </a:t>
            </a:r>
            <a:r>
              <a:rPr lang="en-US" sz="1200" dirty="0" smtClean="0">
                <a:solidFill>
                  <a:schemeClr val="tx1">
                    <a:lumMod val="65000"/>
                    <a:lumOff val="35000"/>
                  </a:schemeClr>
                </a:solidFill>
              </a:rPr>
              <a:t>Questions</a:t>
            </a:r>
            <a:endParaRPr lang="en-US" sz="1200" dirty="0">
              <a:solidFill>
                <a:schemeClr val="tx1">
                  <a:lumMod val="65000"/>
                  <a:lumOff val="35000"/>
                </a:schemeClr>
              </a:solidFill>
            </a:endParaRPr>
          </a:p>
        </p:txBody>
      </p:sp>
      <p:sp>
        <p:nvSpPr>
          <p:cNvPr id="2" name="AutoShape 2" descr="https://wiki.egi.eu/w/images/e/e7/VOServicesWikiFig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415568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arcador de número de diapositiva"/>
          <p:cNvSpPr>
            <a:spLocks noGrp="1"/>
          </p:cNvSpPr>
          <p:nvPr>
            <p:ph type="sldNum" idx="11"/>
          </p:nvPr>
        </p:nvSpPr>
        <p:spPr/>
        <p:txBody>
          <a:bodyPr/>
          <a:lstStyle/>
          <a:p>
            <a:fld id="{3F98F3D4-6938-41BE-AD0A-70EE4C92BBE6}" type="slidenum">
              <a:rPr lang="en-US"/>
              <a:pPr/>
              <a:t>2</a:t>
            </a:fld>
            <a:endParaRPr lang="en-US"/>
          </a:p>
        </p:txBody>
      </p:sp>
      <p:sp>
        <p:nvSpPr>
          <p:cNvPr id="6145" name="Rectangle 1"/>
          <p:cNvSpPr>
            <a:spLocks noGrp="1" noChangeArrowheads="1"/>
          </p:cNvSpPr>
          <p:nvPr>
            <p:ph type="title" idx="4294967295"/>
          </p:nvPr>
        </p:nvSpPr>
        <p:spPr>
          <a:xfrm>
            <a:off x="2124075" y="115888"/>
            <a:ext cx="6840538" cy="865187"/>
          </a:xfrm>
          <a:ln/>
        </p:spPr>
        <p:txBody>
          <a:bodyPr lIns="0" tIns="38880" rIns="0" bIns="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FFFFFF"/>
                </a:solidFill>
              </a:rPr>
              <a:t>Activity scope</a:t>
            </a:r>
          </a:p>
        </p:txBody>
      </p:sp>
      <p:sp>
        <p:nvSpPr>
          <p:cNvPr id="6146" name="AutoShape 2"/>
          <p:cNvSpPr>
            <a:spLocks noChangeArrowheads="1"/>
          </p:cNvSpPr>
          <p:nvPr/>
        </p:nvSpPr>
        <p:spPr bwMode="auto">
          <a:xfrm>
            <a:off x="36513" y="1074738"/>
            <a:ext cx="3328987" cy="2286000"/>
          </a:xfrm>
          <a:prstGeom prst="flowChartAlternateProcess">
            <a:avLst/>
          </a:prstGeom>
          <a:solidFill>
            <a:srgbClr val="FFFF99">
              <a:alpha val="50000"/>
            </a:srgbClr>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2640" rIns="90000" bIns="45000" anchor="ctr"/>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solidFill>
                  <a:srgbClr val="000000"/>
                </a:solidFill>
                <a:ea typeface="AR PL UKai CN" charset="0"/>
                <a:cs typeface="AR PL UKai CN" charset="0"/>
              </a:rPr>
              <a:t>1 VO </a:t>
            </a:r>
            <a:r>
              <a:rPr lang="en-US" sz="2000" b="1" dirty="0">
                <a:solidFill>
                  <a:srgbClr val="000000"/>
                </a:solidFill>
                <a:ea typeface="AR PL UKai CN" charset="0"/>
                <a:cs typeface="AR PL UKai CN" charset="0"/>
              </a:rPr>
              <a:t>Management Support:</a:t>
            </a:r>
          </a:p>
          <a:p>
            <a:pPr marL="285750" indent="-285750" algn="just">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ea typeface="AR PL UKai CN" charset="0"/>
                <a:cs typeface="AR PL UKai CN" charset="0"/>
              </a:rPr>
              <a:t> Documentation</a:t>
            </a:r>
          </a:p>
          <a:p>
            <a:pPr marL="285750" indent="-285750" algn="just">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ea typeface="AR PL UKai CN" charset="0"/>
                <a:cs typeface="AR PL UKai CN" charset="0"/>
              </a:rPr>
              <a:t> Consultancy</a:t>
            </a:r>
          </a:p>
          <a:p>
            <a:pPr marL="285750" indent="-285750" algn="just">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ea typeface="AR PL UKai CN" charset="0"/>
                <a:cs typeface="AR PL UKai CN" charset="0"/>
              </a:rPr>
              <a:t> Requirements gathering</a:t>
            </a:r>
          </a:p>
          <a:p>
            <a:pPr marL="285750" indent="-285750" algn="just">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ea typeface="AR PL UKai CN" charset="0"/>
                <a:cs typeface="AR PL UKai CN" charset="0"/>
              </a:rPr>
              <a:t> Tools</a:t>
            </a:r>
          </a:p>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solidFill>
                <a:srgbClr val="000000"/>
              </a:solidFill>
              <a:ea typeface="AR PL UKai CN" charset="0"/>
              <a:cs typeface="AR PL UKai CN" charset="0"/>
            </a:endParaRPr>
          </a:p>
        </p:txBody>
      </p:sp>
      <p:sp>
        <p:nvSpPr>
          <p:cNvPr id="6147" name="AutoShape 3"/>
          <p:cNvSpPr>
            <a:spLocks noChangeArrowheads="1"/>
          </p:cNvSpPr>
          <p:nvPr/>
        </p:nvSpPr>
        <p:spPr bwMode="auto">
          <a:xfrm>
            <a:off x="36513" y="3990975"/>
            <a:ext cx="3328987" cy="2286000"/>
          </a:xfrm>
          <a:prstGeom prst="flowChartAlternateProcess">
            <a:avLst/>
          </a:prstGeom>
          <a:solidFill>
            <a:srgbClr val="83CAFF">
              <a:alpha val="50000"/>
            </a:srgbClr>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62640" rIns="90000" bIns="4500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solidFill>
                  <a:srgbClr val="000000"/>
                </a:solidFill>
                <a:ea typeface="AR PL UKai CN" charset="0"/>
                <a:cs typeface="AR PL UKai CN" charset="0"/>
              </a:rPr>
              <a:t>3 VO </a:t>
            </a:r>
            <a:r>
              <a:rPr lang="en-US" sz="2000" b="1" dirty="0">
                <a:solidFill>
                  <a:srgbClr val="000000"/>
                </a:solidFill>
                <a:ea typeface="AR PL UKai CN" charset="0"/>
                <a:cs typeface="AR PL UKai CN" charset="0"/>
              </a:rPr>
              <a:t>Infrastructure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000000"/>
                </a:solidFill>
                <a:ea typeface="AR PL UKai CN" charset="0"/>
                <a:cs typeface="AR PL UKai CN" charset="0"/>
              </a:rPr>
              <a:t>Monitoring:</a:t>
            </a:r>
          </a:p>
          <a:p>
            <a:pPr marL="285750" indent="-28575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ea typeface="AR PL UKai CN" charset="0"/>
                <a:cs typeface="AR PL UKai CN" charset="0"/>
              </a:rPr>
              <a:t> </a:t>
            </a:r>
            <a:r>
              <a:rPr lang="en-US" dirty="0">
                <a:solidFill>
                  <a:srgbClr val="000000"/>
                </a:solidFill>
                <a:ea typeface="AR PL UKai CN" charset="0"/>
                <a:cs typeface="AR PL UKai CN" charset="0"/>
              </a:rPr>
              <a:t>Possibility to check which </a:t>
            </a:r>
            <a:r>
              <a:rPr lang="en-US" dirty="0" smtClean="0">
                <a:solidFill>
                  <a:srgbClr val="000000"/>
                </a:solidFill>
                <a:ea typeface="AR PL UKai CN" charset="0"/>
                <a:cs typeface="AR PL UKai CN" charset="0"/>
              </a:rPr>
              <a:t>resources </a:t>
            </a:r>
            <a:r>
              <a:rPr lang="en-US" dirty="0">
                <a:solidFill>
                  <a:srgbClr val="000000"/>
                </a:solidFill>
                <a:ea typeface="AR PL UKai CN" charset="0"/>
                <a:cs typeface="AR PL UKai CN" charset="0"/>
              </a:rPr>
              <a:t>are available </a:t>
            </a:r>
          </a:p>
          <a:p>
            <a:pPr marL="285750" indent="-28575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ea typeface="AR PL UKai CN" charset="0"/>
                <a:cs typeface="AR PL UKai CN" charset="0"/>
              </a:rPr>
              <a:t> Possibility to check if </a:t>
            </a:r>
            <a:r>
              <a:rPr lang="en-US" dirty="0" smtClean="0">
                <a:solidFill>
                  <a:srgbClr val="000000"/>
                </a:solidFill>
                <a:ea typeface="AR PL UKai CN" charset="0"/>
                <a:cs typeface="AR PL UKai CN" charset="0"/>
              </a:rPr>
              <a:t> resources </a:t>
            </a:r>
            <a:r>
              <a:rPr lang="en-US" dirty="0">
                <a:solidFill>
                  <a:srgbClr val="000000"/>
                </a:solidFill>
                <a:ea typeface="AR PL UKai CN" charset="0"/>
                <a:cs typeface="AR PL UKai CN" charset="0"/>
              </a:rPr>
              <a:t>are correctly </a:t>
            </a:r>
            <a:r>
              <a:rPr lang="en-US" dirty="0" smtClean="0">
                <a:solidFill>
                  <a:srgbClr val="000000"/>
                </a:solidFill>
                <a:ea typeface="AR PL UKai CN" charset="0"/>
                <a:cs typeface="AR PL UKai CN" charset="0"/>
              </a:rPr>
              <a:t>configured</a:t>
            </a:r>
            <a:endParaRPr lang="en-US" dirty="0">
              <a:solidFill>
                <a:srgbClr val="000000"/>
              </a:solidFill>
              <a:ea typeface="AR PL UKai CN" charset="0"/>
              <a:cs typeface="AR PL UKai CN" charset="0"/>
            </a:endParaRPr>
          </a:p>
        </p:txBody>
      </p:sp>
      <p:sp>
        <p:nvSpPr>
          <p:cNvPr id="6148" name="AutoShape 4"/>
          <p:cNvSpPr>
            <a:spLocks noChangeArrowheads="1"/>
          </p:cNvSpPr>
          <p:nvPr/>
        </p:nvSpPr>
        <p:spPr bwMode="auto">
          <a:xfrm>
            <a:off x="5759450" y="3990975"/>
            <a:ext cx="3328988" cy="2286000"/>
          </a:xfrm>
          <a:prstGeom prst="flowChartAlternateProcess">
            <a:avLst/>
          </a:prstGeom>
          <a:solidFill>
            <a:srgbClr val="9999FF">
              <a:alpha val="50000"/>
            </a:srgbClr>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62640" rIns="90000" bIns="45000" anchor="ctr">
            <a:normAutofit/>
          </a:bodyPr>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solidFill>
                  <a:srgbClr val="000000"/>
                </a:solidFill>
                <a:ea typeface="AR PL UKai CN" charset="0"/>
                <a:cs typeface="AR PL UKai CN" charset="0"/>
              </a:rPr>
              <a:t>4 VO </a:t>
            </a:r>
            <a:r>
              <a:rPr lang="en-US" sz="2000" b="1" dirty="0">
                <a:solidFill>
                  <a:srgbClr val="000000"/>
                </a:solidFill>
                <a:ea typeface="AR PL UKai CN" charset="0"/>
                <a:cs typeface="AR PL UKai CN" charset="0"/>
              </a:rPr>
              <a:t>Infrastructure Usage</a:t>
            </a:r>
          </a:p>
          <a:p>
            <a:pPr marL="285750" indent="-28575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ea typeface="AR PL UKai CN" charset="0"/>
                <a:cs typeface="AR PL UKai CN" charset="0"/>
              </a:rPr>
              <a:t> Possibility to check their </a:t>
            </a:r>
            <a:r>
              <a:rPr lang="en-US" dirty="0" smtClean="0">
                <a:solidFill>
                  <a:srgbClr val="000000"/>
                </a:solidFill>
                <a:ea typeface="AR PL UKai CN" charset="0"/>
                <a:cs typeface="AR PL UKai CN" charset="0"/>
              </a:rPr>
              <a:t>community </a:t>
            </a:r>
            <a:r>
              <a:rPr lang="en-US" dirty="0">
                <a:solidFill>
                  <a:srgbClr val="000000"/>
                </a:solidFill>
                <a:ea typeface="AR PL UKai CN" charset="0"/>
                <a:cs typeface="AR PL UKai CN" charset="0"/>
              </a:rPr>
              <a:t>usage</a:t>
            </a:r>
          </a:p>
        </p:txBody>
      </p:sp>
      <p:sp>
        <p:nvSpPr>
          <p:cNvPr id="6149" name="AutoShape 5"/>
          <p:cNvSpPr>
            <a:spLocks noChangeArrowheads="1"/>
          </p:cNvSpPr>
          <p:nvPr/>
        </p:nvSpPr>
        <p:spPr bwMode="auto">
          <a:xfrm>
            <a:off x="5759450" y="1074738"/>
            <a:ext cx="3328988" cy="2286000"/>
          </a:xfrm>
          <a:prstGeom prst="flowChartAlternateProcess">
            <a:avLst/>
          </a:prstGeom>
          <a:solidFill>
            <a:srgbClr val="FF950E">
              <a:alpha val="50000"/>
            </a:srgbClr>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2640" rIns="90000" bIns="45000" anchor="ctr"/>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solidFill>
                  <a:srgbClr val="000000"/>
                </a:solidFill>
                <a:ea typeface="AR PL UKai CN" charset="0"/>
                <a:cs typeface="AR PL UKai CN" charset="0"/>
              </a:rPr>
              <a:t>2 Promote </a:t>
            </a:r>
            <a:r>
              <a:rPr lang="en-US" sz="2000" b="1" dirty="0">
                <a:solidFill>
                  <a:srgbClr val="000000"/>
                </a:solidFill>
                <a:ea typeface="AR PL UKai CN" charset="0"/>
                <a:cs typeface="AR PL UKai CN" charset="0"/>
              </a:rPr>
              <a:t>VO activities:</a:t>
            </a:r>
          </a:p>
          <a:p>
            <a:pPr marL="285750" indent="-285750" algn="just">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ea typeface="AR PL UKai CN" charset="0"/>
                <a:cs typeface="AR PL UKai CN" charset="0"/>
              </a:rPr>
              <a:t> VO Productions</a:t>
            </a:r>
          </a:p>
          <a:p>
            <a:pPr marL="285750" indent="-285750" algn="just">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ea typeface="AR PL UKai CN" charset="0"/>
                <a:cs typeface="AR PL UKai CN" charset="0"/>
              </a:rPr>
              <a:t> </a:t>
            </a:r>
            <a:r>
              <a:rPr lang="en-US" dirty="0">
                <a:ea typeface="AR PL UKai CN" charset="0"/>
                <a:cs typeface="AR PL UKai CN" charset="0"/>
              </a:rPr>
              <a:t>VO User analysis</a:t>
            </a:r>
          </a:p>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solidFill>
                <a:srgbClr val="000000"/>
              </a:solidFill>
              <a:ea typeface="AR PL UKai CN" charset="0"/>
              <a:cs typeface="AR PL UKai CN" charset="0"/>
            </a:endParaRPr>
          </a:p>
        </p:txBody>
      </p:sp>
      <p:sp>
        <p:nvSpPr>
          <p:cNvPr id="6150" name="AutoShape 6"/>
          <p:cNvSpPr>
            <a:spLocks noChangeArrowheads="1"/>
          </p:cNvSpPr>
          <p:nvPr/>
        </p:nvSpPr>
        <p:spPr bwMode="auto">
          <a:xfrm>
            <a:off x="3055938" y="2551113"/>
            <a:ext cx="2971800" cy="2286000"/>
          </a:xfrm>
          <a:prstGeom prst="flowChartAlternateProcess">
            <a:avLst/>
          </a:prstGeom>
          <a:solidFill>
            <a:srgbClr val="7DA647">
              <a:alpha val="45000"/>
            </a:srgbClr>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76680" rIns="90000" bIns="45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i="1">
                <a:solidFill>
                  <a:srgbClr val="000000"/>
                </a:solidFill>
                <a:effectLst>
                  <a:outerShdw blurRad="38100" dist="38100" dir="2700000" algn="tl">
                    <a:srgbClr val="FFFFFF"/>
                  </a:outerShdw>
                </a:effectLst>
                <a:ea typeface="AR PL UKai CN" charset="0"/>
                <a:cs typeface="AR PL UKai CN" charset="0"/>
              </a:rPr>
              <a:t>VO services</a:t>
            </a:r>
          </a:p>
        </p:txBody>
      </p:sp>
    </p:spTree>
    <p:extLst>
      <p:ext uri="{BB962C8B-B14F-4D97-AF65-F5344CB8AC3E}">
        <p14:creationId xmlns:p14="http://schemas.microsoft.com/office/powerpoint/2010/main" val="8712350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115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56980" y="963831"/>
            <a:ext cx="8987020" cy="5201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80" y="905406"/>
            <a:ext cx="814620" cy="814620"/>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480" y="1023167"/>
            <a:ext cx="3340943" cy="579097"/>
          </a:xfrm>
          <a:prstGeom prst="rect">
            <a:avLst/>
          </a:prstGeom>
        </p:spPr>
      </p:pic>
      <p:pic>
        <p:nvPicPr>
          <p:cNvPr id="11" name="10 Imagen"/>
          <p:cNvPicPr>
            <a:picLocks noChangeAspect="1"/>
          </p:cNvPicPr>
          <p:nvPr/>
        </p:nvPicPr>
        <p:blipFill rotWithShape="1">
          <a:blip r:embed="rId6">
            <a:extLst>
              <a:ext uri="{28A0092B-C50C-407E-A947-70E740481C1C}">
                <a14:useLocalDpi xmlns:a14="http://schemas.microsoft.com/office/drawing/2010/main" val="0"/>
              </a:ext>
            </a:extLst>
          </a:blip>
          <a:srcRect l="-1" r="27161"/>
          <a:stretch/>
        </p:blipFill>
        <p:spPr>
          <a:xfrm>
            <a:off x="2483525" y="1860091"/>
            <a:ext cx="6660475" cy="569205"/>
          </a:xfrm>
          <a:prstGeom prst="rect">
            <a:avLst/>
          </a:prstGeom>
        </p:spPr>
      </p:pic>
      <p:cxnSp>
        <p:nvCxnSpPr>
          <p:cNvPr id="13" name="12 Conector recto"/>
          <p:cNvCxnSpPr/>
          <p:nvPr/>
        </p:nvCxnSpPr>
        <p:spPr>
          <a:xfrm>
            <a:off x="107504" y="1860091"/>
            <a:ext cx="903649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 name="14 Conector recto"/>
          <p:cNvCxnSpPr/>
          <p:nvPr/>
        </p:nvCxnSpPr>
        <p:spPr>
          <a:xfrm>
            <a:off x="2051720" y="2420888"/>
            <a:ext cx="7114812"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179512" y="1934797"/>
            <a:ext cx="630301" cy="307777"/>
          </a:xfrm>
          <a:prstGeom prst="rect">
            <a:avLst/>
          </a:prstGeom>
          <a:noFill/>
        </p:spPr>
        <p:txBody>
          <a:bodyPr wrap="none" rtlCol="0">
            <a:spAutoFit/>
          </a:bodyPr>
          <a:lstStyle/>
          <a:p>
            <a:r>
              <a:rPr lang="es-ES" sz="1400" b="1" dirty="0" smtClean="0">
                <a:solidFill>
                  <a:schemeClr val="tx1">
                    <a:lumMod val="65000"/>
                    <a:lumOff val="35000"/>
                  </a:schemeClr>
                </a:solidFill>
              </a:rPr>
              <a:t>Home</a:t>
            </a:r>
            <a:endParaRPr lang="es-ES" sz="1400" b="1" dirty="0">
              <a:solidFill>
                <a:schemeClr val="tx1">
                  <a:lumMod val="65000"/>
                  <a:lumOff val="35000"/>
                </a:schemeClr>
              </a:solidFill>
            </a:endParaRPr>
          </a:p>
        </p:txBody>
      </p:sp>
      <p:sp>
        <p:nvSpPr>
          <p:cNvPr id="18" name="17 CuadroTexto"/>
          <p:cNvSpPr txBox="1"/>
          <p:nvPr/>
        </p:nvSpPr>
        <p:spPr>
          <a:xfrm>
            <a:off x="179512" y="2272893"/>
            <a:ext cx="1443921" cy="307777"/>
          </a:xfrm>
          <a:prstGeom prst="rect">
            <a:avLst/>
          </a:prstGeom>
          <a:noFill/>
        </p:spPr>
        <p:txBody>
          <a:bodyPr wrap="none" rtlCol="0">
            <a:spAutoFit/>
          </a:bodyPr>
          <a:lstStyle/>
          <a:p>
            <a:r>
              <a:rPr lang="es-ES" sz="1400" b="1" dirty="0">
                <a:solidFill>
                  <a:schemeClr val="tx1">
                    <a:lumMod val="65000"/>
                    <a:lumOff val="35000"/>
                  </a:schemeClr>
                </a:solidFill>
              </a:rPr>
              <a:t>VO Management</a:t>
            </a:r>
            <a:endParaRPr lang="es-ES" sz="1400" b="1" dirty="0">
              <a:solidFill>
                <a:schemeClr val="tx1">
                  <a:lumMod val="65000"/>
                  <a:lumOff val="35000"/>
                </a:schemeClr>
              </a:solidFill>
            </a:endParaRPr>
          </a:p>
        </p:txBody>
      </p:sp>
      <p:sp>
        <p:nvSpPr>
          <p:cNvPr id="19" name="18 CuadroTexto"/>
          <p:cNvSpPr txBox="1"/>
          <p:nvPr/>
        </p:nvSpPr>
        <p:spPr>
          <a:xfrm>
            <a:off x="179512" y="2610989"/>
            <a:ext cx="1270604"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Production</a:t>
            </a:r>
            <a:endParaRPr lang="es-ES" sz="1400" b="1" dirty="0">
              <a:solidFill>
                <a:schemeClr val="tx1">
                  <a:lumMod val="65000"/>
                  <a:lumOff val="35000"/>
                </a:schemeClr>
              </a:solidFill>
            </a:endParaRPr>
          </a:p>
        </p:txBody>
      </p:sp>
      <p:sp>
        <p:nvSpPr>
          <p:cNvPr id="20" name="19 CuadroTexto"/>
          <p:cNvSpPr txBox="1"/>
          <p:nvPr/>
        </p:nvSpPr>
        <p:spPr>
          <a:xfrm>
            <a:off x="179512" y="2949085"/>
            <a:ext cx="1475469" cy="307777"/>
          </a:xfrm>
          <a:prstGeom prst="rect">
            <a:avLst/>
          </a:prstGeom>
          <a:noFill/>
        </p:spPr>
        <p:txBody>
          <a:bodyPr wrap="none" rtlCol="0">
            <a:spAutoFit/>
          </a:bodyPr>
          <a:lstStyle/>
          <a:p>
            <a:r>
              <a:rPr lang="es-ES" sz="1400" b="1" dirty="0">
                <a:solidFill>
                  <a:schemeClr val="tx2"/>
                </a:solidFill>
              </a:rPr>
              <a:t>VO </a:t>
            </a:r>
            <a:r>
              <a:rPr lang="es-ES" sz="1400" b="1" dirty="0" err="1" smtClean="0">
                <a:solidFill>
                  <a:schemeClr val="tx2"/>
                </a:solidFill>
              </a:rPr>
              <a:t>Infrastructure</a:t>
            </a:r>
            <a:endParaRPr lang="es-ES" sz="1400" b="1" dirty="0">
              <a:solidFill>
                <a:schemeClr val="tx2"/>
              </a:solidFill>
            </a:endParaRPr>
          </a:p>
        </p:txBody>
      </p:sp>
      <p:sp>
        <p:nvSpPr>
          <p:cNvPr id="22" name="21 CuadroTexto"/>
          <p:cNvSpPr txBox="1"/>
          <p:nvPr/>
        </p:nvSpPr>
        <p:spPr>
          <a:xfrm>
            <a:off x="179512" y="3287181"/>
            <a:ext cx="898964"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Usage</a:t>
            </a:r>
            <a:endParaRPr lang="es-ES" sz="1400" b="1" dirty="0">
              <a:solidFill>
                <a:schemeClr val="tx1">
                  <a:lumMod val="65000"/>
                  <a:lumOff val="35000"/>
                </a:schemeClr>
              </a:solidFill>
            </a:endParaRPr>
          </a:p>
        </p:txBody>
      </p:sp>
      <p:sp>
        <p:nvSpPr>
          <p:cNvPr id="23" name="22 CuadroTexto"/>
          <p:cNvSpPr txBox="1"/>
          <p:nvPr/>
        </p:nvSpPr>
        <p:spPr>
          <a:xfrm>
            <a:off x="179512" y="3625279"/>
            <a:ext cx="756746" cy="307777"/>
          </a:xfrm>
          <a:prstGeom prst="rect">
            <a:avLst/>
          </a:prstGeom>
          <a:noFill/>
        </p:spPr>
        <p:txBody>
          <a:bodyPr wrap="none" rtlCol="0">
            <a:spAutoFit/>
          </a:bodyPr>
          <a:lstStyle/>
          <a:p>
            <a:r>
              <a:rPr lang="es-ES" sz="1400" b="1" dirty="0" err="1" smtClean="0">
                <a:solidFill>
                  <a:schemeClr val="tx1">
                    <a:lumMod val="65000"/>
                    <a:lumOff val="35000"/>
                  </a:schemeClr>
                </a:solidFill>
              </a:rPr>
              <a:t>Contact</a:t>
            </a:r>
            <a:endParaRPr lang="es-ES" sz="1400" b="1" dirty="0">
              <a:solidFill>
                <a:schemeClr val="tx1">
                  <a:lumMod val="65000"/>
                  <a:lumOff val="35000"/>
                </a:schemeClr>
              </a:solidFill>
            </a:endParaRPr>
          </a:p>
        </p:txBody>
      </p:sp>
      <p:cxnSp>
        <p:nvCxnSpPr>
          <p:cNvPr id="24" name="23 Conector recto"/>
          <p:cNvCxnSpPr/>
          <p:nvPr/>
        </p:nvCxnSpPr>
        <p:spPr>
          <a:xfrm>
            <a:off x="107504" y="4077072"/>
            <a:ext cx="194421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5" name="24 Conector recto"/>
          <p:cNvCxnSpPr/>
          <p:nvPr/>
        </p:nvCxnSpPr>
        <p:spPr>
          <a:xfrm>
            <a:off x="107504" y="220486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7" name="26 Conector recto"/>
          <p:cNvCxnSpPr/>
          <p:nvPr/>
        </p:nvCxnSpPr>
        <p:spPr>
          <a:xfrm>
            <a:off x="107504" y="256490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27 Conector recto"/>
          <p:cNvCxnSpPr/>
          <p:nvPr/>
        </p:nvCxnSpPr>
        <p:spPr>
          <a:xfrm>
            <a:off x="107504" y="292494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28 Conector recto"/>
          <p:cNvCxnSpPr/>
          <p:nvPr/>
        </p:nvCxnSpPr>
        <p:spPr>
          <a:xfrm>
            <a:off x="107504" y="328498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0" name="29 Conector recto"/>
          <p:cNvCxnSpPr/>
          <p:nvPr/>
        </p:nvCxnSpPr>
        <p:spPr>
          <a:xfrm>
            <a:off x="107504" y="364502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3" name="32 Conector recto"/>
          <p:cNvCxnSpPr/>
          <p:nvPr/>
        </p:nvCxnSpPr>
        <p:spPr>
          <a:xfrm>
            <a:off x="2051720" y="1934797"/>
            <a:ext cx="0" cy="2142275"/>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7" name="36 CuadroTexto"/>
          <p:cNvSpPr txBox="1"/>
          <p:nvPr/>
        </p:nvSpPr>
        <p:spPr>
          <a:xfrm>
            <a:off x="2267744" y="2611021"/>
            <a:ext cx="6768752" cy="1123384"/>
          </a:xfrm>
          <a:prstGeom prst="rect">
            <a:avLst/>
          </a:prstGeom>
          <a:noFill/>
        </p:spPr>
        <p:txBody>
          <a:bodyPr wrap="square" rtlCol="0">
            <a:spAutoFit/>
          </a:bodyPr>
          <a:lstStyle/>
          <a:p>
            <a:pPr algn="just"/>
            <a:r>
              <a:rPr lang="es-ES" sz="1400" b="1" dirty="0" smtClean="0">
                <a:solidFill>
                  <a:schemeClr val="tx1">
                    <a:lumMod val="65000"/>
                    <a:lumOff val="35000"/>
                  </a:schemeClr>
                </a:solidFill>
              </a:rPr>
              <a:t>VO </a:t>
            </a:r>
            <a:r>
              <a:rPr lang="es-ES" sz="1400" b="1" dirty="0" err="1" smtClean="0">
                <a:solidFill>
                  <a:schemeClr val="tx1">
                    <a:lumMod val="65000"/>
                    <a:lumOff val="35000"/>
                  </a:schemeClr>
                </a:solidFill>
              </a:rPr>
              <a:t>Infrastructure</a:t>
            </a:r>
            <a:r>
              <a:rPr lang="es-ES" sz="1400" b="1" dirty="0" smtClean="0">
                <a:solidFill>
                  <a:schemeClr val="tx1">
                    <a:lumMod val="65000"/>
                    <a:lumOff val="35000"/>
                  </a:schemeClr>
                </a:solidFill>
              </a:rPr>
              <a:t> </a:t>
            </a:r>
            <a:r>
              <a:rPr lang="es-ES" sz="1400" b="1" dirty="0" err="1" smtClean="0">
                <a:solidFill>
                  <a:schemeClr val="tx1">
                    <a:lumMod val="65000"/>
                    <a:lumOff val="35000"/>
                  </a:schemeClr>
                </a:solidFill>
              </a:rPr>
              <a:t>Monitoring</a:t>
            </a:r>
            <a:endParaRPr lang="es-ES" sz="1400" dirty="0">
              <a:solidFill>
                <a:schemeClr val="tx1">
                  <a:lumMod val="65000"/>
                  <a:lumOff val="35000"/>
                </a:schemeClr>
              </a:solidFill>
            </a:endParaRPr>
          </a:p>
          <a:p>
            <a:pPr lvl="0" algn="just">
              <a:spcBef>
                <a:spcPts val="600"/>
              </a:spcBef>
            </a:pPr>
            <a:r>
              <a:rPr lang="en-US" sz="1200" dirty="0">
                <a:solidFill>
                  <a:schemeClr val="tx1">
                    <a:lumMod val="65000"/>
                    <a:lumOff val="35000"/>
                  </a:schemeClr>
                </a:solidFill>
              </a:rPr>
              <a:t>Members of VRCs and VOs should be able to access how reliable their production infrastructure is. VRCs and VO members should be able to use integrated tools that run VO specific tests on their infrastructure on a regular basis, and make the results visible for VO and VRC members. Such tools </a:t>
            </a:r>
            <a:r>
              <a:rPr lang="en-US" sz="1200" dirty="0" smtClean="0">
                <a:solidFill>
                  <a:schemeClr val="tx1">
                    <a:lumMod val="65000"/>
                    <a:lumOff val="35000"/>
                  </a:schemeClr>
                </a:solidFill>
              </a:rPr>
              <a:t>typically </a:t>
            </a:r>
            <a:r>
              <a:rPr lang="en-US" sz="1200" dirty="0">
                <a:solidFill>
                  <a:schemeClr val="tx1">
                    <a:lumMod val="65000"/>
                    <a:lumOff val="35000"/>
                  </a:schemeClr>
                </a:solidFill>
              </a:rPr>
              <a:t>consist of multiple modules</a:t>
            </a:r>
            <a:r>
              <a:rPr lang="en-US" sz="1200" dirty="0" smtClean="0">
                <a:solidFill>
                  <a:schemeClr val="tx1">
                    <a:lumMod val="65000"/>
                    <a:lumOff val="35000"/>
                  </a:schemeClr>
                </a:solidFill>
              </a:rPr>
              <a:t>:</a:t>
            </a:r>
            <a:endParaRPr lang="en-US" sz="1200" dirty="0">
              <a:solidFill>
                <a:schemeClr val="tx1">
                  <a:lumMod val="65000"/>
                  <a:lumOff val="35000"/>
                </a:schemeClr>
              </a:solidFill>
            </a:endParaRPr>
          </a:p>
        </p:txBody>
      </p:sp>
      <p:sp>
        <p:nvSpPr>
          <p:cNvPr id="2" name="AutoShape 2" descr="https://wiki.egi.eu/w/images/e/e7/VOServicesWikiFig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1" name="30 CuadroTexto"/>
          <p:cNvSpPr txBox="1"/>
          <p:nvPr/>
        </p:nvSpPr>
        <p:spPr>
          <a:xfrm>
            <a:off x="2267745" y="3721675"/>
            <a:ext cx="2952327" cy="2277547"/>
          </a:xfrm>
          <a:prstGeom prst="rect">
            <a:avLst/>
          </a:prstGeom>
          <a:noFill/>
        </p:spPr>
        <p:txBody>
          <a:bodyPr wrap="square" rtlCol="0">
            <a:spAutoFit/>
          </a:bodyPr>
          <a:lstStyle/>
          <a:p>
            <a:pPr marL="171450" lvl="0" indent="-171450">
              <a:spcBef>
                <a:spcPts val="600"/>
              </a:spcBef>
              <a:buFont typeface="Arial" pitchFamily="34" charset="0"/>
              <a:buChar char="•"/>
            </a:pPr>
            <a:r>
              <a:rPr lang="en-US" sz="1200" dirty="0">
                <a:solidFill>
                  <a:schemeClr val="tx1">
                    <a:lumMod val="65000"/>
                    <a:lumOff val="35000"/>
                  </a:schemeClr>
                </a:solidFill>
              </a:rPr>
              <a:t>An infrastructure testing framework: A component that can host VO/VRC specific tests and run these tests on a regular basis on the infrastructure</a:t>
            </a:r>
          </a:p>
          <a:p>
            <a:pPr marL="171450" lvl="0" indent="-171450">
              <a:spcBef>
                <a:spcPts val="600"/>
              </a:spcBef>
              <a:buFont typeface="Arial" pitchFamily="34" charset="0"/>
              <a:buChar char="•"/>
            </a:pPr>
            <a:r>
              <a:rPr lang="en-US" sz="1200" dirty="0">
                <a:solidFill>
                  <a:schemeClr val="tx1">
                    <a:lumMod val="65000"/>
                    <a:lumOff val="35000"/>
                  </a:schemeClr>
                </a:solidFill>
              </a:rPr>
              <a:t>A monitor system: A system that collects test results and makes them visible for VO/VRC members</a:t>
            </a:r>
          </a:p>
          <a:p>
            <a:pPr marL="171450" lvl="0" indent="-171450">
              <a:spcBef>
                <a:spcPts val="600"/>
              </a:spcBef>
              <a:buFont typeface="Arial" pitchFamily="34" charset="0"/>
              <a:buChar char="•"/>
            </a:pPr>
            <a:r>
              <a:rPr lang="en-US" sz="1200" dirty="0">
                <a:solidFill>
                  <a:schemeClr val="tx1">
                    <a:lumMod val="65000"/>
                    <a:lumOff val="35000"/>
                  </a:schemeClr>
                </a:solidFill>
              </a:rPr>
              <a:t>An alarm system: A component that can raise alarms whenever a site/service/resource fails a VO-specific </a:t>
            </a:r>
            <a:r>
              <a:rPr lang="en-US" sz="1200" dirty="0" smtClean="0">
                <a:solidFill>
                  <a:schemeClr val="tx1">
                    <a:lumMod val="65000"/>
                    <a:lumOff val="35000"/>
                  </a:schemeClr>
                </a:solidFill>
              </a:rPr>
              <a:t>test staff </a:t>
            </a:r>
            <a:r>
              <a:rPr lang="en-US" sz="1200" dirty="0">
                <a:solidFill>
                  <a:schemeClr val="tx1">
                    <a:lumMod val="65000"/>
                    <a:lumOff val="35000"/>
                  </a:schemeClr>
                </a:solidFill>
              </a:rPr>
              <a:t>so that VO managers can</a:t>
            </a:r>
            <a:r>
              <a:rPr lang="en-US" sz="1200" dirty="0" smtClean="0">
                <a:solidFill>
                  <a:schemeClr val="tx1">
                    <a:lumMod val="65000"/>
                    <a:lumOff val="35000"/>
                  </a:schemeClr>
                </a:solidFill>
              </a:rPr>
              <a:t>:</a:t>
            </a:r>
            <a:endParaRPr lang="en-US" sz="1200" dirty="0">
              <a:solidFill>
                <a:schemeClr val="tx1">
                  <a:lumMod val="65000"/>
                  <a:lumOff val="35000"/>
                </a:schemeClr>
              </a:solidFill>
            </a:endParaRPr>
          </a:p>
        </p:txBody>
      </p:sp>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96" y="3798900"/>
            <a:ext cx="3457815" cy="1951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15639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115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56980" y="1044287"/>
            <a:ext cx="8987020" cy="5201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80" y="905406"/>
            <a:ext cx="814620" cy="814620"/>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480" y="1023167"/>
            <a:ext cx="3340943" cy="579097"/>
          </a:xfrm>
          <a:prstGeom prst="rect">
            <a:avLst/>
          </a:prstGeom>
        </p:spPr>
      </p:pic>
      <p:pic>
        <p:nvPicPr>
          <p:cNvPr id="11" name="10 Imagen"/>
          <p:cNvPicPr>
            <a:picLocks noChangeAspect="1"/>
          </p:cNvPicPr>
          <p:nvPr/>
        </p:nvPicPr>
        <p:blipFill rotWithShape="1">
          <a:blip r:embed="rId6">
            <a:extLst>
              <a:ext uri="{28A0092B-C50C-407E-A947-70E740481C1C}">
                <a14:useLocalDpi xmlns:a14="http://schemas.microsoft.com/office/drawing/2010/main" val="0"/>
              </a:ext>
            </a:extLst>
          </a:blip>
          <a:srcRect l="-1" r="27161"/>
          <a:stretch/>
        </p:blipFill>
        <p:spPr>
          <a:xfrm>
            <a:off x="2483525" y="1860091"/>
            <a:ext cx="6660475" cy="569205"/>
          </a:xfrm>
          <a:prstGeom prst="rect">
            <a:avLst/>
          </a:prstGeom>
        </p:spPr>
      </p:pic>
      <p:cxnSp>
        <p:nvCxnSpPr>
          <p:cNvPr id="13" name="12 Conector recto"/>
          <p:cNvCxnSpPr/>
          <p:nvPr/>
        </p:nvCxnSpPr>
        <p:spPr>
          <a:xfrm>
            <a:off x="107504" y="1860091"/>
            <a:ext cx="903649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 name="14 Conector recto"/>
          <p:cNvCxnSpPr/>
          <p:nvPr/>
        </p:nvCxnSpPr>
        <p:spPr>
          <a:xfrm>
            <a:off x="2051720" y="2420888"/>
            <a:ext cx="7114812"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179512" y="1934797"/>
            <a:ext cx="630301" cy="307777"/>
          </a:xfrm>
          <a:prstGeom prst="rect">
            <a:avLst/>
          </a:prstGeom>
          <a:noFill/>
        </p:spPr>
        <p:txBody>
          <a:bodyPr wrap="none" rtlCol="0">
            <a:spAutoFit/>
          </a:bodyPr>
          <a:lstStyle/>
          <a:p>
            <a:r>
              <a:rPr lang="es-ES" sz="1400" b="1" dirty="0" smtClean="0">
                <a:solidFill>
                  <a:schemeClr val="tx1">
                    <a:lumMod val="65000"/>
                    <a:lumOff val="35000"/>
                  </a:schemeClr>
                </a:solidFill>
              </a:rPr>
              <a:t>Home</a:t>
            </a:r>
            <a:endParaRPr lang="es-ES" sz="1400" b="1" dirty="0">
              <a:solidFill>
                <a:schemeClr val="tx1">
                  <a:lumMod val="65000"/>
                  <a:lumOff val="35000"/>
                </a:schemeClr>
              </a:solidFill>
            </a:endParaRPr>
          </a:p>
        </p:txBody>
      </p:sp>
      <p:sp>
        <p:nvSpPr>
          <p:cNvPr id="18" name="17 CuadroTexto"/>
          <p:cNvSpPr txBox="1"/>
          <p:nvPr/>
        </p:nvSpPr>
        <p:spPr>
          <a:xfrm>
            <a:off x="179512" y="2272893"/>
            <a:ext cx="1443921" cy="307777"/>
          </a:xfrm>
          <a:prstGeom prst="rect">
            <a:avLst/>
          </a:prstGeom>
          <a:noFill/>
        </p:spPr>
        <p:txBody>
          <a:bodyPr wrap="none" rtlCol="0">
            <a:spAutoFit/>
          </a:bodyPr>
          <a:lstStyle/>
          <a:p>
            <a:r>
              <a:rPr lang="es-ES" sz="1400" b="1" dirty="0">
                <a:solidFill>
                  <a:schemeClr val="tx1">
                    <a:lumMod val="65000"/>
                    <a:lumOff val="35000"/>
                  </a:schemeClr>
                </a:solidFill>
              </a:rPr>
              <a:t>VO Management</a:t>
            </a:r>
            <a:endParaRPr lang="es-ES" sz="1400" b="1" dirty="0">
              <a:solidFill>
                <a:schemeClr val="tx1">
                  <a:lumMod val="65000"/>
                  <a:lumOff val="35000"/>
                </a:schemeClr>
              </a:solidFill>
            </a:endParaRPr>
          </a:p>
        </p:txBody>
      </p:sp>
      <p:sp>
        <p:nvSpPr>
          <p:cNvPr id="19" name="18 CuadroTexto"/>
          <p:cNvSpPr txBox="1"/>
          <p:nvPr/>
        </p:nvSpPr>
        <p:spPr>
          <a:xfrm>
            <a:off x="179512" y="2610989"/>
            <a:ext cx="1270604"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Production</a:t>
            </a:r>
            <a:endParaRPr lang="es-ES" sz="1400" b="1" dirty="0">
              <a:solidFill>
                <a:schemeClr val="tx1">
                  <a:lumMod val="65000"/>
                  <a:lumOff val="35000"/>
                </a:schemeClr>
              </a:solidFill>
            </a:endParaRPr>
          </a:p>
        </p:txBody>
      </p:sp>
      <p:sp>
        <p:nvSpPr>
          <p:cNvPr id="20" name="19 CuadroTexto"/>
          <p:cNvSpPr txBox="1"/>
          <p:nvPr/>
        </p:nvSpPr>
        <p:spPr>
          <a:xfrm>
            <a:off x="179512" y="2949085"/>
            <a:ext cx="1475469"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a:solidFill>
                  <a:schemeClr val="tx1">
                    <a:lumMod val="65000"/>
                    <a:lumOff val="35000"/>
                  </a:schemeClr>
                </a:solidFill>
              </a:rPr>
              <a:t>Infrastructure</a:t>
            </a:r>
            <a:endParaRPr lang="es-ES" sz="1400" b="1" dirty="0">
              <a:solidFill>
                <a:schemeClr val="tx1">
                  <a:lumMod val="65000"/>
                  <a:lumOff val="35000"/>
                </a:schemeClr>
              </a:solidFill>
            </a:endParaRPr>
          </a:p>
        </p:txBody>
      </p:sp>
      <p:sp>
        <p:nvSpPr>
          <p:cNvPr id="22" name="21 CuadroTexto"/>
          <p:cNvSpPr txBox="1"/>
          <p:nvPr/>
        </p:nvSpPr>
        <p:spPr>
          <a:xfrm>
            <a:off x="179512" y="3287181"/>
            <a:ext cx="898964" cy="307777"/>
          </a:xfrm>
          <a:prstGeom prst="rect">
            <a:avLst/>
          </a:prstGeom>
          <a:noFill/>
        </p:spPr>
        <p:txBody>
          <a:bodyPr wrap="none" rtlCol="0">
            <a:spAutoFit/>
          </a:bodyPr>
          <a:lstStyle/>
          <a:p>
            <a:r>
              <a:rPr lang="es-ES" sz="1400" b="1" dirty="0">
                <a:solidFill>
                  <a:schemeClr val="tx2"/>
                </a:solidFill>
              </a:rPr>
              <a:t>VO </a:t>
            </a:r>
            <a:r>
              <a:rPr lang="es-ES" sz="1400" b="1" dirty="0" err="1" smtClean="0">
                <a:solidFill>
                  <a:schemeClr val="tx2"/>
                </a:solidFill>
              </a:rPr>
              <a:t>Usage</a:t>
            </a:r>
            <a:endParaRPr lang="es-ES" sz="1400" b="1" dirty="0">
              <a:solidFill>
                <a:schemeClr val="tx2"/>
              </a:solidFill>
            </a:endParaRPr>
          </a:p>
        </p:txBody>
      </p:sp>
      <p:sp>
        <p:nvSpPr>
          <p:cNvPr id="23" name="22 CuadroTexto"/>
          <p:cNvSpPr txBox="1"/>
          <p:nvPr/>
        </p:nvSpPr>
        <p:spPr>
          <a:xfrm>
            <a:off x="179512" y="3625279"/>
            <a:ext cx="756746" cy="307777"/>
          </a:xfrm>
          <a:prstGeom prst="rect">
            <a:avLst/>
          </a:prstGeom>
          <a:noFill/>
        </p:spPr>
        <p:txBody>
          <a:bodyPr wrap="none" rtlCol="0">
            <a:spAutoFit/>
          </a:bodyPr>
          <a:lstStyle/>
          <a:p>
            <a:r>
              <a:rPr lang="es-ES" sz="1400" b="1" dirty="0" err="1" smtClean="0">
                <a:solidFill>
                  <a:schemeClr val="tx1">
                    <a:lumMod val="65000"/>
                    <a:lumOff val="35000"/>
                  </a:schemeClr>
                </a:solidFill>
              </a:rPr>
              <a:t>Contact</a:t>
            </a:r>
            <a:endParaRPr lang="es-ES" sz="1400" b="1" dirty="0">
              <a:solidFill>
                <a:schemeClr val="tx1">
                  <a:lumMod val="65000"/>
                  <a:lumOff val="35000"/>
                </a:schemeClr>
              </a:solidFill>
            </a:endParaRPr>
          </a:p>
        </p:txBody>
      </p:sp>
      <p:cxnSp>
        <p:nvCxnSpPr>
          <p:cNvPr id="24" name="23 Conector recto"/>
          <p:cNvCxnSpPr/>
          <p:nvPr/>
        </p:nvCxnSpPr>
        <p:spPr>
          <a:xfrm>
            <a:off x="107504" y="4077072"/>
            <a:ext cx="194421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5" name="24 Conector recto"/>
          <p:cNvCxnSpPr/>
          <p:nvPr/>
        </p:nvCxnSpPr>
        <p:spPr>
          <a:xfrm>
            <a:off x="107504" y="220486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7" name="26 Conector recto"/>
          <p:cNvCxnSpPr/>
          <p:nvPr/>
        </p:nvCxnSpPr>
        <p:spPr>
          <a:xfrm>
            <a:off x="107504" y="256490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27 Conector recto"/>
          <p:cNvCxnSpPr/>
          <p:nvPr/>
        </p:nvCxnSpPr>
        <p:spPr>
          <a:xfrm>
            <a:off x="107504" y="292494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28 Conector recto"/>
          <p:cNvCxnSpPr/>
          <p:nvPr/>
        </p:nvCxnSpPr>
        <p:spPr>
          <a:xfrm>
            <a:off x="107504" y="328498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0" name="29 Conector recto"/>
          <p:cNvCxnSpPr/>
          <p:nvPr/>
        </p:nvCxnSpPr>
        <p:spPr>
          <a:xfrm>
            <a:off x="107504" y="364502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3" name="32 Conector recto"/>
          <p:cNvCxnSpPr/>
          <p:nvPr/>
        </p:nvCxnSpPr>
        <p:spPr>
          <a:xfrm>
            <a:off x="2051720" y="1934797"/>
            <a:ext cx="0" cy="2142275"/>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7" name="36 CuadroTexto"/>
          <p:cNvSpPr txBox="1"/>
          <p:nvPr/>
        </p:nvSpPr>
        <p:spPr>
          <a:xfrm>
            <a:off x="2267744" y="2611021"/>
            <a:ext cx="6768752" cy="569387"/>
          </a:xfrm>
          <a:prstGeom prst="rect">
            <a:avLst/>
          </a:prstGeom>
          <a:noFill/>
        </p:spPr>
        <p:txBody>
          <a:bodyPr wrap="square" rtlCol="0">
            <a:spAutoFit/>
          </a:bodyPr>
          <a:lstStyle/>
          <a:p>
            <a:pPr algn="just"/>
            <a:r>
              <a:rPr lang="es-ES" sz="1400" b="1" dirty="0" smtClean="0">
                <a:solidFill>
                  <a:schemeClr val="tx1">
                    <a:lumMod val="65000"/>
                    <a:lumOff val="35000"/>
                  </a:schemeClr>
                </a:solidFill>
              </a:rPr>
              <a:t>VO </a:t>
            </a:r>
            <a:r>
              <a:rPr lang="es-ES" sz="1400" b="1" dirty="0" err="1" smtClean="0">
                <a:solidFill>
                  <a:schemeClr val="tx1">
                    <a:lumMod val="65000"/>
                    <a:lumOff val="35000"/>
                  </a:schemeClr>
                </a:solidFill>
              </a:rPr>
              <a:t>Infrastructure</a:t>
            </a:r>
            <a:r>
              <a:rPr lang="es-ES" sz="1400" b="1" dirty="0" smtClean="0">
                <a:solidFill>
                  <a:schemeClr val="tx1">
                    <a:lumMod val="65000"/>
                    <a:lumOff val="35000"/>
                  </a:schemeClr>
                </a:solidFill>
              </a:rPr>
              <a:t> </a:t>
            </a:r>
            <a:r>
              <a:rPr lang="es-ES" sz="1400" b="1" dirty="0" err="1" smtClean="0">
                <a:solidFill>
                  <a:schemeClr val="tx1">
                    <a:lumMod val="65000"/>
                    <a:lumOff val="35000"/>
                  </a:schemeClr>
                </a:solidFill>
              </a:rPr>
              <a:t>Usage</a:t>
            </a:r>
            <a:endParaRPr lang="es-ES" sz="1400" dirty="0">
              <a:solidFill>
                <a:schemeClr val="tx1">
                  <a:lumMod val="65000"/>
                  <a:lumOff val="35000"/>
                </a:schemeClr>
              </a:solidFill>
            </a:endParaRPr>
          </a:p>
          <a:p>
            <a:pPr lvl="0" algn="just">
              <a:spcBef>
                <a:spcPts val="600"/>
              </a:spcBef>
            </a:pPr>
            <a:r>
              <a:rPr lang="en-US" sz="1200" dirty="0" smtClean="0">
                <a:solidFill>
                  <a:schemeClr val="tx1">
                    <a:lumMod val="65000"/>
                    <a:lumOff val="35000"/>
                  </a:schemeClr>
                </a:solidFill>
              </a:rPr>
              <a:t>VO-centric view of the consumption of resources.</a:t>
            </a:r>
            <a:endParaRPr lang="en-US" sz="1200" dirty="0">
              <a:solidFill>
                <a:schemeClr val="tx1">
                  <a:lumMod val="65000"/>
                  <a:lumOff val="35000"/>
                </a:schemeClr>
              </a:solidFill>
            </a:endParaRPr>
          </a:p>
        </p:txBody>
      </p:sp>
      <p:sp>
        <p:nvSpPr>
          <p:cNvPr id="2" name="AutoShape 2" descr="https://wiki.egi.eu/w/images/e/e7/VOServicesWikiFig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1" name="30 CuadroTexto"/>
          <p:cNvSpPr txBox="1"/>
          <p:nvPr/>
        </p:nvSpPr>
        <p:spPr>
          <a:xfrm>
            <a:off x="2267745" y="3721675"/>
            <a:ext cx="2952327" cy="276999"/>
          </a:xfrm>
          <a:prstGeom prst="rect">
            <a:avLst/>
          </a:prstGeom>
          <a:noFill/>
        </p:spPr>
        <p:txBody>
          <a:bodyPr wrap="square" rtlCol="0">
            <a:spAutoFit/>
          </a:bodyPr>
          <a:lstStyle/>
          <a:p>
            <a:pPr marL="171450" lvl="0" indent="-171450">
              <a:spcBef>
                <a:spcPts val="600"/>
              </a:spcBef>
              <a:buFont typeface="Arial" pitchFamily="34" charset="0"/>
              <a:buChar char="•"/>
            </a:pPr>
            <a:endParaRPr lang="en-US" sz="1200" dirty="0">
              <a:solidFill>
                <a:srgbClr val="FF0000"/>
              </a:solidFill>
            </a:endParaRPr>
          </a:p>
        </p:txBody>
      </p:sp>
      <p:pic>
        <p:nvPicPr>
          <p:cNvPr id="3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088" y="3721675"/>
            <a:ext cx="3519675" cy="227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953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115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56980" y="963831"/>
            <a:ext cx="8987020" cy="5201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80" y="905406"/>
            <a:ext cx="814620" cy="814620"/>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480" y="1023167"/>
            <a:ext cx="3340943" cy="579097"/>
          </a:xfrm>
          <a:prstGeom prst="rect">
            <a:avLst/>
          </a:prstGeom>
        </p:spPr>
      </p:pic>
      <p:pic>
        <p:nvPicPr>
          <p:cNvPr id="11" name="10 Imagen"/>
          <p:cNvPicPr>
            <a:picLocks noChangeAspect="1"/>
          </p:cNvPicPr>
          <p:nvPr/>
        </p:nvPicPr>
        <p:blipFill rotWithShape="1">
          <a:blip r:embed="rId6">
            <a:extLst>
              <a:ext uri="{28A0092B-C50C-407E-A947-70E740481C1C}">
                <a14:useLocalDpi xmlns:a14="http://schemas.microsoft.com/office/drawing/2010/main" val="0"/>
              </a:ext>
            </a:extLst>
          </a:blip>
          <a:srcRect l="-1" r="27161"/>
          <a:stretch/>
        </p:blipFill>
        <p:spPr>
          <a:xfrm>
            <a:off x="2483525" y="1860091"/>
            <a:ext cx="6660475" cy="569205"/>
          </a:xfrm>
          <a:prstGeom prst="rect">
            <a:avLst/>
          </a:prstGeom>
        </p:spPr>
      </p:pic>
      <p:cxnSp>
        <p:nvCxnSpPr>
          <p:cNvPr id="13" name="12 Conector recto"/>
          <p:cNvCxnSpPr/>
          <p:nvPr/>
        </p:nvCxnSpPr>
        <p:spPr>
          <a:xfrm>
            <a:off x="107504" y="1860091"/>
            <a:ext cx="903649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 name="14 Conector recto"/>
          <p:cNvCxnSpPr/>
          <p:nvPr/>
        </p:nvCxnSpPr>
        <p:spPr>
          <a:xfrm>
            <a:off x="2051720" y="2420888"/>
            <a:ext cx="7114812"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179512" y="1934797"/>
            <a:ext cx="630301" cy="307777"/>
          </a:xfrm>
          <a:prstGeom prst="rect">
            <a:avLst/>
          </a:prstGeom>
          <a:noFill/>
        </p:spPr>
        <p:txBody>
          <a:bodyPr wrap="none" rtlCol="0">
            <a:spAutoFit/>
          </a:bodyPr>
          <a:lstStyle/>
          <a:p>
            <a:r>
              <a:rPr lang="es-ES" sz="1400" b="1" dirty="0" smtClean="0">
                <a:solidFill>
                  <a:schemeClr val="tx1">
                    <a:lumMod val="65000"/>
                    <a:lumOff val="35000"/>
                  </a:schemeClr>
                </a:solidFill>
              </a:rPr>
              <a:t>Home</a:t>
            </a:r>
            <a:endParaRPr lang="es-ES" sz="1400" b="1" dirty="0">
              <a:solidFill>
                <a:schemeClr val="tx1">
                  <a:lumMod val="65000"/>
                  <a:lumOff val="35000"/>
                </a:schemeClr>
              </a:solidFill>
            </a:endParaRPr>
          </a:p>
        </p:txBody>
      </p:sp>
      <p:sp>
        <p:nvSpPr>
          <p:cNvPr id="18" name="17 CuadroTexto"/>
          <p:cNvSpPr txBox="1"/>
          <p:nvPr/>
        </p:nvSpPr>
        <p:spPr>
          <a:xfrm>
            <a:off x="179512" y="2272893"/>
            <a:ext cx="1443921" cy="307777"/>
          </a:xfrm>
          <a:prstGeom prst="rect">
            <a:avLst/>
          </a:prstGeom>
          <a:noFill/>
        </p:spPr>
        <p:txBody>
          <a:bodyPr wrap="none" rtlCol="0">
            <a:spAutoFit/>
          </a:bodyPr>
          <a:lstStyle/>
          <a:p>
            <a:r>
              <a:rPr lang="es-ES" sz="1400" b="1" dirty="0">
                <a:solidFill>
                  <a:schemeClr val="tx1">
                    <a:lumMod val="65000"/>
                    <a:lumOff val="35000"/>
                  </a:schemeClr>
                </a:solidFill>
              </a:rPr>
              <a:t>VO Management</a:t>
            </a:r>
            <a:endParaRPr lang="es-ES" sz="1400" b="1" dirty="0">
              <a:solidFill>
                <a:schemeClr val="tx1">
                  <a:lumMod val="65000"/>
                  <a:lumOff val="35000"/>
                </a:schemeClr>
              </a:solidFill>
            </a:endParaRPr>
          </a:p>
        </p:txBody>
      </p:sp>
      <p:sp>
        <p:nvSpPr>
          <p:cNvPr id="19" name="18 CuadroTexto"/>
          <p:cNvSpPr txBox="1"/>
          <p:nvPr/>
        </p:nvSpPr>
        <p:spPr>
          <a:xfrm>
            <a:off x="179512" y="2610989"/>
            <a:ext cx="1270604"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smtClean="0">
                <a:solidFill>
                  <a:schemeClr val="tx1">
                    <a:lumMod val="65000"/>
                    <a:lumOff val="35000"/>
                  </a:schemeClr>
                </a:solidFill>
              </a:rPr>
              <a:t>Production</a:t>
            </a:r>
            <a:endParaRPr lang="es-ES" sz="1400" b="1" dirty="0">
              <a:solidFill>
                <a:schemeClr val="tx1">
                  <a:lumMod val="65000"/>
                  <a:lumOff val="35000"/>
                </a:schemeClr>
              </a:solidFill>
            </a:endParaRPr>
          </a:p>
        </p:txBody>
      </p:sp>
      <p:sp>
        <p:nvSpPr>
          <p:cNvPr id="20" name="19 CuadroTexto"/>
          <p:cNvSpPr txBox="1"/>
          <p:nvPr/>
        </p:nvSpPr>
        <p:spPr>
          <a:xfrm>
            <a:off x="179512" y="2949085"/>
            <a:ext cx="1475469"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a:solidFill>
                  <a:schemeClr val="tx1">
                    <a:lumMod val="65000"/>
                    <a:lumOff val="35000"/>
                  </a:schemeClr>
                </a:solidFill>
              </a:rPr>
              <a:t>Infrastructure</a:t>
            </a:r>
            <a:endParaRPr lang="es-ES" sz="1400" b="1" dirty="0">
              <a:solidFill>
                <a:schemeClr val="tx1">
                  <a:lumMod val="65000"/>
                  <a:lumOff val="35000"/>
                </a:schemeClr>
              </a:solidFill>
            </a:endParaRPr>
          </a:p>
        </p:txBody>
      </p:sp>
      <p:sp>
        <p:nvSpPr>
          <p:cNvPr id="22" name="21 CuadroTexto"/>
          <p:cNvSpPr txBox="1"/>
          <p:nvPr/>
        </p:nvSpPr>
        <p:spPr>
          <a:xfrm>
            <a:off x="179512" y="3287181"/>
            <a:ext cx="898964" cy="307777"/>
          </a:xfrm>
          <a:prstGeom prst="rect">
            <a:avLst/>
          </a:prstGeom>
          <a:noFill/>
        </p:spPr>
        <p:txBody>
          <a:bodyPr wrap="none" rtlCol="0">
            <a:spAutoFit/>
          </a:bodyPr>
          <a:lstStyle/>
          <a:p>
            <a:r>
              <a:rPr lang="es-ES" sz="1400" b="1" dirty="0">
                <a:solidFill>
                  <a:schemeClr val="tx1">
                    <a:lumMod val="65000"/>
                    <a:lumOff val="35000"/>
                  </a:schemeClr>
                </a:solidFill>
              </a:rPr>
              <a:t>VO </a:t>
            </a:r>
            <a:r>
              <a:rPr lang="es-ES" sz="1400" b="1" dirty="0" err="1">
                <a:solidFill>
                  <a:schemeClr val="tx1">
                    <a:lumMod val="65000"/>
                    <a:lumOff val="35000"/>
                  </a:schemeClr>
                </a:solidFill>
              </a:rPr>
              <a:t>Usage</a:t>
            </a:r>
            <a:endParaRPr lang="es-ES" sz="1400" b="1" dirty="0">
              <a:solidFill>
                <a:schemeClr val="tx1">
                  <a:lumMod val="65000"/>
                  <a:lumOff val="35000"/>
                </a:schemeClr>
              </a:solidFill>
            </a:endParaRPr>
          </a:p>
        </p:txBody>
      </p:sp>
      <p:sp>
        <p:nvSpPr>
          <p:cNvPr id="23" name="22 CuadroTexto"/>
          <p:cNvSpPr txBox="1"/>
          <p:nvPr/>
        </p:nvSpPr>
        <p:spPr>
          <a:xfrm>
            <a:off x="179512" y="3625279"/>
            <a:ext cx="756746" cy="307777"/>
          </a:xfrm>
          <a:prstGeom prst="rect">
            <a:avLst/>
          </a:prstGeom>
          <a:noFill/>
        </p:spPr>
        <p:txBody>
          <a:bodyPr wrap="none" rtlCol="0">
            <a:spAutoFit/>
          </a:bodyPr>
          <a:lstStyle/>
          <a:p>
            <a:r>
              <a:rPr lang="es-ES" sz="1400" b="1" dirty="0" err="1" smtClean="0">
                <a:solidFill>
                  <a:schemeClr val="tx2"/>
                </a:solidFill>
              </a:rPr>
              <a:t>Contact</a:t>
            </a:r>
            <a:endParaRPr lang="es-ES" sz="1400" b="1" dirty="0">
              <a:solidFill>
                <a:schemeClr val="tx2"/>
              </a:solidFill>
            </a:endParaRPr>
          </a:p>
        </p:txBody>
      </p:sp>
      <p:cxnSp>
        <p:nvCxnSpPr>
          <p:cNvPr id="24" name="23 Conector recto"/>
          <p:cNvCxnSpPr/>
          <p:nvPr/>
        </p:nvCxnSpPr>
        <p:spPr>
          <a:xfrm>
            <a:off x="107504" y="4077072"/>
            <a:ext cx="1944216"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5" name="24 Conector recto"/>
          <p:cNvCxnSpPr/>
          <p:nvPr/>
        </p:nvCxnSpPr>
        <p:spPr>
          <a:xfrm>
            <a:off x="107504" y="220486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7" name="26 Conector recto"/>
          <p:cNvCxnSpPr/>
          <p:nvPr/>
        </p:nvCxnSpPr>
        <p:spPr>
          <a:xfrm>
            <a:off x="107504" y="256490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27 Conector recto"/>
          <p:cNvCxnSpPr/>
          <p:nvPr/>
        </p:nvCxnSpPr>
        <p:spPr>
          <a:xfrm>
            <a:off x="107504" y="292494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28 Conector recto"/>
          <p:cNvCxnSpPr/>
          <p:nvPr/>
        </p:nvCxnSpPr>
        <p:spPr>
          <a:xfrm>
            <a:off x="107504" y="328498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0" name="29 Conector recto"/>
          <p:cNvCxnSpPr/>
          <p:nvPr/>
        </p:nvCxnSpPr>
        <p:spPr>
          <a:xfrm>
            <a:off x="107504" y="3645024"/>
            <a:ext cx="19442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3" name="32 Conector recto"/>
          <p:cNvCxnSpPr/>
          <p:nvPr/>
        </p:nvCxnSpPr>
        <p:spPr>
          <a:xfrm>
            <a:off x="2051720" y="1934797"/>
            <a:ext cx="0" cy="2142275"/>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7" name="36 CuadroTexto"/>
          <p:cNvSpPr txBox="1"/>
          <p:nvPr/>
        </p:nvSpPr>
        <p:spPr>
          <a:xfrm>
            <a:off x="2267744" y="2611021"/>
            <a:ext cx="6768752" cy="1092607"/>
          </a:xfrm>
          <a:prstGeom prst="rect">
            <a:avLst/>
          </a:prstGeom>
          <a:noFill/>
        </p:spPr>
        <p:txBody>
          <a:bodyPr wrap="square" rtlCol="0">
            <a:spAutoFit/>
          </a:bodyPr>
          <a:lstStyle/>
          <a:p>
            <a:pPr algn="just"/>
            <a:r>
              <a:rPr lang="es-ES" sz="1400" b="1" dirty="0" err="1" smtClean="0">
                <a:solidFill>
                  <a:schemeClr val="tx1">
                    <a:lumMod val="65000"/>
                    <a:lumOff val="35000"/>
                  </a:schemeClr>
                </a:solidFill>
              </a:rPr>
              <a:t>Contacting</a:t>
            </a:r>
            <a:r>
              <a:rPr lang="es-ES" sz="1400" b="1" dirty="0" smtClean="0">
                <a:solidFill>
                  <a:schemeClr val="tx1">
                    <a:lumMod val="65000"/>
                    <a:lumOff val="35000"/>
                  </a:schemeClr>
                </a:solidFill>
              </a:rPr>
              <a:t> and </a:t>
            </a:r>
            <a:r>
              <a:rPr lang="es-ES" sz="1400" b="1" dirty="0" err="1" smtClean="0">
                <a:solidFill>
                  <a:schemeClr val="tx1">
                    <a:lumMod val="65000"/>
                    <a:lumOff val="35000"/>
                  </a:schemeClr>
                </a:solidFill>
              </a:rPr>
              <a:t>Getting</a:t>
            </a:r>
            <a:r>
              <a:rPr lang="es-ES" sz="1400" b="1" dirty="0" smtClean="0">
                <a:solidFill>
                  <a:schemeClr val="tx1">
                    <a:lumMod val="65000"/>
                    <a:lumOff val="35000"/>
                  </a:schemeClr>
                </a:solidFill>
              </a:rPr>
              <a:t> </a:t>
            </a:r>
            <a:r>
              <a:rPr lang="es-ES" sz="1400" b="1" dirty="0" err="1" smtClean="0">
                <a:solidFill>
                  <a:schemeClr val="tx1">
                    <a:lumMod val="65000"/>
                    <a:lumOff val="35000"/>
                  </a:schemeClr>
                </a:solidFill>
              </a:rPr>
              <a:t>Support</a:t>
            </a:r>
            <a:endParaRPr lang="es-ES" sz="1400" dirty="0">
              <a:solidFill>
                <a:schemeClr val="tx1">
                  <a:lumMod val="65000"/>
                  <a:lumOff val="35000"/>
                </a:schemeClr>
              </a:solidFill>
            </a:endParaRPr>
          </a:p>
          <a:p>
            <a:pPr lvl="0" algn="just">
              <a:spcBef>
                <a:spcPts val="600"/>
              </a:spcBef>
            </a:pPr>
            <a:r>
              <a:rPr lang="en-US" sz="1200" dirty="0" smtClean="0">
                <a:solidFill>
                  <a:schemeClr val="tx1">
                    <a:lumMod val="65000"/>
                    <a:lumOff val="35000"/>
                  </a:schemeClr>
                </a:solidFill>
              </a:rPr>
              <a:t>The </a:t>
            </a:r>
            <a:r>
              <a:rPr lang="en-US" sz="1200" dirty="0">
                <a:solidFill>
                  <a:schemeClr val="tx2"/>
                </a:solidFill>
              </a:rPr>
              <a:t>GGUS VO Services Support </a:t>
            </a:r>
            <a:r>
              <a:rPr lang="en-US" sz="1200" dirty="0" smtClean="0">
                <a:solidFill>
                  <a:schemeClr val="tx2"/>
                </a:solidFill>
              </a:rPr>
              <a:t>Unit.</a:t>
            </a:r>
          </a:p>
          <a:p>
            <a:pPr lvl="0" algn="just">
              <a:spcBef>
                <a:spcPts val="600"/>
              </a:spcBef>
            </a:pPr>
            <a:r>
              <a:rPr lang="en-US" sz="1200" dirty="0">
                <a:solidFill>
                  <a:schemeClr val="tx1">
                    <a:lumMod val="65000"/>
                    <a:lumOff val="35000"/>
                  </a:schemeClr>
                </a:solidFill>
              </a:rPr>
              <a:t>Direct </a:t>
            </a:r>
            <a:r>
              <a:rPr lang="en-US" sz="1200" dirty="0" smtClean="0">
                <a:solidFill>
                  <a:schemeClr val="tx1">
                    <a:lumMod val="65000"/>
                    <a:lumOff val="35000"/>
                  </a:schemeClr>
                </a:solidFill>
              </a:rPr>
              <a:t>Contact.</a:t>
            </a:r>
            <a:endParaRPr lang="en-US" sz="1200" dirty="0">
              <a:solidFill>
                <a:schemeClr val="tx1">
                  <a:lumMod val="65000"/>
                  <a:lumOff val="35000"/>
                </a:schemeClr>
              </a:solidFill>
            </a:endParaRPr>
          </a:p>
          <a:p>
            <a:pPr lvl="0" algn="just">
              <a:spcBef>
                <a:spcPts val="600"/>
              </a:spcBef>
            </a:pPr>
            <a:endParaRPr lang="en-US" sz="1200" dirty="0">
              <a:solidFill>
                <a:schemeClr val="tx1">
                  <a:lumMod val="65000"/>
                  <a:lumOff val="35000"/>
                </a:schemeClr>
              </a:solidFill>
            </a:endParaRPr>
          </a:p>
        </p:txBody>
      </p:sp>
      <p:sp>
        <p:nvSpPr>
          <p:cNvPr id="2" name="AutoShape 2" descr="https://wiki.egi.eu/w/images/e/e7/VOServicesWikiFig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732061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Issues</a:t>
            </a:r>
            <a:endParaRPr lang="es-ES" dirty="0"/>
          </a:p>
        </p:txBody>
      </p:sp>
      <p:sp>
        <p:nvSpPr>
          <p:cNvPr id="3" name="2 Marcador de contenido"/>
          <p:cNvSpPr>
            <a:spLocks noGrp="1"/>
          </p:cNvSpPr>
          <p:nvPr>
            <p:ph idx="1"/>
          </p:nvPr>
        </p:nvSpPr>
        <p:spPr>
          <a:xfrm>
            <a:off x="395536" y="1412776"/>
            <a:ext cx="8496944" cy="4525963"/>
          </a:xfrm>
        </p:spPr>
        <p:txBody>
          <a:bodyPr/>
          <a:lstStyle/>
          <a:p>
            <a:r>
              <a:rPr lang="es-ES" sz="2800" dirty="0" err="1" smtClean="0"/>
              <a:t>Dashboard</a:t>
            </a:r>
            <a:r>
              <a:rPr lang="es-ES" sz="2800" dirty="0" smtClean="0"/>
              <a:t> </a:t>
            </a:r>
            <a:r>
              <a:rPr lang="es-ES" sz="2800" dirty="0" err="1" smtClean="0"/>
              <a:t>context</a:t>
            </a:r>
            <a:endParaRPr lang="es-ES" sz="2800" dirty="0" smtClean="0"/>
          </a:p>
          <a:p>
            <a:pPr marL="0" indent="0" algn="ctr">
              <a:buNone/>
            </a:pPr>
            <a:r>
              <a:rPr lang="en-GB" sz="1600" dirty="0">
                <a:latin typeface="Times New Roman" pitchFamily="18" charset="0"/>
              </a:rPr>
              <a:t>"</a:t>
            </a:r>
            <a:r>
              <a:rPr lang="en-GB" sz="1600" i="1" dirty="0">
                <a:latin typeface="Times New Roman" pitchFamily="18" charset="0"/>
              </a:rPr>
              <a:t>To simplify access to the infrastructure and to promote collaboration within the VO, EGI.eu will (...) operate access to  dashboard infrastructure where the status of the resource fabric being used by a particular VO will be reported upon. Both the portal and dashboard offered by this activity will be basic, but they will provide a core framework around which the particular community can, through their own work, customize their web presence and VO specific monitoring of the infrastructure. The dashboard infrastructure will be based on the work being undertaken in Section 1.3.3.4.3.1: TSA3.2.1 Dashboards.</a:t>
            </a:r>
            <a:r>
              <a:rPr lang="en-GB" sz="1600" dirty="0">
                <a:latin typeface="Times New Roman" pitchFamily="18" charset="0"/>
              </a:rPr>
              <a:t>"</a:t>
            </a:r>
          </a:p>
          <a:p>
            <a:r>
              <a:rPr lang="en-US" sz="2800" dirty="0" smtClean="0"/>
              <a:t>Dashboard deployment</a:t>
            </a:r>
          </a:p>
          <a:p>
            <a:pPr lvl="1"/>
            <a:r>
              <a:rPr lang="en-US" sz="2000" dirty="0" smtClean="0"/>
              <a:t>HUC Dashboards are developed using ORACLE, which represents a showstopper for its use for new emerging communities.</a:t>
            </a:r>
          </a:p>
          <a:p>
            <a:pPr lvl="1"/>
            <a:r>
              <a:rPr lang="en-US" sz="2000" dirty="0" smtClean="0"/>
              <a:t>Several meetings and discussions were held with the dashboard teams which proposed alternative solutions.</a:t>
            </a:r>
          </a:p>
          <a:p>
            <a:pPr lvl="1"/>
            <a:r>
              <a:rPr lang="en-US" sz="2000" dirty="0" smtClean="0"/>
              <a:t>Alternative solutions were evaluated but still no pragmatic decision was taken</a:t>
            </a:r>
            <a:r>
              <a:rPr lang="en-US" sz="2000" dirty="0" smtClean="0"/>
              <a:t>.</a:t>
            </a:r>
          </a:p>
          <a:p>
            <a:pPr marL="0" indent="0">
              <a:buNone/>
            </a:pPr>
            <a:endParaRPr lang="en-US" sz="2400" dirty="0" smtClean="0"/>
          </a:p>
          <a:p>
            <a:endParaRPr lang="es-ES" sz="2400" dirty="0"/>
          </a:p>
        </p:txBody>
      </p:sp>
      <p:sp>
        <p:nvSpPr>
          <p:cNvPr id="4" name="4 Marcador de número de diapositiva"/>
          <p:cNvSpPr>
            <a:spLocks noGrp="1"/>
          </p:cNvSpPr>
          <p:nvPr>
            <p:ph type="sldNum" idx="11"/>
          </p:nvPr>
        </p:nvSpPr>
        <p:spPr>
          <a:xfrm>
            <a:off x="3124200" y="6356350"/>
            <a:ext cx="2895600" cy="365125"/>
          </a:xfrm>
        </p:spPr>
        <p:txBody>
          <a:bodyPr/>
          <a:lstStyle/>
          <a:p>
            <a:fld id="{89BB5DC9-5802-4A19-9770-D4EF47B52CA9}" type="slidenum">
              <a:rPr lang="en-US" smtClean="0"/>
              <a:pPr/>
              <a:t>23</a:t>
            </a:fld>
            <a:endParaRPr lang="en-US"/>
          </a:p>
        </p:txBody>
      </p:sp>
    </p:spTree>
    <p:extLst>
      <p:ext uri="{BB962C8B-B14F-4D97-AF65-F5344CB8AC3E}">
        <p14:creationId xmlns:p14="http://schemas.microsoft.com/office/powerpoint/2010/main" val="2917509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pt-PT" smtClean="0"/>
              <a:t>Future planned Work</a:t>
            </a:r>
            <a:endParaRPr lang="pt-PT"/>
          </a:p>
        </p:txBody>
      </p:sp>
      <p:sp>
        <p:nvSpPr>
          <p:cNvPr id="5" name="4 Marcador de contenido"/>
          <p:cNvSpPr>
            <a:spLocks noGrp="1"/>
          </p:cNvSpPr>
          <p:nvPr>
            <p:ph idx="1"/>
          </p:nvPr>
        </p:nvSpPr>
        <p:spPr>
          <a:xfrm>
            <a:off x="534194" y="1340768"/>
            <a:ext cx="8075612" cy="4525963"/>
          </a:xfrm>
        </p:spPr>
        <p:txBody>
          <a:bodyPr/>
          <a:lstStyle/>
          <a:p>
            <a:r>
              <a:rPr lang="en-US" sz="1800" dirty="0" smtClean="0"/>
              <a:t>Increase the visibility of the VO Services Unit activity</a:t>
            </a:r>
          </a:p>
          <a:p>
            <a:pPr lvl="1"/>
            <a:r>
              <a:rPr lang="en-US" sz="1600" dirty="0" smtClean="0"/>
              <a:t>A Web page was created for the User Support Pages</a:t>
            </a:r>
          </a:p>
          <a:p>
            <a:pPr lvl="2"/>
            <a:r>
              <a:rPr lang="es-ES" sz="1200" u="sng" dirty="0">
                <a:hlinkClick r:id="rId3"/>
              </a:rPr>
              <a:t>https://www.egi.eu/user-support/ucst.html</a:t>
            </a:r>
            <a:endParaRPr lang="es-ES" sz="1200" dirty="0"/>
          </a:p>
          <a:p>
            <a:pPr lvl="1"/>
            <a:r>
              <a:rPr lang="en-US" sz="1600" dirty="0" smtClean="0"/>
              <a:t>Develop a </a:t>
            </a:r>
            <a:r>
              <a:rPr lang="en-US" sz="1600" dirty="0"/>
              <a:t>web platform that could give a consolidated view of all the tools / services / documentation that the VO </a:t>
            </a:r>
            <a:r>
              <a:rPr lang="en-US" sz="1600" dirty="0" smtClean="0"/>
              <a:t>administrator, and VO support collaborators </a:t>
            </a:r>
            <a:r>
              <a:rPr lang="en-US" sz="1600" dirty="0"/>
              <a:t>must </a:t>
            </a:r>
            <a:r>
              <a:rPr lang="en-US" sz="1600" dirty="0" smtClean="0"/>
              <a:t>access.</a:t>
            </a:r>
          </a:p>
          <a:p>
            <a:r>
              <a:rPr lang="en-US" sz="1800" dirty="0" smtClean="0"/>
              <a:t>Finalize the documentation of the VO NAGIOS</a:t>
            </a:r>
          </a:p>
          <a:p>
            <a:pPr lvl="1"/>
            <a:r>
              <a:rPr lang="en-US" sz="1600" dirty="0" smtClean="0"/>
              <a:t>Start research on how VOs could develop, deploy and use their own specific probes</a:t>
            </a:r>
          </a:p>
          <a:p>
            <a:pPr lvl="2"/>
            <a:r>
              <a:rPr lang="en-US" sz="1200" dirty="0" smtClean="0"/>
              <a:t>A general purpose test will be exemplified.</a:t>
            </a:r>
          </a:p>
          <a:p>
            <a:r>
              <a:rPr lang="en-US" sz="1800" dirty="0" smtClean="0"/>
              <a:t>Start documentation on the analyzed job submission frameworks that VOs could offer to their  users.</a:t>
            </a:r>
          </a:p>
          <a:p>
            <a:pPr lvl="1"/>
            <a:r>
              <a:rPr lang="en-US" sz="1600" dirty="0" smtClean="0"/>
              <a:t>Extend to other user-friendly frameworks.</a:t>
            </a:r>
          </a:p>
          <a:p>
            <a:pPr lvl="1"/>
            <a:r>
              <a:rPr lang="en-US" sz="1600" dirty="0" smtClean="0"/>
              <a:t>Provide a mechanism to inventory available components</a:t>
            </a:r>
            <a:r>
              <a:rPr lang="en-US" sz="1600" dirty="0" smtClean="0"/>
              <a:t>.</a:t>
            </a:r>
          </a:p>
          <a:p>
            <a:r>
              <a:rPr lang="en-US" sz="1800" dirty="0" smtClean="0"/>
              <a:t>Plans for Y2</a:t>
            </a:r>
          </a:p>
          <a:p>
            <a:pPr lvl="1"/>
            <a:r>
              <a:rPr lang="en-US" sz="1600" dirty="0" smtClean="0"/>
              <a:t>Push on the adoption of the VO r-</a:t>
            </a:r>
            <a:r>
              <a:rPr lang="en-US" sz="1600" dirty="0" err="1" smtClean="0"/>
              <a:t>nagios</a:t>
            </a:r>
            <a:r>
              <a:rPr lang="en-US" sz="1600" dirty="0" smtClean="0"/>
              <a:t>.</a:t>
            </a:r>
          </a:p>
          <a:p>
            <a:pPr lvl="1"/>
            <a:r>
              <a:rPr lang="en-US" sz="1600" dirty="0" smtClean="0"/>
              <a:t>Offer VO production tools as services.</a:t>
            </a:r>
            <a:endParaRPr lang="en-US" sz="1600" dirty="0" smtClean="0"/>
          </a:p>
          <a:p>
            <a:endParaRPr lang="es-ES" sz="1800" dirty="0"/>
          </a:p>
        </p:txBody>
      </p:sp>
      <p:sp>
        <p:nvSpPr>
          <p:cNvPr id="4" name="4 Marcador de número de diapositiva"/>
          <p:cNvSpPr>
            <a:spLocks noGrp="1"/>
          </p:cNvSpPr>
          <p:nvPr>
            <p:ph type="sldNum" idx="11"/>
          </p:nvPr>
        </p:nvSpPr>
        <p:spPr/>
        <p:txBody>
          <a:bodyPr/>
          <a:lstStyle/>
          <a:p>
            <a:fld id="{05ACB917-FB67-4D8C-9E8B-DA2AB44BA42F}" type="slidenum">
              <a:rPr lang="en-US" smtClean="0"/>
              <a:pPr/>
              <a:t>24</a:t>
            </a:fld>
            <a:endParaRPr lang="en-US"/>
          </a:p>
        </p:txBody>
      </p:sp>
    </p:spTree>
    <p:extLst>
      <p:ext uri="{BB962C8B-B14F-4D97-AF65-F5344CB8AC3E}">
        <p14:creationId xmlns:p14="http://schemas.microsoft.com/office/powerpoint/2010/main" val="36112842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en-US" smtClean="0"/>
              <a:t>Conclusion</a:t>
            </a:r>
            <a:endParaRPr lang="en-US"/>
          </a:p>
        </p:txBody>
      </p:sp>
      <p:sp>
        <p:nvSpPr>
          <p:cNvPr id="5" name="4 Marcador de contenido"/>
          <p:cNvSpPr>
            <a:spLocks noGrp="1"/>
          </p:cNvSpPr>
          <p:nvPr>
            <p:ph idx="1"/>
          </p:nvPr>
        </p:nvSpPr>
        <p:spPr/>
        <p:txBody>
          <a:bodyPr/>
          <a:lstStyle/>
          <a:p>
            <a:r>
              <a:rPr lang="en-US" sz="2400" dirty="0" smtClean="0"/>
              <a:t>Activity scope is now properly defined:</a:t>
            </a:r>
          </a:p>
          <a:p>
            <a:pPr lvl="1"/>
            <a:r>
              <a:rPr lang="en-US" sz="2000" dirty="0" smtClean="0"/>
              <a:t>VO Management Support.</a:t>
            </a:r>
          </a:p>
          <a:p>
            <a:pPr lvl="1"/>
            <a:r>
              <a:rPr lang="en-US" sz="2000" dirty="0" smtClean="0"/>
              <a:t>VO Infrastructure Monitoring.</a:t>
            </a:r>
          </a:p>
          <a:p>
            <a:pPr lvl="1"/>
            <a:r>
              <a:rPr lang="en-US" sz="2000" dirty="0" smtClean="0"/>
              <a:t>Promote VO activities.</a:t>
            </a:r>
          </a:p>
          <a:p>
            <a:pPr lvl="1"/>
            <a:r>
              <a:rPr lang="en-US" sz="2000" dirty="0" smtClean="0"/>
              <a:t>VO infrastructure usage.</a:t>
            </a:r>
          </a:p>
          <a:p>
            <a:r>
              <a:rPr lang="en-US" sz="2400" dirty="0" smtClean="0"/>
              <a:t>VO Services has explored a pack of tools that could be offered as services to New Emerging Communities.</a:t>
            </a:r>
          </a:p>
          <a:p>
            <a:r>
              <a:rPr lang="en-US" sz="2400" dirty="0" smtClean="0"/>
              <a:t>Check the status of this work in the next EGI User Forum</a:t>
            </a:r>
          </a:p>
          <a:p>
            <a:pPr lvl="1"/>
            <a:r>
              <a:rPr lang="en-US" sz="2000" dirty="0" smtClean="0"/>
              <a:t>Abstract (“</a:t>
            </a:r>
            <a:r>
              <a:rPr lang="en-US" sz="2000" dirty="0"/>
              <a:t>EGI VO Services </a:t>
            </a:r>
            <a:r>
              <a:rPr lang="en-US" sz="2000" dirty="0" smtClean="0"/>
              <a:t>activities“) already accepted for presentation</a:t>
            </a:r>
          </a:p>
          <a:p>
            <a:pPr lvl="1"/>
            <a:r>
              <a:rPr lang="en-US" sz="2000" dirty="0" smtClean="0"/>
              <a:t>Plan is to have a first version of the VO Services web site.</a:t>
            </a:r>
          </a:p>
          <a:p>
            <a:endParaRPr lang="es-ES" sz="2400" dirty="0"/>
          </a:p>
        </p:txBody>
      </p:sp>
      <p:sp>
        <p:nvSpPr>
          <p:cNvPr id="4" name="4 Marcador de número de diapositiva"/>
          <p:cNvSpPr>
            <a:spLocks noGrp="1"/>
          </p:cNvSpPr>
          <p:nvPr>
            <p:ph type="sldNum" idx="11"/>
          </p:nvPr>
        </p:nvSpPr>
        <p:spPr/>
        <p:txBody>
          <a:bodyPr/>
          <a:lstStyle/>
          <a:p>
            <a:fld id="{D319F681-9725-482F-A875-4CAC38767253}" type="slidenum">
              <a:rPr lang="en-US" smtClean="0"/>
              <a:pPr/>
              <a:t>25</a:t>
            </a:fld>
            <a:endParaRPr lang="en-US"/>
          </a:p>
        </p:txBody>
      </p:sp>
    </p:spTree>
    <p:extLst>
      <p:ext uri="{BB962C8B-B14F-4D97-AF65-F5344CB8AC3E}">
        <p14:creationId xmlns:p14="http://schemas.microsoft.com/office/powerpoint/2010/main" val="6642368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p:txBody>
          <a:bodyPr/>
          <a:lstStyle/>
          <a:p>
            <a:r>
              <a:rPr lang="en-US" sz="4000" dirty="0" smtClean="0"/>
              <a:t>1. VO Management Support</a:t>
            </a:r>
            <a:endParaRPr lang="en-US" sz="4000" dirty="0"/>
          </a:p>
        </p:txBody>
      </p:sp>
      <p:sp>
        <p:nvSpPr>
          <p:cNvPr id="2" name="1 Marcador de contenido"/>
          <p:cNvSpPr>
            <a:spLocks noGrp="1"/>
          </p:cNvSpPr>
          <p:nvPr>
            <p:ph idx="1"/>
          </p:nvPr>
        </p:nvSpPr>
        <p:spPr>
          <a:xfrm>
            <a:off x="611188" y="1196752"/>
            <a:ext cx="8209284" cy="4741987"/>
          </a:xfrm>
        </p:spPr>
        <p:txBody>
          <a:bodyPr/>
          <a:lstStyle/>
          <a:p>
            <a:r>
              <a:rPr lang="en-US" sz="2400" dirty="0" smtClean="0"/>
              <a:t>Documentation</a:t>
            </a:r>
          </a:p>
          <a:p>
            <a:pPr lvl="1"/>
            <a:r>
              <a:rPr lang="en-US" sz="2000" dirty="0" smtClean="0"/>
              <a:t>Central documentation point now available and acting as the main source of information for this activity:</a:t>
            </a:r>
          </a:p>
          <a:p>
            <a:pPr marL="457200" lvl="1" indent="0">
              <a:buNone/>
            </a:pPr>
            <a:r>
              <a:rPr lang="en-US" sz="2000" dirty="0" smtClean="0"/>
              <a:t>		</a:t>
            </a:r>
            <a:r>
              <a:rPr lang="en-US" sz="2000" b="1" dirty="0" smtClean="0">
                <a:solidFill>
                  <a:schemeClr val="tx2"/>
                </a:solidFill>
              </a:rPr>
              <a:t>https://wiki.egi.eu/wiki/VO_Services</a:t>
            </a:r>
          </a:p>
          <a:p>
            <a:pPr lvl="1"/>
            <a:r>
              <a:rPr lang="en-US" sz="2000" dirty="0" smtClean="0"/>
              <a:t>VO Management FAQ Wiki addressing answers to VO Administrators questions collected from different sources: </a:t>
            </a:r>
          </a:p>
          <a:p>
            <a:pPr marL="0" indent="0" algn="ctr">
              <a:buNone/>
            </a:pPr>
            <a:r>
              <a:rPr lang="en-US" sz="2000" b="1" dirty="0">
                <a:solidFill>
                  <a:schemeClr val="tx2"/>
                </a:solidFill>
              </a:rPr>
              <a:t>https://wiki.egi.eu/wiki/VO_Managment_FAQS</a:t>
            </a:r>
          </a:p>
          <a:p>
            <a:r>
              <a:rPr lang="en-US" sz="2400" dirty="0" smtClean="0"/>
              <a:t>Operation of the VO Services Support </a:t>
            </a:r>
            <a:r>
              <a:rPr lang="en-US" sz="2400" dirty="0" smtClean="0"/>
              <a:t>Unit</a:t>
            </a:r>
            <a:endParaRPr lang="en-US" sz="2400" dirty="0" smtClean="0"/>
          </a:p>
          <a:p>
            <a:pPr lvl="1"/>
            <a:r>
              <a:rPr lang="en-US" sz="2000" dirty="0" smtClean="0"/>
              <a:t>Assumes mandates for obsolete support units (VO Management, ...).</a:t>
            </a:r>
          </a:p>
          <a:p>
            <a:pPr lvl="1"/>
            <a:r>
              <a:rPr lang="en-US" sz="2000" dirty="0" smtClean="0"/>
              <a:t>Gather requirements from VO managers.</a:t>
            </a:r>
          </a:p>
          <a:p>
            <a:pPr lvl="1"/>
            <a:r>
              <a:rPr lang="en-US" sz="2000" dirty="0" smtClean="0"/>
              <a:t>Tries to answers VO managers doubts.</a:t>
            </a:r>
          </a:p>
          <a:p>
            <a:pPr lvl="1"/>
            <a:r>
              <a:rPr lang="en-US" sz="2000" dirty="0" smtClean="0"/>
              <a:t>Consultancy on tools / installations / services.</a:t>
            </a:r>
          </a:p>
          <a:p>
            <a:pPr marL="0" indent="0" algn="ctr">
              <a:buNone/>
            </a:pPr>
            <a:r>
              <a:rPr lang="en-US" sz="1900" b="1" dirty="0">
                <a:solidFill>
                  <a:schemeClr val="tx2"/>
                </a:solidFill>
              </a:rPr>
              <a:t>https://wiki.egi.eu/wiki/VO_Services#Complementary_documentation</a:t>
            </a:r>
          </a:p>
          <a:p>
            <a:endParaRPr lang="es-ES" sz="2400" dirty="0"/>
          </a:p>
        </p:txBody>
      </p:sp>
      <p:sp>
        <p:nvSpPr>
          <p:cNvPr id="3" name="2 Rectángulo"/>
          <p:cNvSpPr/>
          <p:nvPr/>
        </p:nvSpPr>
        <p:spPr>
          <a:xfrm>
            <a:off x="3203848" y="1196752"/>
            <a:ext cx="5328592" cy="475252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hlinkClick r:id="rId3"/>
              </a:rPr>
              <a:t>1 Frequently Asked Questions</a:t>
            </a:r>
            <a:endParaRPr lang="en-US" sz="1100" dirty="0"/>
          </a:p>
          <a:p>
            <a:pPr lvl="1"/>
            <a:r>
              <a:rPr lang="en-US" sz="1100" dirty="0">
                <a:hlinkClick r:id="rId4"/>
              </a:rPr>
              <a:t>1.1 General Information</a:t>
            </a:r>
            <a:endParaRPr lang="en-US" sz="1100" dirty="0"/>
          </a:p>
          <a:p>
            <a:pPr lvl="2"/>
            <a:r>
              <a:rPr lang="en-US" sz="1100" dirty="0">
                <a:hlinkClick r:id="rId5"/>
              </a:rPr>
              <a:t>1.1.1 Do I need a VO?</a:t>
            </a:r>
            <a:endParaRPr lang="en-US" sz="1100" dirty="0"/>
          </a:p>
          <a:p>
            <a:pPr lvl="2"/>
            <a:r>
              <a:rPr lang="en-US" sz="1100" dirty="0">
                <a:hlinkClick r:id="rId6"/>
              </a:rPr>
              <a:t>1.1.2 How to set up a VO?</a:t>
            </a:r>
            <a:endParaRPr lang="en-US" sz="1100" dirty="0"/>
          </a:p>
          <a:p>
            <a:pPr lvl="2"/>
            <a:r>
              <a:rPr lang="en-US" sz="1100" dirty="0">
                <a:hlinkClick r:id="rId7"/>
              </a:rPr>
              <a:t>1.1.3 Which services does a VO need?</a:t>
            </a:r>
            <a:endParaRPr lang="en-US" sz="1100" dirty="0"/>
          </a:p>
          <a:p>
            <a:pPr lvl="2"/>
            <a:r>
              <a:rPr lang="en-US" sz="1100" dirty="0">
                <a:hlinkClick r:id="rId8"/>
              </a:rPr>
              <a:t>1.1.4 What is the effort to operate VO services?</a:t>
            </a:r>
            <a:endParaRPr lang="en-US" sz="1100" dirty="0"/>
          </a:p>
          <a:p>
            <a:pPr lvl="2"/>
            <a:r>
              <a:rPr lang="en-US" sz="1100" dirty="0">
                <a:hlinkClick r:id="rId9"/>
              </a:rPr>
              <a:t>1.1.5 How to apply for the VO support in an EGI catch-all server?</a:t>
            </a:r>
            <a:endParaRPr lang="en-US" sz="1100" dirty="0"/>
          </a:p>
          <a:p>
            <a:pPr lvl="2"/>
            <a:r>
              <a:rPr lang="en-US" sz="1100" dirty="0">
                <a:hlinkClick r:id="rId10"/>
              </a:rPr>
              <a:t>1.1.6 How to register the VO in EGI Operational Portal?</a:t>
            </a:r>
            <a:endParaRPr lang="en-US" sz="1100" dirty="0"/>
          </a:p>
          <a:p>
            <a:pPr lvl="2"/>
            <a:r>
              <a:rPr lang="en-US" sz="1100" dirty="0">
                <a:hlinkClick r:id="rId11"/>
              </a:rPr>
              <a:t>1.1.7 What is the VO Acceptable User Policy (AUP)?</a:t>
            </a:r>
            <a:endParaRPr lang="en-US" sz="1100" dirty="0"/>
          </a:p>
          <a:p>
            <a:pPr lvl="2"/>
            <a:r>
              <a:rPr lang="en-US" sz="1100" dirty="0">
                <a:hlinkClick r:id="rId12"/>
              </a:rPr>
              <a:t>1.1.8 When can a VO start to operate in EGI?</a:t>
            </a:r>
            <a:endParaRPr lang="en-US" sz="1100" dirty="0"/>
          </a:p>
          <a:p>
            <a:pPr lvl="2"/>
            <a:r>
              <a:rPr lang="en-US" sz="1100" dirty="0">
                <a:hlinkClick r:id="rId13"/>
              </a:rPr>
              <a:t>1.1.9 What are the VO Manager responsibilities?</a:t>
            </a:r>
            <a:endParaRPr lang="en-US" sz="1100" dirty="0"/>
          </a:p>
          <a:p>
            <a:pPr lvl="2"/>
            <a:r>
              <a:rPr lang="en-US" sz="1100" dirty="0">
                <a:hlinkClick r:id="rId14"/>
              </a:rPr>
              <a:t>1.1.10 Which users should be accepted in the VO?</a:t>
            </a:r>
            <a:endParaRPr lang="en-US" sz="1100" dirty="0"/>
          </a:p>
          <a:p>
            <a:pPr lvl="2"/>
            <a:r>
              <a:rPr lang="en-US" sz="1100" dirty="0">
                <a:hlinkClick r:id="rId15"/>
              </a:rPr>
              <a:t>1.1.11 How to get computing resources for the VO?</a:t>
            </a:r>
            <a:endParaRPr lang="en-US" sz="1100" dirty="0"/>
          </a:p>
          <a:p>
            <a:pPr lvl="2"/>
            <a:r>
              <a:rPr lang="en-US" sz="1100" dirty="0">
                <a:hlinkClick r:id="rId16"/>
              </a:rPr>
              <a:t>1.1.12 How to include VO Support in GGUS?</a:t>
            </a:r>
            <a:endParaRPr lang="en-US" sz="1100" dirty="0"/>
          </a:p>
          <a:p>
            <a:pPr lvl="1"/>
            <a:r>
              <a:rPr lang="en-US" sz="1100" dirty="0">
                <a:hlinkClick r:id="rId17"/>
              </a:rPr>
              <a:t>1.2 VO Operations</a:t>
            </a:r>
            <a:endParaRPr lang="en-US" sz="1100" dirty="0"/>
          </a:p>
          <a:p>
            <a:pPr lvl="2"/>
            <a:r>
              <a:rPr lang="en-US" sz="1100" dirty="0">
                <a:hlinkClick r:id="rId18"/>
              </a:rPr>
              <a:t>1.2.1 How to install a VOMS service and other VO services?</a:t>
            </a:r>
            <a:endParaRPr lang="en-US" sz="1100" dirty="0"/>
          </a:p>
          <a:p>
            <a:pPr lvl="2"/>
            <a:r>
              <a:rPr lang="en-US" sz="1100" dirty="0">
                <a:hlinkClick r:id="rId19"/>
              </a:rPr>
              <a:t>1.2.2 How to install other VO services?</a:t>
            </a:r>
            <a:endParaRPr lang="en-US" sz="1100" dirty="0"/>
          </a:p>
          <a:p>
            <a:pPr lvl="2"/>
            <a:r>
              <a:rPr lang="en-US" sz="1100" dirty="0">
                <a:hlinkClick r:id="rId20"/>
              </a:rPr>
              <a:t>1.2.3 How to manage VO registration requests in the VOMS server?</a:t>
            </a:r>
            <a:endParaRPr lang="en-US" sz="1100" dirty="0"/>
          </a:p>
          <a:p>
            <a:pPr lvl="2"/>
            <a:r>
              <a:rPr lang="en-US" sz="1100" dirty="0">
                <a:hlinkClick r:id="rId21"/>
              </a:rPr>
              <a:t>1.2.4 How to install VO specific software in a remote site?</a:t>
            </a:r>
            <a:endParaRPr lang="en-US" sz="1100" dirty="0"/>
          </a:p>
          <a:p>
            <a:pPr lvl="2"/>
            <a:r>
              <a:rPr lang="en-US" sz="1100" dirty="0">
                <a:hlinkClick r:id="rId22"/>
              </a:rPr>
              <a:t>1.2.5 Who can install VO software in a remote site?</a:t>
            </a:r>
            <a:endParaRPr lang="en-US" sz="1100" dirty="0"/>
          </a:p>
          <a:p>
            <a:pPr lvl="2"/>
            <a:r>
              <a:rPr lang="en-US" sz="1100" dirty="0">
                <a:hlinkClick r:id="rId23"/>
              </a:rPr>
              <a:t>1.2.6 Where can the VO software be installed in a remote site?</a:t>
            </a:r>
            <a:endParaRPr lang="en-US" sz="1100" dirty="0"/>
          </a:p>
          <a:p>
            <a:pPr lvl="2"/>
            <a:r>
              <a:rPr lang="en-US" sz="1100" dirty="0">
                <a:hlinkClick r:id="rId24"/>
              </a:rPr>
              <a:t>1.2.7 How to access VO activity history?</a:t>
            </a:r>
            <a:endParaRPr lang="en-US" sz="1100" dirty="0"/>
          </a:p>
          <a:p>
            <a:pPr lvl="2"/>
            <a:r>
              <a:rPr lang="en-US" sz="1100" dirty="0">
                <a:hlinkClick r:id="rId25"/>
              </a:rPr>
              <a:t>1.2.8 How to get information about VO resources?</a:t>
            </a:r>
            <a:endParaRPr lang="en-US" sz="1100" dirty="0"/>
          </a:p>
          <a:p>
            <a:r>
              <a:rPr lang="en-US" sz="1100" dirty="0">
                <a:hlinkClick r:id="rId26"/>
              </a:rPr>
              <a:t>2 Documentation for reference</a:t>
            </a:r>
            <a:endParaRPr lang="en-US" sz="1100" dirty="0"/>
          </a:p>
          <a:p>
            <a:r>
              <a:rPr lang="en-US" sz="1100" dirty="0">
                <a:hlinkClick r:id="rId27"/>
              </a:rPr>
              <a:t>3 </a:t>
            </a:r>
            <a:r>
              <a:rPr lang="en-US" sz="1100" dirty="0" err="1">
                <a:hlinkClick r:id="rId27"/>
              </a:rPr>
              <a:t>Instalation</a:t>
            </a:r>
            <a:r>
              <a:rPr lang="en-US" sz="1100" dirty="0">
                <a:hlinkClick r:id="rId27"/>
              </a:rPr>
              <a:t> / Administration guides</a:t>
            </a:r>
            <a:endParaRPr lang="en-US" sz="1100" dirty="0"/>
          </a:p>
          <a:p>
            <a:r>
              <a:rPr lang="en-US" sz="1100" dirty="0">
                <a:hlinkClick r:id="rId28"/>
              </a:rPr>
              <a:t>4 Operational Links</a:t>
            </a:r>
            <a:endParaRPr lang="en-US" sz="1100" dirty="0"/>
          </a:p>
          <a:p>
            <a:r>
              <a:rPr lang="en-US" sz="1100" dirty="0">
                <a:hlinkClick r:id="rId29"/>
              </a:rPr>
              <a:t>5 Revision history</a:t>
            </a:r>
            <a:endParaRPr lang="en-US" sz="1100" dirty="0"/>
          </a:p>
        </p:txBody>
      </p:sp>
      <p:sp>
        <p:nvSpPr>
          <p:cNvPr id="6" name="4 Marcador de número de diapositiva"/>
          <p:cNvSpPr txBox="1">
            <a:spLocks/>
          </p:cNvSpPr>
          <p:nvPr/>
        </p:nvSpPr>
        <p:spPr>
          <a:xfrm>
            <a:off x="3124200" y="6356350"/>
            <a:ext cx="2895600" cy="365125"/>
          </a:xfrm>
          <a:prstGeom prst="rect">
            <a:avLst/>
          </a:prstGeom>
        </p:spPr>
        <p:txBody>
          <a:bodyPr vert="horz" lIns="91440" tIns="45720" rIns="91440" bIns="45720" rtlCol="0" anchor="ctr"/>
          <a:lstStyle>
            <a:defPPr>
              <a:defRPr lang="es-ES"/>
            </a:defPPr>
            <a:lvl1pPr marL="0" algn="ctr" defTabSz="914400" rtl="0" eaLnBrk="1" fontAlgn="auto" latinLnBrk="0" hangingPunct="1">
              <a:spcBef>
                <a:spcPts val="0"/>
              </a:spcBef>
              <a:spcAft>
                <a:spcPts val="0"/>
              </a:spcAft>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B5DC9-5802-4A19-9770-D4EF47B52CA9}" type="slidenum">
              <a:rPr lang="en-US" smtClean="0"/>
              <a:pPr/>
              <a:t>3</a:t>
            </a:fld>
            <a:endParaRPr lang="en-US"/>
          </a:p>
        </p:txBody>
      </p:sp>
    </p:spTree>
    <p:extLst>
      <p:ext uri="{BB962C8B-B14F-4D97-AF65-F5344CB8AC3E}">
        <p14:creationId xmlns:p14="http://schemas.microsoft.com/office/powerpoint/2010/main" val="35311254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r>
              <a:rPr lang="en-US" dirty="0" smtClean="0"/>
              <a:t>2. Promote VO activities</a:t>
            </a:r>
            <a:endParaRPr lang="en-US" dirty="0"/>
          </a:p>
        </p:txBody>
      </p:sp>
      <p:sp>
        <p:nvSpPr>
          <p:cNvPr id="5" name="4 Marcador de contenido"/>
          <p:cNvSpPr>
            <a:spLocks noGrp="1"/>
          </p:cNvSpPr>
          <p:nvPr>
            <p:ph idx="1"/>
          </p:nvPr>
        </p:nvSpPr>
        <p:spPr/>
        <p:txBody>
          <a:bodyPr/>
          <a:lstStyle/>
          <a:p>
            <a:r>
              <a:rPr lang="en-US" dirty="0" smtClean="0"/>
              <a:t>Tools to support usage of the VO</a:t>
            </a:r>
          </a:p>
          <a:p>
            <a:pPr lvl="1"/>
            <a:r>
              <a:rPr lang="en-US" dirty="0" smtClean="0"/>
              <a:t>High-Level classification and critical analysis </a:t>
            </a:r>
            <a:r>
              <a:rPr lang="en-US" dirty="0" smtClean="0"/>
              <a:t>for </a:t>
            </a:r>
            <a:r>
              <a:rPr lang="en-US" dirty="0" smtClean="0"/>
              <a:t>existing software </a:t>
            </a:r>
            <a:r>
              <a:rPr lang="en-US" dirty="0" smtClean="0"/>
              <a:t>environments, including documentation.</a:t>
            </a:r>
            <a:endParaRPr lang="en-US" dirty="0" smtClean="0"/>
          </a:p>
          <a:p>
            <a:pPr lvl="1"/>
            <a:r>
              <a:rPr lang="en-US" dirty="0" smtClean="0"/>
              <a:t>User-friendly submission tools.</a:t>
            </a:r>
          </a:p>
          <a:p>
            <a:pPr lvl="2"/>
            <a:r>
              <a:rPr lang="en-US" dirty="0" smtClean="0"/>
              <a:t>Ganga + Diane.</a:t>
            </a:r>
          </a:p>
          <a:p>
            <a:pPr lvl="2"/>
            <a:r>
              <a:rPr lang="en-US" dirty="0" smtClean="0"/>
              <a:t>Other execution engines (such as workflows).</a:t>
            </a:r>
            <a:endParaRPr lang="en-US" dirty="0" smtClean="0"/>
          </a:p>
          <a:p>
            <a:pPr lvl="1"/>
            <a:r>
              <a:rPr lang="en-US" dirty="0" smtClean="0"/>
              <a:t>User-friendly </a:t>
            </a:r>
            <a:r>
              <a:rPr lang="en-US" dirty="0" smtClean="0"/>
              <a:t>consoles</a:t>
            </a:r>
          </a:p>
          <a:p>
            <a:pPr lvl="2"/>
            <a:r>
              <a:rPr lang="en-GB" dirty="0" smtClean="0"/>
              <a:t>E.g. the </a:t>
            </a:r>
            <a:r>
              <a:rPr lang="en-GB" dirty="0" err="1" smtClean="0"/>
              <a:t>VBrowser</a:t>
            </a:r>
            <a:r>
              <a:rPr lang="en-GB" dirty="0" smtClean="0"/>
              <a:t>, migrating desktop.</a:t>
            </a:r>
          </a:p>
          <a:p>
            <a:pPr lvl="1"/>
            <a:r>
              <a:rPr lang="en-GB" dirty="0" smtClean="0"/>
              <a:t>Highly connected to the Tools Database.</a:t>
            </a:r>
            <a:endParaRPr lang="en-GB" dirty="0" smtClean="0"/>
          </a:p>
          <a:p>
            <a:pPr lvl="1"/>
            <a:endParaRPr lang="es-ES" dirty="0">
              <a:solidFill>
                <a:srgbClr val="FF0000"/>
              </a:solidFill>
            </a:endParaRPr>
          </a:p>
        </p:txBody>
      </p:sp>
      <p:sp>
        <p:nvSpPr>
          <p:cNvPr id="4" name="4 Marcador de número de diapositiva"/>
          <p:cNvSpPr>
            <a:spLocks noGrp="1"/>
          </p:cNvSpPr>
          <p:nvPr>
            <p:ph type="sldNum" idx="11"/>
          </p:nvPr>
        </p:nvSpPr>
        <p:spPr/>
        <p:txBody>
          <a:bodyPr/>
          <a:lstStyle/>
          <a:p>
            <a:fld id="{A0DEF786-EFD7-492C-AF22-99C6736F8F43}" type="slidenum">
              <a:rPr lang="en-US" smtClean="0"/>
              <a:pPr/>
              <a:t>4</a:t>
            </a:fld>
            <a:endParaRPr lang="en-US"/>
          </a:p>
        </p:txBody>
      </p:sp>
    </p:spTree>
    <p:extLst>
      <p:ext uri="{BB962C8B-B14F-4D97-AF65-F5344CB8AC3E}">
        <p14:creationId xmlns:p14="http://schemas.microsoft.com/office/powerpoint/2010/main" val="26578559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r>
              <a:rPr lang="en-US" dirty="0" smtClean="0"/>
              <a:t>2. Promote VO activities</a:t>
            </a:r>
            <a:endParaRPr lang="en-US" dirty="0"/>
          </a:p>
        </p:txBody>
      </p:sp>
      <p:sp>
        <p:nvSpPr>
          <p:cNvPr id="5" name="4 Marcador de contenido"/>
          <p:cNvSpPr>
            <a:spLocks noGrp="1"/>
          </p:cNvSpPr>
          <p:nvPr>
            <p:ph idx="1"/>
          </p:nvPr>
        </p:nvSpPr>
        <p:spPr/>
        <p:txBody>
          <a:bodyPr/>
          <a:lstStyle/>
          <a:p>
            <a:r>
              <a:rPr lang="en-US" sz="2000" dirty="0" smtClean="0"/>
              <a:t>Ganga + Diane + Mini-dashboard framework</a:t>
            </a:r>
          </a:p>
          <a:p>
            <a:pPr lvl="1"/>
            <a:r>
              <a:rPr lang="en-US" sz="1800" dirty="0" smtClean="0"/>
              <a:t>The mini-Dashboard monitoring service provides a web-based interface to monitor jobs with the GANGA job submission framework. </a:t>
            </a:r>
          </a:p>
          <a:p>
            <a:pPr lvl="1"/>
            <a:r>
              <a:rPr lang="en-US" sz="1800" dirty="0" smtClean="0"/>
              <a:t>The framework can be setup centrally for one or multiple VOs to provide an overview of the jobs that were submitted by members of the VO through GANGA. </a:t>
            </a:r>
          </a:p>
          <a:p>
            <a:r>
              <a:rPr lang="en-US" sz="2000" dirty="0" smtClean="0"/>
              <a:t>Pros &amp; Cons</a:t>
            </a:r>
          </a:p>
          <a:p>
            <a:pPr lvl="1"/>
            <a:r>
              <a:rPr lang="en-US" sz="1800" dirty="0" smtClean="0"/>
              <a:t>Ganga GUI contributing to decrease the learning curve for users.</a:t>
            </a:r>
          </a:p>
          <a:p>
            <a:pPr lvl="1"/>
            <a:r>
              <a:rPr lang="en-US" sz="1800" dirty="0" err="1" smtClean="0"/>
              <a:t>Diane+Ganga</a:t>
            </a:r>
            <a:r>
              <a:rPr lang="en-US" sz="1800" dirty="0" smtClean="0"/>
              <a:t> represents an easy framework to start VO production jobs, and increase the success rate.</a:t>
            </a:r>
          </a:p>
          <a:p>
            <a:pPr lvl="1"/>
            <a:r>
              <a:rPr lang="en-US" sz="1800" dirty="0" smtClean="0"/>
              <a:t>Pilot framework has to be agreed by the infrastructure providers.</a:t>
            </a:r>
          </a:p>
          <a:p>
            <a:r>
              <a:rPr lang="en-US" sz="2000" dirty="0" smtClean="0"/>
              <a:t>Full analysis and evaluation, it will </a:t>
            </a:r>
            <a:r>
              <a:rPr lang="en-US" sz="2000" dirty="0" smtClean="0"/>
              <a:t>include an example use case: </a:t>
            </a:r>
            <a:endParaRPr lang="en-US" sz="2000" dirty="0" smtClean="0"/>
          </a:p>
          <a:p>
            <a:pPr lvl="1"/>
            <a:r>
              <a:rPr lang="en-US" sz="1600" b="1" dirty="0" smtClean="0">
                <a:solidFill>
                  <a:schemeClr val="tx2"/>
                </a:solidFill>
              </a:rPr>
              <a:t>https://wiki.egi.eu/w/images/1/15/Diane_Ganga_Evaluation_v2.pdf</a:t>
            </a:r>
          </a:p>
          <a:p>
            <a:endParaRPr lang="es-ES" sz="2000" dirty="0"/>
          </a:p>
        </p:txBody>
      </p:sp>
      <p:sp>
        <p:nvSpPr>
          <p:cNvPr id="4" name="4 Marcador de número de diapositiva"/>
          <p:cNvSpPr>
            <a:spLocks noGrp="1"/>
          </p:cNvSpPr>
          <p:nvPr>
            <p:ph type="sldNum" idx="11"/>
          </p:nvPr>
        </p:nvSpPr>
        <p:spPr/>
        <p:txBody>
          <a:bodyPr/>
          <a:lstStyle/>
          <a:p>
            <a:fld id="{A0DEF786-EFD7-492C-AF22-99C6736F8F43}" type="slidenum">
              <a:rPr lang="en-US" smtClean="0"/>
              <a:pPr/>
              <a:t>5</a:t>
            </a:fld>
            <a:endParaRPr lang="en-US"/>
          </a:p>
        </p:txBody>
      </p:sp>
    </p:spTree>
    <p:extLst>
      <p:ext uri="{BB962C8B-B14F-4D97-AF65-F5344CB8AC3E}">
        <p14:creationId xmlns:p14="http://schemas.microsoft.com/office/powerpoint/2010/main" val="41662549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941512" y="115888"/>
            <a:ext cx="7202487" cy="865187"/>
          </a:xfrm>
        </p:spPr>
        <p:txBody>
          <a:bodyPr/>
          <a:lstStyle/>
          <a:p>
            <a:r>
              <a:rPr lang="en-US" sz="3800" dirty="0" smtClean="0"/>
              <a:t>3. VO </a:t>
            </a:r>
            <a:r>
              <a:rPr lang="en-US" sz="3800" dirty="0" err="1" smtClean="0"/>
              <a:t>infrastrucure</a:t>
            </a:r>
            <a:r>
              <a:rPr lang="en-US" sz="3800" dirty="0" smtClean="0"/>
              <a:t> monitoring</a:t>
            </a:r>
            <a:endParaRPr lang="en-US" sz="3800" dirty="0"/>
          </a:p>
        </p:txBody>
      </p:sp>
      <p:sp>
        <p:nvSpPr>
          <p:cNvPr id="2" name="1 Marcador de contenido"/>
          <p:cNvSpPr>
            <a:spLocks noGrp="1"/>
          </p:cNvSpPr>
          <p:nvPr>
            <p:ph idx="1"/>
          </p:nvPr>
        </p:nvSpPr>
        <p:spPr>
          <a:xfrm>
            <a:off x="611188" y="1196752"/>
            <a:ext cx="8075612" cy="4525963"/>
          </a:xfrm>
        </p:spPr>
        <p:txBody>
          <a:bodyPr/>
          <a:lstStyle/>
          <a:p>
            <a:r>
              <a:rPr lang="en-US" sz="2400" dirty="0" smtClean="0"/>
              <a:t>VO members should be able to access the status of the VO infrastructure</a:t>
            </a:r>
          </a:p>
          <a:p>
            <a:r>
              <a:rPr lang="en-US" sz="2400" dirty="0" smtClean="0"/>
              <a:t>Tools are needed to run VO specific tests</a:t>
            </a:r>
          </a:p>
          <a:p>
            <a:pPr lvl="1"/>
            <a:r>
              <a:rPr lang="en-US" sz="2000" dirty="0" smtClean="0"/>
              <a:t>on a regular basis</a:t>
            </a:r>
          </a:p>
          <a:p>
            <a:pPr lvl="1"/>
            <a:r>
              <a:rPr lang="en-US" sz="2000" dirty="0" smtClean="0"/>
              <a:t>making the results visible for VO and VRC members.</a:t>
            </a:r>
          </a:p>
          <a:p>
            <a:r>
              <a:rPr lang="en-US" sz="2400" dirty="0" smtClean="0"/>
              <a:t>r-</a:t>
            </a:r>
            <a:r>
              <a:rPr lang="en-US" sz="2400" dirty="0" err="1" smtClean="0"/>
              <a:t>Nagios</a:t>
            </a:r>
            <a:r>
              <a:rPr lang="en-US" sz="2400" dirty="0" smtClean="0"/>
              <a:t> does similar job for operations</a:t>
            </a:r>
          </a:p>
          <a:p>
            <a:pPr lvl="1"/>
            <a:r>
              <a:rPr lang="en-US" sz="2000" dirty="0" smtClean="0"/>
              <a:t>Topology </a:t>
            </a:r>
            <a:r>
              <a:rPr lang="en-US" sz="2000" dirty="0" err="1" smtClean="0"/>
              <a:t>centred</a:t>
            </a:r>
            <a:r>
              <a:rPr lang="en-US" sz="2000" dirty="0" smtClean="0"/>
              <a:t> in region</a:t>
            </a:r>
          </a:p>
          <a:p>
            <a:pPr lvl="1"/>
            <a:r>
              <a:rPr lang="en-US" sz="2000" dirty="0" smtClean="0"/>
              <a:t>Only supports the ops VO</a:t>
            </a:r>
          </a:p>
          <a:p>
            <a:endParaRPr lang="es-ES" sz="2400" dirty="0"/>
          </a:p>
        </p:txBody>
      </p:sp>
      <p:sp>
        <p:nvSpPr>
          <p:cNvPr id="9219" name="AutoShape 3"/>
          <p:cNvSpPr>
            <a:spLocks noChangeArrowheads="1"/>
          </p:cNvSpPr>
          <p:nvPr/>
        </p:nvSpPr>
        <p:spPr bwMode="auto">
          <a:xfrm>
            <a:off x="422275" y="4508500"/>
            <a:ext cx="1801813" cy="1600200"/>
          </a:xfrm>
          <a:prstGeom prst="flowChartAlternateProcess">
            <a:avLst/>
          </a:prstGeom>
          <a:solidFill>
            <a:srgbClr val="94BD5E"/>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220" name="AutoShape 4"/>
          <p:cNvSpPr>
            <a:spLocks noChangeArrowheads="1"/>
          </p:cNvSpPr>
          <p:nvPr/>
        </p:nvSpPr>
        <p:spPr bwMode="auto">
          <a:xfrm>
            <a:off x="1066800" y="4857750"/>
            <a:ext cx="939800" cy="927100"/>
          </a:xfrm>
          <a:prstGeom prst="flowChartConnector">
            <a:avLst/>
          </a:prstGeom>
          <a:solidFill>
            <a:srgbClr val="FFFF6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AR PL UKai CN" charset="0"/>
                <a:cs typeface="AR PL UKai CN" charset="0"/>
              </a:rPr>
              <a:t>r-Nagios</a:t>
            </a:r>
          </a:p>
        </p:txBody>
      </p:sp>
      <p:sp>
        <p:nvSpPr>
          <p:cNvPr id="9221" name="Text Box 5"/>
          <p:cNvSpPr txBox="1">
            <a:spLocks noChangeArrowheads="1"/>
          </p:cNvSpPr>
          <p:nvPr/>
        </p:nvSpPr>
        <p:spPr bwMode="auto">
          <a:xfrm>
            <a:off x="395536" y="4797152"/>
            <a:ext cx="85563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9pPr>
          </a:lstStyle>
          <a:p>
            <a:pPr>
              <a:buClrTx/>
              <a:buFontTx/>
              <a:buNone/>
            </a:pPr>
            <a:r>
              <a:rPr lang="en-US" dirty="0" smtClean="0"/>
              <a:t>NGI-1</a:t>
            </a:r>
            <a:endParaRPr lang="en-US" dirty="0"/>
          </a:p>
        </p:txBody>
      </p:sp>
      <p:sp>
        <p:nvSpPr>
          <p:cNvPr id="9222" name="AutoShape 6"/>
          <p:cNvSpPr>
            <a:spLocks noChangeArrowheads="1"/>
          </p:cNvSpPr>
          <p:nvPr/>
        </p:nvSpPr>
        <p:spPr bwMode="auto">
          <a:xfrm>
            <a:off x="488950" y="5292725"/>
            <a:ext cx="180975"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223" name="AutoShape 7"/>
          <p:cNvSpPr>
            <a:spLocks noChangeArrowheads="1"/>
          </p:cNvSpPr>
          <p:nvPr/>
        </p:nvSpPr>
        <p:spPr bwMode="auto">
          <a:xfrm>
            <a:off x="1000125" y="4537075"/>
            <a:ext cx="179388"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224" name="AutoShape 8"/>
          <p:cNvSpPr>
            <a:spLocks noChangeArrowheads="1"/>
          </p:cNvSpPr>
          <p:nvPr/>
        </p:nvSpPr>
        <p:spPr bwMode="auto">
          <a:xfrm>
            <a:off x="1736725" y="4537075"/>
            <a:ext cx="180975"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cxnSp>
        <p:nvCxnSpPr>
          <p:cNvPr id="9225" name="AutoShape 9"/>
          <p:cNvCxnSpPr>
            <a:cxnSpLocks noChangeShapeType="1"/>
            <a:stCxn id="9224" idx="2"/>
            <a:endCxn id="9220" idx="0"/>
          </p:cNvCxnSpPr>
          <p:nvPr/>
        </p:nvCxnSpPr>
        <p:spPr bwMode="auto">
          <a:xfrm flipH="1">
            <a:off x="1536700" y="4765675"/>
            <a:ext cx="290513" cy="92075"/>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26" name="AutoShape 10"/>
          <p:cNvCxnSpPr>
            <a:cxnSpLocks noChangeShapeType="1"/>
            <a:stCxn id="9223" idx="2"/>
            <a:endCxn id="9220" idx="1"/>
          </p:cNvCxnSpPr>
          <p:nvPr/>
        </p:nvCxnSpPr>
        <p:spPr bwMode="auto">
          <a:xfrm>
            <a:off x="1089025" y="4765675"/>
            <a:ext cx="114300" cy="228600"/>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27" name="AutoShape 11"/>
          <p:cNvCxnSpPr>
            <a:cxnSpLocks noChangeShapeType="1"/>
            <a:stCxn id="9222" idx="3"/>
            <a:endCxn id="9220" idx="2"/>
          </p:cNvCxnSpPr>
          <p:nvPr/>
        </p:nvCxnSpPr>
        <p:spPr bwMode="auto">
          <a:xfrm flipV="1">
            <a:off x="669925" y="5321300"/>
            <a:ext cx="396875" cy="85725"/>
          </a:xfrm>
          <a:prstGeom prst="bentConnector3">
            <a:avLst>
              <a:gd name="adj1" fmla="val 50000"/>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228" name="AutoShape 12"/>
          <p:cNvSpPr>
            <a:spLocks noChangeArrowheads="1"/>
          </p:cNvSpPr>
          <p:nvPr/>
        </p:nvSpPr>
        <p:spPr bwMode="auto">
          <a:xfrm>
            <a:off x="1851025" y="5795963"/>
            <a:ext cx="180975"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cxnSp>
        <p:nvCxnSpPr>
          <p:cNvPr id="9229" name="AutoShape 13"/>
          <p:cNvCxnSpPr>
            <a:cxnSpLocks noChangeShapeType="1"/>
            <a:stCxn id="9220" idx="4"/>
            <a:endCxn id="9228" idx="1"/>
          </p:cNvCxnSpPr>
          <p:nvPr/>
        </p:nvCxnSpPr>
        <p:spPr bwMode="auto">
          <a:xfrm>
            <a:off x="1536700" y="5784850"/>
            <a:ext cx="314325" cy="125413"/>
          </a:xfrm>
          <a:prstGeom prst="bentConnector3">
            <a:avLst>
              <a:gd name="adj1" fmla="val 50000"/>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230" name="AutoShape 14"/>
          <p:cNvSpPr>
            <a:spLocks noChangeArrowheads="1"/>
          </p:cNvSpPr>
          <p:nvPr/>
        </p:nvSpPr>
        <p:spPr bwMode="auto">
          <a:xfrm>
            <a:off x="2474913" y="4510088"/>
            <a:ext cx="2012950" cy="1600200"/>
          </a:xfrm>
          <a:prstGeom prst="flowChartAlternateProcess">
            <a:avLst/>
          </a:prstGeom>
          <a:solidFill>
            <a:srgbClr val="FF950E"/>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231" name="AutoShape 15"/>
          <p:cNvSpPr>
            <a:spLocks noChangeArrowheads="1"/>
          </p:cNvSpPr>
          <p:nvPr/>
        </p:nvSpPr>
        <p:spPr bwMode="auto">
          <a:xfrm>
            <a:off x="3194050" y="4859338"/>
            <a:ext cx="1049338" cy="927100"/>
          </a:xfrm>
          <a:prstGeom prst="flowChartConnector">
            <a:avLst/>
          </a:prstGeom>
          <a:solidFill>
            <a:srgbClr val="FFFF6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AR PL UKai CN" charset="0"/>
                <a:cs typeface="AR PL UKai CN" charset="0"/>
              </a:rPr>
              <a:t>r-Nagios</a:t>
            </a:r>
          </a:p>
        </p:txBody>
      </p:sp>
      <p:sp>
        <p:nvSpPr>
          <p:cNvPr id="9232" name="Text Box 16"/>
          <p:cNvSpPr txBox="1">
            <a:spLocks noChangeArrowheads="1"/>
          </p:cNvSpPr>
          <p:nvPr/>
        </p:nvSpPr>
        <p:spPr bwMode="auto">
          <a:xfrm>
            <a:off x="2459286" y="4798740"/>
            <a:ext cx="80486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9pPr>
          </a:lstStyle>
          <a:p>
            <a:pPr>
              <a:buClrTx/>
              <a:buFontTx/>
              <a:buNone/>
            </a:pPr>
            <a:r>
              <a:rPr lang="en-US" dirty="0" smtClean="0"/>
              <a:t>NGI-2</a:t>
            </a:r>
            <a:endParaRPr lang="en-US" dirty="0"/>
          </a:p>
        </p:txBody>
      </p:sp>
      <p:sp>
        <p:nvSpPr>
          <p:cNvPr id="9233" name="AutoShape 17"/>
          <p:cNvSpPr>
            <a:spLocks noChangeArrowheads="1"/>
          </p:cNvSpPr>
          <p:nvPr/>
        </p:nvSpPr>
        <p:spPr bwMode="auto">
          <a:xfrm>
            <a:off x="2547938" y="5292725"/>
            <a:ext cx="201612"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234" name="AutoShape 18"/>
          <p:cNvSpPr>
            <a:spLocks noChangeArrowheads="1"/>
          </p:cNvSpPr>
          <p:nvPr/>
        </p:nvSpPr>
        <p:spPr bwMode="auto">
          <a:xfrm>
            <a:off x="3119438" y="4537075"/>
            <a:ext cx="201612"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235" name="AutoShape 19"/>
          <p:cNvSpPr>
            <a:spLocks noChangeArrowheads="1"/>
          </p:cNvSpPr>
          <p:nvPr/>
        </p:nvSpPr>
        <p:spPr bwMode="auto">
          <a:xfrm>
            <a:off x="3943350" y="4537075"/>
            <a:ext cx="201613"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cxnSp>
        <p:nvCxnSpPr>
          <p:cNvPr id="9236" name="AutoShape 20"/>
          <p:cNvCxnSpPr>
            <a:cxnSpLocks noChangeShapeType="1"/>
            <a:stCxn id="9235" idx="2"/>
            <a:endCxn id="9231" idx="0"/>
          </p:cNvCxnSpPr>
          <p:nvPr/>
        </p:nvCxnSpPr>
        <p:spPr bwMode="auto">
          <a:xfrm flipH="1">
            <a:off x="3719513" y="4765675"/>
            <a:ext cx="325437" cy="93663"/>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37" name="AutoShape 21"/>
          <p:cNvCxnSpPr>
            <a:cxnSpLocks noChangeShapeType="1"/>
            <a:stCxn id="9234" idx="2"/>
            <a:endCxn id="9231" idx="1"/>
          </p:cNvCxnSpPr>
          <p:nvPr/>
        </p:nvCxnSpPr>
        <p:spPr bwMode="auto">
          <a:xfrm>
            <a:off x="3219450" y="4765675"/>
            <a:ext cx="128588" cy="230188"/>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38" name="AutoShape 22"/>
          <p:cNvCxnSpPr>
            <a:cxnSpLocks noChangeShapeType="1"/>
            <a:stCxn id="9233" idx="3"/>
            <a:endCxn id="9231" idx="2"/>
          </p:cNvCxnSpPr>
          <p:nvPr/>
        </p:nvCxnSpPr>
        <p:spPr bwMode="auto">
          <a:xfrm flipV="1">
            <a:off x="2749550" y="5322888"/>
            <a:ext cx="444500" cy="84137"/>
          </a:xfrm>
          <a:prstGeom prst="bentConnector3">
            <a:avLst>
              <a:gd name="adj1" fmla="val 50000"/>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239" name="AutoShape 23"/>
          <p:cNvSpPr>
            <a:spLocks noChangeArrowheads="1"/>
          </p:cNvSpPr>
          <p:nvPr/>
        </p:nvSpPr>
        <p:spPr bwMode="auto">
          <a:xfrm>
            <a:off x="4070350" y="5797550"/>
            <a:ext cx="201613"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cxnSp>
        <p:nvCxnSpPr>
          <p:cNvPr id="9240" name="AutoShape 24"/>
          <p:cNvCxnSpPr>
            <a:cxnSpLocks noChangeShapeType="1"/>
            <a:stCxn id="9231" idx="4"/>
            <a:endCxn id="9239" idx="1"/>
          </p:cNvCxnSpPr>
          <p:nvPr/>
        </p:nvCxnSpPr>
        <p:spPr bwMode="auto">
          <a:xfrm>
            <a:off x="3719513" y="5786438"/>
            <a:ext cx="352425" cy="125412"/>
          </a:xfrm>
          <a:prstGeom prst="bentConnector3">
            <a:avLst>
              <a:gd name="adj1" fmla="val 50000"/>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241" name="AutoShape 25"/>
          <p:cNvSpPr>
            <a:spLocks noChangeArrowheads="1"/>
          </p:cNvSpPr>
          <p:nvPr/>
        </p:nvSpPr>
        <p:spPr bwMode="auto">
          <a:xfrm>
            <a:off x="4743450" y="4510088"/>
            <a:ext cx="1993900" cy="1600200"/>
          </a:xfrm>
          <a:prstGeom prst="flowChartAlternateProcess">
            <a:avLst/>
          </a:prstGeom>
          <a:solidFill>
            <a:srgbClr val="99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242" name="AutoShape 26"/>
          <p:cNvSpPr>
            <a:spLocks noChangeArrowheads="1"/>
          </p:cNvSpPr>
          <p:nvPr/>
        </p:nvSpPr>
        <p:spPr bwMode="auto">
          <a:xfrm>
            <a:off x="5487988" y="4859338"/>
            <a:ext cx="1039812" cy="927100"/>
          </a:xfrm>
          <a:prstGeom prst="flowChartConnector">
            <a:avLst/>
          </a:prstGeom>
          <a:solidFill>
            <a:srgbClr val="FFFF6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AR PL UKai CN" charset="0"/>
                <a:cs typeface="AR PL UKai CN" charset="0"/>
              </a:rPr>
              <a:t>r-Nagios</a:t>
            </a:r>
          </a:p>
        </p:txBody>
      </p:sp>
      <p:sp>
        <p:nvSpPr>
          <p:cNvPr id="9243" name="Text Box 27"/>
          <p:cNvSpPr txBox="1">
            <a:spLocks noChangeArrowheads="1"/>
          </p:cNvSpPr>
          <p:nvPr/>
        </p:nvSpPr>
        <p:spPr bwMode="auto">
          <a:xfrm>
            <a:off x="4788024" y="4798740"/>
            <a:ext cx="79851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9pPr>
          </a:lstStyle>
          <a:p>
            <a:pPr>
              <a:buClrTx/>
              <a:buFontTx/>
              <a:buNone/>
            </a:pPr>
            <a:r>
              <a:rPr lang="en-US" dirty="0" smtClean="0"/>
              <a:t>NGI-3</a:t>
            </a:r>
            <a:endParaRPr lang="en-US" dirty="0"/>
          </a:p>
        </p:txBody>
      </p:sp>
      <p:sp>
        <p:nvSpPr>
          <p:cNvPr id="9244" name="AutoShape 28"/>
          <p:cNvSpPr>
            <a:spLocks noChangeArrowheads="1"/>
          </p:cNvSpPr>
          <p:nvPr/>
        </p:nvSpPr>
        <p:spPr bwMode="auto">
          <a:xfrm>
            <a:off x="4846638" y="5292725"/>
            <a:ext cx="200025"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245" name="AutoShape 29"/>
          <p:cNvSpPr>
            <a:spLocks noChangeArrowheads="1"/>
          </p:cNvSpPr>
          <p:nvPr/>
        </p:nvSpPr>
        <p:spPr bwMode="auto">
          <a:xfrm>
            <a:off x="5411788" y="4537075"/>
            <a:ext cx="200025"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246" name="AutoShape 30"/>
          <p:cNvSpPr>
            <a:spLocks noChangeArrowheads="1"/>
          </p:cNvSpPr>
          <p:nvPr/>
        </p:nvSpPr>
        <p:spPr bwMode="auto">
          <a:xfrm>
            <a:off x="6229350" y="4537075"/>
            <a:ext cx="200025"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cxnSp>
        <p:nvCxnSpPr>
          <p:cNvPr id="9247" name="AutoShape 31"/>
          <p:cNvCxnSpPr>
            <a:cxnSpLocks noChangeShapeType="1"/>
            <a:stCxn id="9246" idx="2"/>
            <a:endCxn id="9242" idx="0"/>
          </p:cNvCxnSpPr>
          <p:nvPr/>
        </p:nvCxnSpPr>
        <p:spPr bwMode="auto">
          <a:xfrm flipH="1">
            <a:off x="6008688" y="4765675"/>
            <a:ext cx="320675" cy="93663"/>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48" name="AutoShape 32"/>
          <p:cNvCxnSpPr>
            <a:cxnSpLocks noChangeShapeType="1"/>
            <a:stCxn id="9245" idx="2"/>
            <a:endCxn id="9242" idx="1"/>
          </p:cNvCxnSpPr>
          <p:nvPr/>
        </p:nvCxnSpPr>
        <p:spPr bwMode="auto">
          <a:xfrm>
            <a:off x="5511800" y="4765675"/>
            <a:ext cx="128588" cy="230188"/>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49" name="AutoShape 33"/>
          <p:cNvCxnSpPr>
            <a:cxnSpLocks noChangeShapeType="1"/>
            <a:stCxn id="9244" idx="3"/>
            <a:endCxn id="9242" idx="2"/>
          </p:cNvCxnSpPr>
          <p:nvPr/>
        </p:nvCxnSpPr>
        <p:spPr bwMode="auto">
          <a:xfrm flipV="1">
            <a:off x="5046663" y="5322888"/>
            <a:ext cx="441325" cy="84137"/>
          </a:xfrm>
          <a:prstGeom prst="bentConnector3">
            <a:avLst>
              <a:gd name="adj1" fmla="val 50000"/>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250" name="AutoShape 34"/>
          <p:cNvSpPr>
            <a:spLocks noChangeArrowheads="1"/>
          </p:cNvSpPr>
          <p:nvPr/>
        </p:nvSpPr>
        <p:spPr bwMode="auto">
          <a:xfrm>
            <a:off x="6354763" y="5797550"/>
            <a:ext cx="200025"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cxnSp>
        <p:nvCxnSpPr>
          <p:cNvPr id="9251" name="AutoShape 35"/>
          <p:cNvCxnSpPr>
            <a:cxnSpLocks noChangeShapeType="1"/>
            <a:stCxn id="9242" idx="4"/>
            <a:endCxn id="9250" idx="1"/>
          </p:cNvCxnSpPr>
          <p:nvPr/>
        </p:nvCxnSpPr>
        <p:spPr bwMode="auto">
          <a:xfrm>
            <a:off x="6008688" y="5786438"/>
            <a:ext cx="347662" cy="125412"/>
          </a:xfrm>
          <a:prstGeom prst="bentConnector3">
            <a:avLst>
              <a:gd name="adj1" fmla="val 50000"/>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252" name="AutoShape 36"/>
          <p:cNvSpPr>
            <a:spLocks noChangeArrowheads="1"/>
          </p:cNvSpPr>
          <p:nvPr/>
        </p:nvSpPr>
        <p:spPr bwMode="auto">
          <a:xfrm>
            <a:off x="6942138" y="4510088"/>
            <a:ext cx="2030412" cy="1600200"/>
          </a:xfrm>
          <a:prstGeom prst="flowChartAlternateProcess">
            <a:avLst/>
          </a:prstGeom>
          <a:solidFill>
            <a:srgbClr val="CC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253" name="AutoShape 37"/>
          <p:cNvSpPr>
            <a:spLocks noChangeArrowheads="1"/>
          </p:cNvSpPr>
          <p:nvPr/>
        </p:nvSpPr>
        <p:spPr bwMode="auto">
          <a:xfrm>
            <a:off x="7667625" y="4859338"/>
            <a:ext cx="1058863" cy="927100"/>
          </a:xfrm>
          <a:prstGeom prst="flowChartConnector">
            <a:avLst/>
          </a:prstGeom>
          <a:solidFill>
            <a:srgbClr val="FFFF6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AR PL UKai CN" charset="0"/>
                <a:cs typeface="AR PL UKai CN" charset="0"/>
              </a:rPr>
              <a:t>r-Nagios</a:t>
            </a:r>
          </a:p>
        </p:txBody>
      </p:sp>
      <p:sp>
        <p:nvSpPr>
          <p:cNvPr id="9254" name="Text Box 38"/>
          <p:cNvSpPr txBox="1">
            <a:spLocks noChangeArrowheads="1"/>
          </p:cNvSpPr>
          <p:nvPr/>
        </p:nvSpPr>
        <p:spPr bwMode="auto">
          <a:xfrm>
            <a:off x="6958136" y="4798740"/>
            <a:ext cx="8128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9pPr>
          </a:lstStyle>
          <a:p>
            <a:pPr>
              <a:buClrTx/>
              <a:buFontTx/>
              <a:buNone/>
            </a:pPr>
            <a:r>
              <a:rPr lang="en-US" dirty="0" smtClean="0"/>
              <a:t>NGI-4</a:t>
            </a:r>
            <a:endParaRPr lang="en-US" dirty="0"/>
          </a:p>
        </p:txBody>
      </p:sp>
      <p:sp>
        <p:nvSpPr>
          <p:cNvPr id="9255" name="AutoShape 39"/>
          <p:cNvSpPr>
            <a:spLocks noChangeArrowheads="1"/>
          </p:cNvSpPr>
          <p:nvPr/>
        </p:nvSpPr>
        <p:spPr bwMode="auto">
          <a:xfrm>
            <a:off x="7016750" y="5292725"/>
            <a:ext cx="203200"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256" name="AutoShape 40"/>
          <p:cNvSpPr>
            <a:spLocks noChangeArrowheads="1"/>
          </p:cNvSpPr>
          <p:nvPr/>
        </p:nvSpPr>
        <p:spPr bwMode="auto">
          <a:xfrm>
            <a:off x="7591425" y="4537075"/>
            <a:ext cx="203200"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257" name="AutoShape 41"/>
          <p:cNvSpPr>
            <a:spLocks noChangeArrowheads="1"/>
          </p:cNvSpPr>
          <p:nvPr/>
        </p:nvSpPr>
        <p:spPr bwMode="auto">
          <a:xfrm>
            <a:off x="8423275" y="4537075"/>
            <a:ext cx="203200"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cxnSp>
        <p:nvCxnSpPr>
          <p:cNvPr id="9258" name="AutoShape 42"/>
          <p:cNvCxnSpPr>
            <a:cxnSpLocks noChangeShapeType="1"/>
            <a:stCxn id="9257" idx="2"/>
            <a:endCxn id="9253" idx="0"/>
          </p:cNvCxnSpPr>
          <p:nvPr/>
        </p:nvCxnSpPr>
        <p:spPr bwMode="auto">
          <a:xfrm flipH="1">
            <a:off x="8197850" y="4765675"/>
            <a:ext cx="327025" cy="93663"/>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59" name="AutoShape 43"/>
          <p:cNvCxnSpPr>
            <a:cxnSpLocks noChangeShapeType="1"/>
            <a:stCxn id="9256" idx="2"/>
            <a:endCxn id="9253" idx="1"/>
          </p:cNvCxnSpPr>
          <p:nvPr/>
        </p:nvCxnSpPr>
        <p:spPr bwMode="auto">
          <a:xfrm>
            <a:off x="7693025" y="4765675"/>
            <a:ext cx="130175" cy="230188"/>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60" name="AutoShape 44"/>
          <p:cNvCxnSpPr>
            <a:cxnSpLocks noChangeShapeType="1"/>
            <a:stCxn id="9255" idx="3"/>
            <a:endCxn id="9253" idx="2"/>
          </p:cNvCxnSpPr>
          <p:nvPr/>
        </p:nvCxnSpPr>
        <p:spPr bwMode="auto">
          <a:xfrm flipV="1">
            <a:off x="7219950" y="5322888"/>
            <a:ext cx="447675" cy="84137"/>
          </a:xfrm>
          <a:prstGeom prst="bentConnector3">
            <a:avLst>
              <a:gd name="adj1" fmla="val 50000"/>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261" name="AutoShape 45"/>
          <p:cNvSpPr>
            <a:spLocks noChangeArrowheads="1"/>
          </p:cNvSpPr>
          <p:nvPr/>
        </p:nvSpPr>
        <p:spPr bwMode="auto">
          <a:xfrm>
            <a:off x="8551863" y="5797550"/>
            <a:ext cx="203200" cy="228600"/>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cxnSp>
        <p:nvCxnSpPr>
          <p:cNvPr id="9262" name="AutoShape 46"/>
          <p:cNvCxnSpPr>
            <a:cxnSpLocks noChangeShapeType="1"/>
            <a:stCxn id="9253" idx="4"/>
            <a:endCxn id="9261" idx="1"/>
          </p:cNvCxnSpPr>
          <p:nvPr/>
        </p:nvCxnSpPr>
        <p:spPr bwMode="auto">
          <a:xfrm>
            <a:off x="8197850" y="5786438"/>
            <a:ext cx="355600" cy="125412"/>
          </a:xfrm>
          <a:prstGeom prst="bentConnector3">
            <a:avLst>
              <a:gd name="adj1" fmla="val 50000"/>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4 Marcador de número de diapositiva"/>
          <p:cNvSpPr>
            <a:spLocks noGrp="1"/>
          </p:cNvSpPr>
          <p:nvPr>
            <p:ph type="sldNum" idx="11"/>
          </p:nvPr>
        </p:nvSpPr>
        <p:spPr>
          <a:xfrm>
            <a:off x="3124200" y="6356350"/>
            <a:ext cx="2895600" cy="365125"/>
          </a:xfrm>
        </p:spPr>
        <p:txBody>
          <a:bodyPr/>
          <a:lstStyle/>
          <a:p>
            <a:fld id="{89BB5DC9-5802-4A19-9770-D4EF47B52CA9}" type="slidenum">
              <a:rPr lang="en-US" smtClean="0"/>
              <a:pPr/>
              <a:t>6</a:t>
            </a:fld>
            <a:endParaRPr lang="en-US"/>
          </a:p>
        </p:txBody>
      </p:sp>
    </p:spTree>
    <p:extLst>
      <p:ext uri="{BB962C8B-B14F-4D97-AF65-F5344CB8AC3E}">
        <p14:creationId xmlns:p14="http://schemas.microsoft.com/office/powerpoint/2010/main" val="16151664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600" dirty="0"/>
              <a:t>3. VO </a:t>
            </a:r>
            <a:r>
              <a:rPr lang="en-US" sz="3600" dirty="0" err="1"/>
              <a:t>infrastrucure</a:t>
            </a:r>
            <a:r>
              <a:rPr lang="en-US" sz="3600" dirty="0"/>
              <a:t> monitoring</a:t>
            </a:r>
            <a:endParaRPr lang="es-ES" sz="3200" dirty="0"/>
          </a:p>
        </p:txBody>
      </p:sp>
      <p:sp>
        <p:nvSpPr>
          <p:cNvPr id="3" name="2 Marcador de contenido"/>
          <p:cNvSpPr>
            <a:spLocks noGrp="1"/>
          </p:cNvSpPr>
          <p:nvPr>
            <p:ph idx="1"/>
          </p:nvPr>
        </p:nvSpPr>
        <p:spPr>
          <a:xfrm>
            <a:off x="611188" y="1412776"/>
            <a:ext cx="8075612" cy="4824536"/>
          </a:xfrm>
        </p:spPr>
        <p:txBody>
          <a:bodyPr/>
          <a:lstStyle/>
          <a:p>
            <a:endParaRPr lang="es-ES" dirty="0" smtClean="0"/>
          </a:p>
          <a:p>
            <a:endParaRPr lang="es-ES" dirty="0"/>
          </a:p>
          <a:p>
            <a:endParaRPr lang="es-ES" dirty="0" smtClean="0"/>
          </a:p>
          <a:p>
            <a:endParaRPr lang="es-ES" dirty="0"/>
          </a:p>
          <a:p>
            <a:endParaRPr lang="es-ES" dirty="0" smtClean="0"/>
          </a:p>
          <a:p>
            <a:pPr lvl="1"/>
            <a:endParaRPr lang="es-ES" dirty="0"/>
          </a:p>
          <a:p>
            <a:pPr lvl="1"/>
            <a:endParaRPr lang="es-ES" dirty="0" smtClean="0"/>
          </a:p>
          <a:p>
            <a:pPr lvl="1"/>
            <a:endParaRPr lang="es-ES" dirty="0" smtClean="0"/>
          </a:p>
          <a:p>
            <a:r>
              <a:rPr lang="es-ES" sz="2400" dirty="0" smtClean="0"/>
              <a:t>LSVRC </a:t>
            </a:r>
            <a:r>
              <a:rPr lang="es-ES" sz="2400" dirty="0" err="1" smtClean="0"/>
              <a:t>Nagios</a:t>
            </a:r>
            <a:r>
              <a:rPr lang="es-ES" sz="2400" dirty="0" smtClean="0"/>
              <a:t>: </a:t>
            </a:r>
            <a:r>
              <a:rPr lang="es-ES" sz="1800" dirty="0" smtClean="0">
                <a:hlinkClick r:id="rId2"/>
              </a:rPr>
              <a:t>http</a:t>
            </a:r>
            <a:r>
              <a:rPr lang="es-ES" sz="1800" dirty="0">
                <a:hlinkClick r:id="rId2"/>
              </a:rPr>
              <a:t>://wiki.healthgrid.org/Biomed-Shifts:Index</a:t>
            </a:r>
            <a:endParaRPr lang="es-ES" sz="1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124744"/>
            <a:ext cx="6336704" cy="474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4 Marcador de número de diapositiva"/>
          <p:cNvSpPr>
            <a:spLocks noGrp="1"/>
          </p:cNvSpPr>
          <p:nvPr>
            <p:ph type="sldNum" idx="11"/>
          </p:nvPr>
        </p:nvSpPr>
        <p:spPr>
          <a:xfrm>
            <a:off x="3124200" y="6356350"/>
            <a:ext cx="2895600" cy="365125"/>
          </a:xfrm>
        </p:spPr>
        <p:txBody>
          <a:bodyPr/>
          <a:lstStyle/>
          <a:p>
            <a:fld id="{89BB5DC9-5802-4A19-9770-D4EF47B52CA9}" type="slidenum">
              <a:rPr lang="en-US" smtClean="0"/>
              <a:pPr/>
              <a:t>7</a:t>
            </a:fld>
            <a:endParaRPr lang="en-US"/>
          </a:p>
        </p:txBody>
      </p:sp>
    </p:spTree>
    <p:extLst>
      <p:ext uri="{BB962C8B-B14F-4D97-AF65-F5344CB8AC3E}">
        <p14:creationId xmlns:p14="http://schemas.microsoft.com/office/powerpoint/2010/main" val="3465312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907704" y="115888"/>
            <a:ext cx="7236296" cy="865187"/>
          </a:xfrm>
        </p:spPr>
        <p:txBody>
          <a:bodyPr/>
          <a:lstStyle/>
          <a:p>
            <a:r>
              <a:rPr lang="en-US" sz="3800" dirty="0" smtClean="0"/>
              <a:t>3. VO </a:t>
            </a:r>
            <a:r>
              <a:rPr lang="en-US" sz="3800" dirty="0" err="1" smtClean="0"/>
              <a:t>infrastrucure</a:t>
            </a:r>
            <a:r>
              <a:rPr lang="en-US" sz="3800" dirty="0" smtClean="0"/>
              <a:t> monitoring</a:t>
            </a:r>
            <a:endParaRPr lang="en-US" sz="3800" dirty="0"/>
          </a:p>
        </p:txBody>
      </p:sp>
      <p:sp>
        <p:nvSpPr>
          <p:cNvPr id="2" name="1 Marcador de contenido"/>
          <p:cNvSpPr>
            <a:spLocks noGrp="1"/>
          </p:cNvSpPr>
          <p:nvPr>
            <p:ph idx="1"/>
          </p:nvPr>
        </p:nvSpPr>
        <p:spPr/>
        <p:txBody>
          <a:bodyPr/>
          <a:lstStyle/>
          <a:p>
            <a:r>
              <a:rPr lang="en-US" sz="2800" dirty="0" smtClean="0"/>
              <a:t>Adapt r-</a:t>
            </a:r>
            <a:r>
              <a:rPr lang="en-US" sz="2800" dirty="0" err="1" smtClean="0"/>
              <a:t>Nagios</a:t>
            </a:r>
            <a:r>
              <a:rPr lang="en-US" sz="2800" dirty="0" smtClean="0"/>
              <a:t> to execute tests on a VO perspective:</a:t>
            </a:r>
          </a:p>
          <a:p>
            <a:pPr lvl="1"/>
            <a:r>
              <a:rPr lang="en-US" sz="2200" dirty="0" smtClean="0"/>
              <a:t>Understand if multiple </a:t>
            </a:r>
            <a:r>
              <a:rPr lang="en-US" sz="2200" dirty="0" smtClean="0"/>
              <a:t>VOs</a:t>
            </a:r>
            <a:r>
              <a:rPr lang="en-US" sz="2200" dirty="0" smtClean="0"/>
              <a:t>				    can be </a:t>
            </a:r>
            <a:r>
              <a:rPr lang="en-US" sz="2200" dirty="0" smtClean="0"/>
              <a:t>monitored. </a:t>
            </a:r>
            <a:endParaRPr lang="en-US" sz="2200" dirty="0" smtClean="0"/>
          </a:p>
          <a:p>
            <a:pPr lvl="1"/>
            <a:r>
              <a:rPr lang="en-US" sz="2200" dirty="0" smtClean="0"/>
              <a:t>Understand how to generate				    the VO infrastructure topology. </a:t>
            </a:r>
          </a:p>
          <a:p>
            <a:pPr lvl="1"/>
            <a:r>
              <a:rPr lang="en-US" sz="2200" dirty="0" smtClean="0"/>
              <a:t>Deployment of a test box				 supporting two simultaneous				   test VO. </a:t>
            </a:r>
          </a:p>
          <a:p>
            <a:pPr lvl="1"/>
            <a:r>
              <a:rPr lang="en-US" sz="2200" dirty="0" smtClean="0"/>
              <a:t>Start to document the overall				 changes and process.</a:t>
            </a:r>
          </a:p>
          <a:p>
            <a:pPr marL="0" lvl="1" indent="0" algn="ctr">
              <a:buNone/>
            </a:pPr>
            <a:r>
              <a:rPr lang="en-US" sz="2200" b="1" dirty="0">
                <a:solidFill>
                  <a:schemeClr val="tx2"/>
                </a:solidFill>
              </a:rPr>
              <a:t>https://nagios01.ncg.ingrid.pt/nagios</a:t>
            </a:r>
          </a:p>
          <a:p>
            <a:endParaRPr lang="en-US" sz="2800" dirty="0" smtClean="0"/>
          </a:p>
          <a:p>
            <a:endParaRPr lang="es-ES" sz="2800" dirty="0"/>
          </a:p>
        </p:txBody>
      </p:sp>
      <p:grpSp>
        <p:nvGrpSpPr>
          <p:cNvPr id="10243" name="Group 3"/>
          <p:cNvGrpSpPr>
            <a:grpSpLocks/>
          </p:cNvGrpSpPr>
          <p:nvPr/>
        </p:nvGrpSpPr>
        <p:grpSpPr bwMode="auto">
          <a:xfrm>
            <a:off x="5220072" y="2076550"/>
            <a:ext cx="3766831" cy="3368674"/>
            <a:chOff x="3152" y="1207"/>
            <a:chExt cx="2526" cy="2259"/>
          </a:xfrm>
        </p:grpSpPr>
        <p:sp>
          <p:nvSpPr>
            <p:cNvPr id="10244" name="AutoShape 4"/>
            <p:cNvSpPr>
              <a:spLocks noChangeArrowheads="1"/>
            </p:cNvSpPr>
            <p:nvPr/>
          </p:nvSpPr>
          <p:spPr bwMode="auto">
            <a:xfrm>
              <a:off x="4422" y="1207"/>
              <a:ext cx="1253" cy="1121"/>
            </a:xfrm>
            <a:prstGeom prst="flowChartAlternateProcess">
              <a:avLst/>
            </a:prstGeom>
            <a:solidFill>
              <a:srgbClr val="99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0245" name="AutoShape 5"/>
            <p:cNvSpPr>
              <a:spLocks noChangeArrowheads="1"/>
            </p:cNvSpPr>
            <p:nvPr/>
          </p:nvSpPr>
          <p:spPr bwMode="auto">
            <a:xfrm>
              <a:off x="4402" y="2345"/>
              <a:ext cx="1276" cy="1121"/>
            </a:xfrm>
            <a:prstGeom prst="flowChartAlternateProcess">
              <a:avLst/>
            </a:prstGeom>
            <a:solidFill>
              <a:srgbClr val="CC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0246" name="AutoShape 6"/>
            <p:cNvSpPr>
              <a:spLocks noChangeArrowheads="1"/>
            </p:cNvSpPr>
            <p:nvPr/>
          </p:nvSpPr>
          <p:spPr bwMode="auto">
            <a:xfrm>
              <a:off x="3153" y="2345"/>
              <a:ext cx="1242" cy="1121"/>
            </a:xfrm>
            <a:prstGeom prst="flowChartAlternateProcess">
              <a:avLst/>
            </a:prstGeom>
            <a:solidFill>
              <a:srgbClr val="94BD5E"/>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0247" name="Text Box 7"/>
            <p:cNvSpPr txBox="1">
              <a:spLocks noChangeArrowheads="1"/>
            </p:cNvSpPr>
            <p:nvPr/>
          </p:nvSpPr>
          <p:spPr bwMode="auto">
            <a:xfrm>
              <a:off x="3218" y="2421"/>
              <a:ext cx="556" cy="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9pPr>
            </a:lstStyle>
            <a:p>
              <a:pPr>
                <a:buClrTx/>
                <a:buFontTx/>
                <a:buNone/>
              </a:pPr>
              <a:r>
                <a:rPr lang="en-US" dirty="0" smtClean="0"/>
                <a:t>NGI-1</a:t>
              </a:r>
              <a:endParaRPr lang="en-US" dirty="0"/>
            </a:p>
          </p:txBody>
        </p:sp>
        <p:sp>
          <p:nvSpPr>
            <p:cNvPr id="10248" name="AutoShape 8"/>
            <p:cNvSpPr>
              <a:spLocks noChangeArrowheads="1"/>
            </p:cNvSpPr>
            <p:nvPr/>
          </p:nvSpPr>
          <p:spPr bwMode="auto">
            <a:xfrm>
              <a:off x="3552" y="2642"/>
              <a:ext cx="121" cy="158"/>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0249" name="AutoShape 9"/>
            <p:cNvSpPr>
              <a:spLocks noChangeArrowheads="1"/>
            </p:cNvSpPr>
            <p:nvPr/>
          </p:nvSpPr>
          <p:spPr bwMode="auto">
            <a:xfrm>
              <a:off x="4140" y="3250"/>
              <a:ext cx="121" cy="158"/>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0250" name="AutoShape 10"/>
            <p:cNvSpPr>
              <a:spLocks noChangeArrowheads="1"/>
            </p:cNvSpPr>
            <p:nvPr/>
          </p:nvSpPr>
          <p:spPr bwMode="auto">
            <a:xfrm>
              <a:off x="3152" y="1207"/>
              <a:ext cx="1265" cy="1121"/>
            </a:xfrm>
            <a:prstGeom prst="flowChartAlternateProcess">
              <a:avLst/>
            </a:prstGeom>
            <a:solidFill>
              <a:srgbClr val="FF950E"/>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0251" name="AutoShape 11"/>
            <p:cNvSpPr>
              <a:spLocks noChangeArrowheads="1"/>
            </p:cNvSpPr>
            <p:nvPr/>
          </p:nvSpPr>
          <p:spPr bwMode="auto">
            <a:xfrm>
              <a:off x="3357" y="1681"/>
              <a:ext cx="124" cy="158"/>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0252" name="AutoShape 12"/>
            <p:cNvSpPr>
              <a:spLocks noChangeArrowheads="1"/>
            </p:cNvSpPr>
            <p:nvPr/>
          </p:nvSpPr>
          <p:spPr bwMode="auto">
            <a:xfrm>
              <a:off x="3671" y="1302"/>
              <a:ext cx="124" cy="158"/>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0253" name="AutoShape 13"/>
            <p:cNvSpPr>
              <a:spLocks noChangeArrowheads="1"/>
            </p:cNvSpPr>
            <p:nvPr/>
          </p:nvSpPr>
          <p:spPr bwMode="auto">
            <a:xfrm>
              <a:off x="4077" y="1328"/>
              <a:ext cx="124" cy="157"/>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cxnSp>
          <p:nvCxnSpPr>
            <p:cNvPr id="10254" name="AutoShape 14"/>
            <p:cNvCxnSpPr>
              <a:cxnSpLocks noChangeShapeType="1"/>
              <a:stCxn id="10253" idx="2"/>
            </p:cNvCxnSpPr>
            <p:nvPr/>
          </p:nvCxnSpPr>
          <p:spPr bwMode="auto">
            <a:xfrm>
              <a:off x="4140" y="1489"/>
              <a:ext cx="316" cy="443"/>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55" name="AutoShape 15"/>
            <p:cNvCxnSpPr>
              <a:cxnSpLocks noChangeShapeType="1"/>
              <a:stCxn id="10252" idx="2"/>
            </p:cNvCxnSpPr>
            <p:nvPr/>
          </p:nvCxnSpPr>
          <p:spPr bwMode="auto">
            <a:xfrm>
              <a:off x="3734" y="1461"/>
              <a:ext cx="488" cy="566"/>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56" name="AutoShape 16"/>
            <p:cNvCxnSpPr>
              <a:cxnSpLocks noChangeShapeType="1"/>
              <a:stCxn id="10251" idx="3"/>
            </p:cNvCxnSpPr>
            <p:nvPr/>
          </p:nvCxnSpPr>
          <p:spPr bwMode="auto">
            <a:xfrm>
              <a:off x="3482" y="1761"/>
              <a:ext cx="642" cy="497"/>
            </a:xfrm>
            <a:prstGeom prst="bentConnector3">
              <a:avLst>
                <a:gd name="adj1" fmla="val 50000"/>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257" name="Text Box 17"/>
            <p:cNvSpPr txBox="1">
              <a:spLocks noChangeArrowheads="1"/>
            </p:cNvSpPr>
            <p:nvPr/>
          </p:nvSpPr>
          <p:spPr bwMode="auto">
            <a:xfrm>
              <a:off x="5025" y="2421"/>
              <a:ext cx="549" cy="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9pPr>
            </a:lstStyle>
            <a:p>
              <a:pPr>
                <a:buClrTx/>
                <a:buFontTx/>
                <a:buNone/>
              </a:pPr>
              <a:r>
                <a:rPr lang="en-US" dirty="0" smtClean="0"/>
                <a:t>NGI-4</a:t>
              </a:r>
              <a:endParaRPr lang="en-US" dirty="0"/>
            </a:p>
          </p:txBody>
        </p:sp>
        <p:sp>
          <p:nvSpPr>
            <p:cNvPr id="10258" name="AutoShape 18"/>
            <p:cNvSpPr>
              <a:spLocks noChangeArrowheads="1"/>
            </p:cNvSpPr>
            <p:nvPr/>
          </p:nvSpPr>
          <p:spPr bwMode="auto">
            <a:xfrm>
              <a:off x="4143" y="1933"/>
              <a:ext cx="646" cy="647"/>
            </a:xfrm>
            <a:prstGeom prst="flowChartConnector">
              <a:avLst/>
            </a:prstGeom>
            <a:solidFill>
              <a:srgbClr val="FFFF6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AR PL UKai CN" charset="0"/>
                  <a:cs typeface="AR PL UKai CN" charset="0"/>
                </a:rPr>
                <a:t>VO(1-n)</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AR PL UKai CN" charset="0"/>
                  <a:cs typeface="AR PL UKai CN" charset="0"/>
                </a:rPr>
                <a:t>Nagios</a:t>
              </a:r>
            </a:p>
          </p:txBody>
        </p:sp>
        <p:sp>
          <p:nvSpPr>
            <p:cNvPr id="10259" name="Text Box 19"/>
            <p:cNvSpPr txBox="1">
              <a:spLocks noChangeArrowheads="1"/>
            </p:cNvSpPr>
            <p:nvPr/>
          </p:nvSpPr>
          <p:spPr bwMode="auto">
            <a:xfrm>
              <a:off x="3196" y="1232"/>
              <a:ext cx="607" cy="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9pPr>
            </a:lstStyle>
            <a:p>
              <a:pPr>
                <a:buClrTx/>
                <a:buFontTx/>
                <a:buNone/>
              </a:pPr>
              <a:r>
                <a:rPr lang="en-US" dirty="0" smtClean="0"/>
                <a:t>NGI-2</a:t>
              </a:r>
              <a:endParaRPr lang="en-US" dirty="0"/>
            </a:p>
          </p:txBody>
        </p:sp>
        <p:sp>
          <p:nvSpPr>
            <p:cNvPr id="10260" name="Text Box 20"/>
            <p:cNvSpPr txBox="1">
              <a:spLocks noChangeArrowheads="1"/>
            </p:cNvSpPr>
            <p:nvPr/>
          </p:nvSpPr>
          <p:spPr bwMode="auto">
            <a:xfrm>
              <a:off x="5086" y="1232"/>
              <a:ext cx="565" cy="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AR PL UKai CN" charset="0"/>
                  <a:cs typeface="AR PL UKai CN" charset="0"/>
                </a:defRPr>
              </a:lvl9pPr>
            </a:lstStyle>
            <a:p>
              <a:pPr>
                <a:buClrTx/>
                <a:buFontTx/>
                <a:buNone/>
              </a:pPr>
              <a:r>
                <a:rPr lang="en-US" dirty="0" smtClean="0"/>
                <a:t>NGI-3</a:t>
              </a:r>
              <a:endParaRPr lang="en-US" dirty="0"/>
            </a:p>
          </p:txBody>
        </p:sp>
        <p:sp>
          <p:nvSpPr>
            <p:cNvPr id="10261" name="AutoShape 21"/>
            <p:cNvSpPr>
              <a:spLocks noChangeArrowheads="1"/>
            </p:cNvSpPr>
            <p:nvPr/>
          </p:nvSpPr>
          <p:spPr bwMode="auto">
            <a:xfrm>
              <a:off x="5025" y="2895"/>
              <a:ext cx="121" cy="158"/>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0262" name="AutoShape 22"/>
            <p:cNvSpPr>
              <a:spLocks noChangeArrowheads="1"/>
            </p:cNvSpPr>
            <p:nvPr/>
          </p:nvSpPr>
          <p:spPr bwMode="auto">
            <a:xfrm>
              <a:off x="4730" y="1479"/>
              <a:ext cx="121" cy="158"/>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0263" name="AutoShape 23"/>
            <p:cNvSpPr>
              <a:spLocks noChangeArrowheads="1"/>
            </p:cNvSpPr>
            <p:nvPr/>
          </p:nvSpPr>
          <p:spPr bwMode="auto">
            <a:xfrm>
              <a:off x="5070" y="1833"/>
              <a:ext cx="121" cy="158"/>
            </a:xfrm>
            <a:prstGeom prst="hexagon">
              <a:avLst>
                <a:gd name="adj" fmla="val 25000"/>
                <a:gd name="vf" fmla="val 115470"/>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cxnSp>
          <p:nvCxnSpPr>
            <p:cNvPr id="10264" name="AutoShape 24"/>
            <p:cNvCxnSpPr>
              <a:cxnSpLocks noChangeShapeType="1"/>
              <a:stCxn id="10248" idx="3"/>
              <a:endCxn id="10258" idx="3"/>
            </p:cNvCxnSpPr>
            <p:nvPr/>
          </p:nvCxnSpPr>
          <p:spPr bwMode="auto">
            <a:xfrm flipV="1">
              <a:off x="3674" y="2486"/>
              <a:ext cx="563" cy="234"/>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5" name="AutoShape 25"/>
            <p:cNvCxnSpPr>
              <a:cxnSpLocks noChangeShapeType="1"/>
            </p:cNvCxnSpPr>
            <p:nvPr/>
          </p:nvCxnSpPr>
          <p:spPr bwMode="auto">
            <a:xfrm>
              <a:off x="3735" y="1464"/>
              <a:ext cx="487" cy="563"/>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6" name="AutoShape 26"/>
            <p:cNvCxnSpPr>
              <a:cxnSpLocks noChangeShapeType="1"/>
              <a:stCxn id="10249" idx="0"/>
              <a:endCxn id="10258" idx="4"/>
            </p:cNvCxnSpPr>
            <p:nvPr/>
          </p:nvCxnSpPr>
          <p:spPr bwMode="auto">
            <a:xfrm flipV="1">
              <a:off x="4201" y="2581"/>
              <a:ext cx="265" cy="668"/>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7" name="AutoShape 27"/>
            <p:cNvCxnSpPr>
              <a:cxnSpLocks noChangeShapeType="1"/>
              <a:stCxn id="10262" idx="2"/>
              <a:endCxn id="10258" idx="7"/>
            </p:cNvCxnSpPr>
            <p:nvPr/>
          </p:nvCxnSpPr>
          <p:spPr bwMode="auto">
            <a:xfrm flipH="1">
              <a:off x="4695" y="1638"/>
              <a:ext cx="94" cy="389"/>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8" name="AutoShape 28"/>
            <p:cNvCxnSpPr>
              <a:cxnSpLocks noChangeShapeType="1"/>
              <a:endCxn id="10258" idx="6"/>
            </p:cNvCxnSpPr>
            <p:nvPr/>
          </p:nvCxnSpPr>
          <p:spPr bwMode="auto">
            <a:xfrm flipH="1">
              <a:off x="4790" y="1986"/>
              <a:ext cx="328" cy="270"/>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9" name="AutoShape 29"/>
            <p:cNvCxnSpPr>
              <a:cxnSpLocks noChangeShapeType="1"/>
              <a:stCxn id="10261" idx="0"/>
              <a:endCxn id="10258" idx="5"/>
            </p:cNvCxnSpPr>
            <p:nvPr/>
          </p:nvCxnSpPr>
          <p:spPr bwMode="auto">
            <a:xfrm flipH="1" flipV="1">
              <a:off x="4695" y="2486"/>
              <a:ext cx="390" cy="408"/>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3" name="4 Marcador de número de diapositiva"/>
          <p:cNvSpPr txBox="1">
            <a:spLocks/>
          </p:cNvSpPr>
          <p:nvPr/>
        </p:nvSpPr>
        <p:spPr>
          <a:xfrm>
            <a:off x="3124200" y="6356350"/>
            <a:ext cx="2895600" cy="365125"/>
          </a:xfrm>
          <a:prstGeom prst="rect">
            <a:avLst/>
          </a:prstGeom>
        </p:spPr>
        <p:txBody>
          <a:bodyPr vert="horz" lIns="91440" tIns="45720" rIns="91440" bIns="45720" rtlCol="0" anchor="ctr"/>
          <a:lstStyle>
            <a:defPPr>
              <a:defRPr lang="es-ES"/>
            </a:defPPr>
            <a:lvl1pPr marL="0" algn="ctr" defTabSz="914400" rtl="0" eaLnBrk="1" fontAlgn="auto" latinLnBrk="0" hangingPunct="1">
              <a:spcBef>
                <a:spcPts val="0"/>
              </a:spcBef>
              <a:spcAft>
                <a:spcPts val="0"/>
              </a:spcAft>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B5DC9-5802-4A19-9770-D4EF47B52CA9}" type="slidenum">
              <a:rPr lang="en-US" smtClean="0"/>
              <a:pPr/>
              <a:t>8</a:t>
            </a:fld>
            <a:endParaRPr lang="en-US"/>
          </a:p>
        </p:txBody>
      </p:sp>
    </p:spTree>
    <p:extLst>
      <p:ext uri="{BB962C8B-B14F-4D97-AF65-F5344CB8AC3E}">
        <p14:creationId xmlns:p14="http://schemas.microsoft.com/office/powerpoint/2010/main" val="16539367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907704" y="115888"/>
            <a:ext cx="7236296" cy="865187"/>
          </a:xfrm>
        </p:spPr>
        <p:txBody>
          <a:bodyPr/>
          <a:lstStyle/>
          <a:p>
            <a:r>
              <a:rPr lang="en-US" sz="3800" dirty="0">
                <a:solidFill>
                  <a:srgbClr val="FFFFFF"/>
                </a:solidFill>
              </a:rPr>
              <a:t>3. VO </a:t>
            </a:r>
            <a:r>
              <a:rPr lang="en-US" sz="3800" dirty="0" err="1">
                <a:solidFill>
                  <a:srgbClr val="FFFFFF"/>
                </a:solidFill>
              </a:rPr>
              <a:t>infrastrucure</a:t>
            </a:r>
            <a:r>
              <a:rPr lang="en-US" sz="3800" dirty="0">
                <a:solidFill>
                  <a:srgbClr val="FFFFFF"/>
                </a:solidFill>
              </a:rPr>
              <a:t> </a:t>
            </a:r>
            <a:r>
              <a:rPr lang="en-US" sz="3800" dirty="0" smtClean="0">
                <a:solidFill>
                  <a:srgbClr val="FFFFFF"/>
                </a:solidFill>
              </a:rPr>
              <a:t>monitoring</a:t>
            </a:r>
            <a:endParaRPr lang="es-ES" sz="3800" dirty="0"/>
          </a:p>
        </p:txBody>
      </p:sp>
      <p:sp>
        <p:nvSpPr>
          <p:cNvPr id="5" name="4 Marcador de contenido"/>
          <p:cNvSpPr>
            <a:spLocks noGrp="1"/>
          </p:cNvSpPr>
          <p:nvPr>
            <p:ph idx="1"/>
          </p:nvPr>
        </p:nvSpPr>
        <p:spPr/>
        <p:txBody>
          <a:bodyPr/>
          <a:lstStyle/>
          <a:p>
            <a:endParaRPr lang="es-ES"/>
          </a:p>
        </p:txBody>
      </p:sp>
      <p:sp>
        <p:nvSpPr>
          <p:cNvPr id="4" name="4 Marcador de número de diapositiva"/>
          <p:cNvSpPr>
            <a:spLocks noGrp="1"/>
          </p:cNvSpPr>
          <p:nvPr>
            <p:ph type="sldNum" idx="11"/>
          </p:nvPr>
        </p:nvSpPr>
        <p:spPr/>
        <p:txBody>
          <a:bodyPr/>
          <a:lstStyle/>
          <a:p>
            <a:fld id="{89BB5DC9-5802-4A19-9770-D4EF47B52CA9}" type="slidenum">
              <a:rPr lang="en-US" smtClean="0"/>
              <a:pPr/>
              <a:t>9</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119188"/>
            <a:ext cx="8955088" cy="5053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2342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GI-InSPIRE-Slide-Template_v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EGI-InSPIRE</Template>
  <TotalTime>1424</TotalTime>
  <Words>1715</Words>
  <Application>Microsoft Office PowerPoint</Application>
  <PresentationFormat>Presentación en pantalla (4:3)</PresentationFormat>
  <Paragraphs>323</Paragraphs>
  <Slides>25</Slides>
  <Notes>18</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EGI-InSPIRE-Slide-Template_v4</vt:lpstr>
      <vt:lpstr>VO Services Activities NA3 F2F Meeting (3/03/2011)</vt:lpstr>
      <vt:lpstr>Activity scope</vt:lpstr>
      <vt:lpstr>1. VO Management Support</vt:lpstr>
      <vt:lpstr>2. Promote VO activities</vt:lpstr>
      <vt:lpstr>2. Promote VO activities</vt:lpstr>
      <vt:lpstr>3. VO infrastrucure monitoring</vt:lpstr>
      <vt:lpstr>3. VO infrastrucure monitoring</vt:lpstr>
      <vt:lpstr>3. VO infrastrucure monitoring</vt:lpstr>
      <vt:lpstr>3. VO infrastrucure monitoring</vt:lpstr>
      <vt:lpstr>4. VO Infrastructure Usage</vt:lpstr>
      <vt:lpstr>4. VO Infrastructure Usage</vt:lpstr>
      <vt:lpstr>Presentación de PowerPoint</vt:lpstr>
      <vt:lpstr>Presentación de PowerPoint</vt:lpstr>
      <vt:lpstr>VO Services web site</vt:lpstr>
      <vt:lpstr>VO Services web site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Issues</vt:lpstr>
      <vt:lpstr>Future planned Work</vt:lpstr>
      <vt:lpstr>Conclusion</vt:lpstr>
    </vt:vector>
  </TitlesOfParts>
  <Company>UPV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Realizadas en el Marco de EGI-InSPIRE</dc:title>
  <dc:creator>iblanque</dc:creator>
  <cp:lastModifiedBy>iblanque</cp:lastModifiedBy>
  <cp:revision>31</cp:revision>
  <dcterms:created xsi:type="dcterms:W3CDTF">2010-09-29T09:29:02Z</dcterms:created>
  <dcterms:modified xsi:type="dcterms:W3CDTF">2011-03-03T13:22:29Z</dcterms:modified>
</cp:coreProperties>
</file>