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6"/>
  </p:notesMasterIdLst>
  <p:handoutMasterIdLst>
    <p:handoutMasterId r:id="rId17"/>
  </p:handoutMasterIdLst>
  <p:sldIdLst>
    <p:sldId id="271" r:id="rId2"/>
    <p:sldId id="286" r:id="rId3"/>
    <p:sldId id="273" r:id="rId4"/>
    <p:sldId id="285" r:id="rId5"/>
    <p:sldId id="284" r:id="rId6"/>
    <p:sldId id="276" r:id="rId7"/>
    <p:sldId id="277" r:id="rId8"/>
    <p:sldId id="278" r:id="rId9"/>
    <p:sldId id="280" r:id="rId10"/>
    <p:sldId id="281" r:id="rId11"/>
    <p:sldId id="282" r:id="rId12"/>
    <p:sldId id="283" r:id="rId13"/>
    <p:sldId id="279" r:id="rId14"/>
    <p:sldId id="272" r:id="rId1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93AA5-ADE1-4354-A47C-15D88BE44875}" type="datetimeFigureOut">
              <a:rPr lang="en-GB" smtClean="0"/>
              <a:pPr/>
              <a:t>03/03/2011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56983-00F7-4136-A998-5B807E03537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5B72B12-9656-4188-A781-DB93B933E498}" type="datetimeFigureOut">
              <a:rPr lang="en-US"/>
              <a:pPr>
                <a:defRPr/>
              </a:pPr>
              <a:t>3/3/2011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F2E0D0-8680-4FB2-B332-AC5449C50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3200" b="1">
                  <a:solidFill>
                    <a:srgbClr val="FFFFFF"/>
                  </a:solidFill>
                  <a:ea typeface="SimSun" pitchFamily="2" charset="-122"/>
                  <a:cs typeface="Arial" charset="0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3/3/2011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FAFC648-1A4B-4DEE-B6F0-756AB9A32C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B8A92-B173-44F5-8590-7C947EF1CD9A}" type="datetimeFigureOut">
              <a:rPr lang="en-US"/>
              <a:pPr>
                <a:defRPr/>
              </a:pPr>
              <a:t>3/3/2011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2399C-0512-49CC-AC5F-42FCDC3890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2499B-1CBA-4329-AD97-B8566698E6BA}" type="datetimeFigureOut">
              <a:rPr lang="en-US"/>
              <a:pPr>
                <a:defRPr/>
              </a:pPr>
              <a:t>3/3/2011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0DC93-222E-48A9-A5FC-C66F918B57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159A3ED-6D46-4179-BFF5-7A22E8BE6FE6}" type="datetimeFigureOut">
              <a:rPr lang="en-US"/>
              <a:pPr>
                <a:defRPr/>
              </a:pPr>
              <a:t>3/3/2011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1541544-4127-41CA-A588-D2FDBE603A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FFFFFF"/>
                </a:solidFill>
                <a:ea typeface="SimSun" pitchFamily="2" charset="-122"/>
                <a:cs typeface="Arial" charset="0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ctrTitle"/>
          </p:nvPr>
        </p:nvSpPr>
        <p:spPr>
          <a:xfrm>
            <a:off x="1475656" y="2130425"/>
            <a:ext cx="7632526" cy="1470025"/>
          </a:xfrm>
        </p:spPr>
        <p:txBody>
          <a:bodyPr/>
          <a:lstStyle/>
          <a:p>
            <a:r>
              <a:rPr lang="en-GB" sz="3600" dirty="0" smtClean="0"/>
              <a:t>Early analysis of </a:t>
            </a:r>
            <a:br>
              <a:rPr lang="en-GB" sz="3600" dirty="0" smtClean="0"/>
            </a:br>
            <a:r>
              <a:rPr lang="en-GB" sz="2400" b="1" i="1" dirty="0" smtClean="0">
                <a:solidFill>
                  <a:schemeClr val="accent6">
                    <a:lumMod val="75000"/>
                  </a:schemeClr>
                </a:solidFill>
              </a:rPr>
              <a:t>NGI User Support Team Survey - 23 February 2011</a:t>
            </a:r>
            <a:endParaRPr lang="en-GB" sz="3600" b="1" i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315" name="Subtitle 4"/>
          <p:cNvSpPr>
            <a:spLocks noGrp="1"/>
          </p:cNvSpPr>
          <p:nvPr>
            <p:ph type="subTitle" idx="1"/>
          </p:nvPr>
        </p:nvSpPr>
        <p:spPr>
          <a:xfrm>
            <a:off x="2268538" y="3886200"/>
            <a:ext cx="5832475" cy="1343025"/>
          </a:xfrm>
        </p:spPr>
        <p:txBody>
          <a:bodyPr/>
          <a:lstStyle/>
          <a:p>
            <a:r>
              <a:rPr lang="en-GB" sz="2800" smtClean="0"/>
              <a:t>Gergely Sipos</a:t>
            </a:r>
          </a:p>
          <a:p>
            <a:r>
              <a:rPr lang="en-GB" sz="2000" smtClean="0"/>
              <a:t>Senior User Community Support Officer</a:t>
            </a:r>
            <a:endParaRPr lang="en-GB" smtClean="0"/>
          </a:p>
          <a:p>
            <a:r>
              <a:rPr lang="en-GB" sz="2400" smtClean="0"/>
              <a:t>EGI.eu</a:t>
            </a:r>
            <a:br>
              <a:rPr lang="en-GB" sz="2400" smtClean="0"/>
            </a:br>
            <a:r>
              <a:rPr lang="en-GB" sz="2400" smtClean="0"/>
              <a:t>gergely.sipos@egi.eu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98B0DB-CD84-48A7-A01E-44CDCBC9CA23}" type="datetime1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03/03/2011</a:t>
            </a:fld>
            <a:endParaRPr lang="en-GB" smtClean="0"/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4D846F-FF6B-4B12-B7A2-A702BFB1783B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35285"/>
            <a:ext cx="9144000" cy="4525963"/>
          </a:xfrm>
        </p:spPr>
        <p:txBody>
          <a:bodyPr/>
          <a:lstStyle/>
          <a:p>
            <a:r>
              <a:rPr lang="en-GB" sz="2200" dirty="0" smtClean="0">
                <a:solidFill>
                  <a:srgbClr val="FF0000"/>
                </a:solidFill>
              </a:rPr>
              <a:t>Q10: Does your team use the Training Event registry? Why yes/no?</a:t>
            </a:r>
          </a:p>
          <a:p>
            <a:pPr lvl="1"/>
            <a:r>
              <a:rPr lang="en-GB" sz="2000" dirty="0" smtClean="0"/>
              <a:t>9 YES, 7 NO</a:t>
            </a:r>
          </a:p>
          <a:p>
            <a:pPr lvl="1"/>
            <a:r>
              <a:rPr lang="en-GB" sz="2000" dirty="0" smtClean="0"/>
              <a:t>Negative Answers:</a:t>
            </a:r>
          </a:p>
          <a:p>
            <a:pPr lvl="2"/>
            <a:r>
              <a:rPr lang="en-GB" sz="1800" dirty="0" smtClean="0"/>
              <a:t>NGI GRNET does not offers training services </a:t>
            </a:r>
          </a:p>
          <a:p>
            <a:pPr lvl="2"/>
            <a:r>
              <a:rPr lang="en-GB" sz="1800" dirty="0" smtClean="0"/>
              <a:t>Not heard of it</a:t>
            </a:r>
          </a:p>
          <a:p>
            <a:pPr lvl="2"/>
            <a:r>
              <a:rPr lang="en-GB" sz="1800" dirty="0" smtClean="0"/>
              <a:t>We have not recognized the possibility to announce our training events also through EGI channel</a:t>
            </a:r>
          </a:p>
          <a:p>
            <a:pPr lvl="2"/>
            <a:r>
              <a:rPr lang="en-GB" sz="1800" dirty="0" smtClean="0"/>
              <a:t>no need</a:t>
            </a:r>
          </a:p>
          <a:p>
            <a:pPr lvl="2"/>
            <a:r>
              <a:rPr lang="en-GB" sz="1800" dirty="0" smtClean="0"/>
              <a:t>no training events run during EGI-</a:t>
            </a:r>
            <a:r>
              <a:rPr lang="en-GB" sz="1800" dirty="0" err="1" smtClean="0"/>
              <a:t>InSPIRE</a:t>
            </a:r>
            <a:r>
              <a:rPr lang="en-GB" sz="1800" dirty="0" smtClean="0"/>
              <a:t>.</a:t>
            </a:r>
            <a:br>
              <a:rPr lang="en-GB" sz="1800" dirty="0" smtClean="0"/>
            </a:br>
            <a:endParaRPr lang="en-GB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35285"/>
            <a:ext cx="9144000" cy="4525963"/>
          </a:xfrm>
        </p:spPr>
        <p:txBody>
          <a:bodyPr/>
          <a:lstStyle/>
          <a:p>
            <a:r>
              <a:rPr lang="en-GB" sz="2200" dirty="0" smtClean="0">
                <a:solidFill>
                  <a:srgbClr val="FF0000"/>
                </a:solidFill>
              </a:rPr>
              <a:t>Q11: Does your team use the Library of training materials? Why yes/no?</a:t>
            </a:r>
          </a:p>
          <a:p>
            <a:pPr lvl="1"/>
            <a:r>
              <a:rPr lang="en-GB" sz="2000" dirty="0" smtClean="0"/>
              <a:t>11 YES, 5 NO</a:t>
            </a:r>
          </a:p>
          <a:p>
            <a:pPr lvl="1"/>
            <a:r>
              <a:rPr lang="en-GB" sz="2000" dirty="0" smtClean="0"/>
              <a:t>Negative Answers:</a:t>
            </a:r>
          </a:p>
          <a:p>
            <a:pPr lvl="2"/>
            <a:r>
              <a:rPr lang="en-GB" sz="1800" dirty="0" smtClean="0"/>
              <a:t>not yet. we haven't been aware of it.</a:t>
            </a:r>
          </a:p>
          <a:p>
            <a:pPr lvl="2"/>
            <a:r>
              <a:rPr lang="en-GB" sz="1800" dirty="0" smtClean="0"/>
              <a:t>Not heard of it</a:t>
            </a:r>
          </a:p>
          <a:p>
            <a:pPr lvl="2"/>
            <a:r>
              <a:rPr lang="en-GB" sz="1800" dirty="0" smtClean="0"/>
              <a:t>No, there was no need yet.</a:t>
            </a:r>
          </a:p>
          <a:p>
            <a:pPr lvl="2"/>
            <a:r>
              <a:rPr lang="en-GB" sz="1800" dirty="0" smtClean="0"/>
              <a:t>Unaware of the services before now</a:t>
            </a:r>
          </a:p>
          <a:p>
            <a:pPr lvl="2"/>
            <a:r>
              <a:rPr lang="en-GB" sz="1800" dirty="0" smtClean="0"/>
              <a:t>No training events run during EGI-</a:t>
            </a:r>
            <a:r>
              <a:rPr lang="en-GB" sz="1800" dirty="0" err="1" smtClean="0"/>
              <a:t>InSPIRE</a:t>
            </a:r>
            <a:r>
              <a:rPr lang="en-GB" sz="1800" dirty="0" smtClean="0"/>
              <a:t>.</a:t>
            </a:r>
          </a:p>
          <a:p>
            <a:pPr lvl="2"/>
            <a:r>
              <a:rPr lang="en-GB" sz="1800" dirty="0" smtClean="0"/>
              <a:t>not until now...</a:t>
            </a:r>
            <a:br>
              <a:rPr lang="en-GB" sz="1800" dirty="0" smtClean="0"/>
            </a:br>
            <a:endParaRPr lang="en-GB" sz="1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9261"/>
            <a:ext cx="9144000" cy="4525963"/>
          </a:xfrm>
        </p:spPr>
        <p:txBody>
          <a:bodyPr/>
          <a:lstStyle/>
          <a:p>
            <a:r>
              <a:rPr lang="en-GB" sz="2200" dirty="0" smtClean="0">
                <a:solidFill>
                  <a:srgbClr val="FF0000"/>
                </a:solidFill>
              </a:rPr>
              <a:t>Q12: Does your team use the database of previously registered trainers? Why yes/no?</a:t>
            </a:r>
          </a:p>
          <a:p>
            <a:pPr lvl="1"/>
            <a:r>
              <a:rPr lang="en-GB" sz="2000" dirty="0" smtClean="0"/>
              <a:t>4 YES, 12 NO</a:t>
            </a:r>
          </a:p>
          <a:p>
            <a:pPr lvl="1"/>
            <a:r>
              <a:rPr lang="en-GB" sz="2000" dirty="0" smtClean="0"/>
              <a:t>Negative Answers:</a:t>
            </a:r>
          </a:p>
          <a:p>
            <a:pPr lvl="2"/>
            <a:r>
              <a:rPr lang="en-GB" sz="1800" dirty="0" smtClean="0"/>
              <a:t>2x not yet. we haven't been aware of it.</a:t>
            </a:r>
          </a:p>
          <a:p>
            <a:pPr lvl="2"/>
            <a:r>
              <a:rPr lang="en-GB" sz="1800" dirty="0" smtClean="0"/>
              <a:t>We had contacts with the trainers that we knew.</a:t>
            </a:r>
          </a:p>
          <a:p>
            <a:pPr lvl="2"/>
            <a:r>
              <a:rPr lang="en-GB" sz="1800" dirty="0" smtClean="0"/>
              <a:t>2x There is no need.</a:t>
            </a:r>
          </a:p>
          <a:p>
            <a:pPr lvl="2"/>
            <a:r>
              <a:rPr lang="en-GB" sz="1800" dirty="0" smtClean="0"/>
              <a:t>We have our trainers within NGI_HU</a:t>
            </a:r>
          </a:p>
          <a:p>
            <a:pPr lvl="2"/>
            <a:r>
              <a:rPr lang="en-GB" sz="1800" dirty="0" smtClean="0"/>
              <a:t>The following trainers are missing: Viet Tran, </a:t>
            </a:r>
            <a:r>
              <a:rPr lang="en-GB" sz="1800" dirty="0" err="1" smtClean="0"/>
              <a:t>Viera</a:t>
            </a:r>
            <a:r>
              <a:rPr lang="en-GB" sz="1800" dirty="0" smtClean="0"/>
              <a:t> </a:t>
            </a:r>
            <a:r>
              <a:rPr lang="en-GB" sz="1800" dirty="0" err="1" smtClean="0"/>
              <a:t>Sipkova</a:t>
            </a:r>
            <a:endParaRPr lang="en-GB" sz="1800" dirty="0" smtClean="0"/>
          </a:p>
          <a:p>
            <a:pPr lvl="2"/>
            <a:r>
              <a:rPr lang="en-GB" sz="1800" dirty="0" smtClean="0"/>
              <a:t>we didn’t use this tool until the moment</a:t>
            </a:r>
          </a:p>
          <a:p>
            <a:pPr lvl="2"/>
            <a:r>
              <a:rPr lang="en-GB" sz="1800" dirty="0" smtClean="0"/>
              <a:t>The web page that the survey direct could not be currently accessed. However, we have already informed the list of our user support team in order to be accredited via e-mail rather than using this tool.</a:t>
            </a:r>
          </a:p>
          <a:p>
            <a:pPr lvl="2"/>
            <a:r>
              <a:rPr lang="en-GB" sz="1800" dirty="0" smtClean="0"/>
              <a:t>There is now data in the registry (where the above link points)</a:t>
            </a:r>
          </a:p>
          <a:p>
            <a:pPr lvl="2"/>
            <a:r>
              <a:rPr lang="en-GB" sz="1800" dirty="0" smtClean="0"/>
              <a:t>Data are not complete in the database</a:t>
            </a:r>
          </a:p>
          <a:p>
            <a:pPr lvl="2"/>
            <a:r>
              <a:rPr lang="en-GB" sz="1800" dirty="0" smtClean="0"/>
              <a:t>We do training for local community but with our own staff.</a:t>
            </a:r>
          </a:p>
          <a:p>
            <a:pPr lvl="2"/>
            <a:r>
              <a:rPr lang="en-GB" sz="1800" dirty="0" smtClean="0"/>
              <a:t>No training events run during EGI-</a:t>
            </a:r>
            <a:r>
              <a:rPr lang="en-GB" sz="1800" dirty="0" err="1" smtClean="0"/>
              <a:t>InSPIRE</a:t>
            </a:r>
            <a:r>
              <a:rPr lang="en-GB" sz="1800" dirty="0" smtClean="0"/>
              <a:t>. </a:t>
            </a:r>
            <a:br>
              <a:rPr lang="en-GB" sz="1800" dirty="0" smtClean="0"/>
            </a:br>
            <a:endParaRPr lang="en-GB" sz="1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immediate 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91269"/>
            <a:ext cx="8640960" cy="4525963"/>
          </a:xfrm>
        </p:spPr>
        <p:txBody>
          <a:bodyPr/>
          <a:lstStyle/>
          <a:p>
            <a:r>
              <a:rPr lang="en-GB" sz="1800" dirty="0" smtClean="0"/>
              <a:t>NGIs were able to solve almost every user problem</a:t>
            </a:r>
          </a:p>
          <a:p>
            <a:r>
              <a:rPr lang="en-GB" sz="1800" dirty="0" smtClean="0"/>
              <a:t>“Lack of features” was not mentioned as a blocker for the uptake of any of the technical services</a:t>
            </a:r>
          </a:p>
          <a:p>
            <a:r>
              <a:rPr lang="en-GB" sz="1800" dirty="0" smtClean="0"/>
              <a:t>SA1 “user support” and NA3 “user support” should work more together, approach NGIs together</a:t>
            </a:r>
          </a:p>
          <a:p>
            <a:pPr lvl="1"/>
            <a:r>
              <a:rPr lang="en-GB" sz="1600" dirty="0" smtClean="0"/>
              <a:t>Serving individual request (through GGUS) and serving user communities (through consultancy, training, ...) mostly done by the same teams within the NGIs</a:t>
            </a:r>
            <a:endParaRPr lang="en-GB" sz="1800" dirty="0" smtClean="0"/>
          </a:p>
          <a:p>
            <a:r>
              <a:rPr lang="en-GB" sz="1800" dirty="0" smtClean="0"/>
              <a:t>More NGIs use the Digital library than the Training event registry? </a:t>
            </a:r>
          </a:p>
          <a:p>
            <a:pPr lvl="1"/>
            <a:r>
              <a:rPr lang="en-GB" sz="1600" dirty="0" smtClean="0"/>
              <a:t>How many files have been uploaded to the digital library during each month? From where?</a:t>
            </a:r>
          </a:p>
          <a:p>
            <a:r>
              <a:rPr lang="en-GB" sz="1800" dirty="0" smtClean="0"/>
              <a:t>Removal of the Trainers’ database was a good decision</a:t>
            </a:r>
          </a:p>
          <a:p>
            <a:pPr lvl="1"/>
            <a:r>
              <a:rPr lang="en-GB" sz="1600" dirty="0" smtClean="0"/>
              <a:t>Having it online with outdated content makes no good for anyone</a:t>
            </a:r>
          </a:p>
          <a:p>
            <a:r>
              <a:rPr lang="en-GB" sz="1800" dirty="0" smtClean="0"/>
              <a:t>Awareness of the tools is still low in some NGIs</a:t>
            </a:r>
          </a:p>
          <a:p>
            <a:pPr lvl="1"/>
            <a:r>
              <a:rPr lang="en-GB" sz="1600" dirty="0" smtClean="0"/>
              <a:t>The survey helped to improve it. What else should be done?</a:t>
            </a:r>
          </a:p>
          <a:p>
            <a:r>
              <a:rPr lang="en-GB" sz="1600" dirty="0" smtClean="0"/>
              <a:t>Well defined topics for UCST to follow up with:</a:t>
            </a:r>
          </a:p>
          <a:p>
            <a:pPr lvl="1"/>
            <a:r>
              <a:rPr lang="en-GB" sz="1200" dirty="0" smtClean="0"/>
              <a:t>Lack of MPI is an issue for a long time.  Understand, document  resolve issued with NGIs, EMI</a:t>
            </a:r>
          </a:p>
          <a:p>
            <a:pPr lvl="1"/>
            <a:r>
              <a:rPr lang="en-GB" sz="1200" dirty="0" smtClean="0"/>
              <a:t>Connection of NGIs user communities must be mapped out – one-on-one </a:t>
            </a:r>
            <a:r>
              <a:rPr lang="en-GB" sz="1200" dirty="0" smtClean="0"/>
              <a:t>emailing</a:t>
            </a:r>
          </a:p>
          <a:p>
            <a:r>
              <a:rPr lang="en-GB" sz="2400" b="1" dirty="0" smtClean="0">
                <a:solidFill>
                  <a:srgbClr val="FF0000"/>
                </a:solidFill>
              </a:rPr>
              <a:t>Complete analysis and follow up actions by UCST</a:t>
            </a:r>
            <a:endParaRPr lang="en-GB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3"/>
          <p:cNvSpPr>
            <a:spLocks noGrp="1"/>
          </p:cNvSpPr>
          <p:nvPr>
            <p:ph type="ctrTitle"/>
          </p:nvPr>
        </p:nvSpPr>
        <p:spPr>
          <a:xfrm>
            <a:off x="1619250" y="2130425"/>
            <a:ext cx="7200900" cy="1470025"/>
          </a:xfrm>
        </p:spPr>
        <p:txBody>
          <a:bodyPr/>
          <a:lstStyle/>
          <a:p>
            <a:r>
              <a:rPr lang="en-GB" smtClean="0"/>
              <a:t>Thank you!</a:t>
            </a:r>
          </a:p>
        </p:txBody>
      </p:sp>
      <p:sp>
        <p:nvSpPr>
          <p:cNvPr id="65539" name="Subtitle 4"/>
          <p:cNvSpPr>
            <a:spLocks noGrp="1"/>
          </p:cNvSpPr>
          <p:nvPr>
            <p:ph type="subTitle" idx="1"/>
          </p:nvPr>
        </p:nvSpPr>
        <p:spPr>
          <a:xfrm>
            <a:off x="2268538" y="3886200"/>
            <a:ext cx="5832475" cy="1343025"/>
          </a:xfrm>
        </p:spPr>
        <p:txBody>
          <a:bodyPr/>
          <a:lstStyle/>
          <a:p>
            <a:r>
              <a:rPr lang="en-US" smtClean="0"/>
              <a:t>gergely.sipos@egi.eu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</p:spPr>
        <p:txBody>
          <a:bodyPr/>
          <a:lstStyle/>
          <a:p>
            <a:pPr>
              <a:defRPr/>
            </a:pPr>
            <a:fld id="{427ECD5B-A22B-48CD-984D-3F9CE8F53C6D}" type="slidenum">
              <a:rPr lang="fi-FI" smtClean="0"/>
              <a:pPr>
                <a:defRPr/>
              </a:pPr>
              <a:t>14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Motivations for the survey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Communication with user support teams</a:t>
            </a:r>
          </a:p>
          <a:p>
            <a:pPr lvl="1"/>
            <a:r>
              <a:rPr lang="en-GB" dirty="0" err="1" smtClean="0"/>
              <a:t>InSPIRE</a:t>
            </a:r>
            <a:r>
              <a:rPr lang="en-GB" dirty="0" smtClean="0"/>
              <a:t> vs. NGI vs. Institute</a:t>
            </a:r>
          </a:p>
          <a:p>
            <a:pPr lvl="1"/>
            <a:r>
              <a:rPr lang="en-GB" dirty="0" smtClean="0"/>
              <a:t>Engagement with users within NGIs</a:t>
            </a:r>
          </a:p>
          <a:p>
            <a:r>
              <a:rPr lang="en-GB" dirty="0" smtClean="0"/>
              <a:t>Portfolio of user support tools</a:t>
            </a:r>
          </a:p>
          <a:p>
            <a:pPr lvl="1"/>
            <a:r>
              <a:rPr lang="en-GB" dirty="0" smtClean="0"/>
              <a:t>Do the teams know about our tools? Do they use the tools? </a:t>
            </a:r>
          </a:p>
          <a:p>
            <a:r>
              <a:rPr lang="en-GB" dirty="0" smtClean="0"/>
              <a:t>New structure for www.egi.eu website</a:t>
            </a:r>
          </a:p>
          <a:p>
            <a:pPr lvl="1"/>
            <a:r>
              <a:rPr lang="en-GB" dirty="0" smtClean="0"/>
              <a:t>Be informative, but direct visitors to national teams for actual user support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44624"/>
            <a:ext cx="6840538" cy="865187"/>
          </a:xfrm>
        </p:spPr>
        <p:txBody>
          <a:bodyPr/>
          <a:lstStyle/>
          <a:p>
            <a:r>
              <a:rPr lang="en-GB" dirty="0" smtClean="0"/>
              <a:t>The survey</a:t>
            </a:r>
            <a:br>
              <a:rPr lang="en-GB" dirty="0" smtClean="0"/>
            </a:br>
            <a:r>
              <a:rPr lang="en-GB" sz="2000" dirty="0" smtClean="0"/>
              <a:t>http://www.zoomerang.com/Survey/WEB22BXJMELKHP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075612" cy="4525963"/>
          </a:xfrm>
        </p:spPr>
        <p:txBody>
          <a:bodyPr/>
          <a:lstStyle/>
          <a:p>
            <a:r>
              <a:rPr lang="en-GB" sz="2000" dirty="0" smtClean="0"/>
              <a:t>For User Support Teams in the NGIs</a:t>
            </a:r>
          </a:p>
          <a:p>
            <a:r>
              <a:rPr lang="en-GB" sz="2000" dirty="0" smtClean="0"/>
              <a:t>To gather information regarding</a:t>
            </a:r>
          </a:p>
          <a:p>
            <a:pPr lvl="1"/>
            <a:r>
              <a:rPr lang="en-GB" sz="1400" b="1" dirty="0" smtClean="0">
                <a:solidFill>
                  <a:srgbClr val="FF0000"/>
                </a:solidFill>
              </a:rPr>
              <a:t>the collaborative work between them and “large” scientific communities</a:t>
            </a:r>
          </a:p>
          <a:p>
            <a:pPr lvl="1"/>
            <a:r>
              <a:rPr lang="en-GB" sz="1400" b="1" dirty="0" smtClean="0">
                <a:solidFill>
                  <a:srgbClr val="FF0000"/>
                </a:solidFill>
              </a:rPr>
              <a:t>their use of technical services that are operated for them</a:t>
            </a:r>
          </a:p>
          <a:p>
            <a:pPr lvl="1"/>
            <a:r>
              <a:rPr lang="en-GB" sz="1400" b="1" dirty="0" smtClean="0">
                <a:solidFill>
                  <a:srgbClr val="FF0000"/>
                </a:solidFill>
              </a:rPr>
              <a:t>their entry points for users (websites, email lists, ...)</a:t>
            </a:r>
          </a:p>
          <a:p>
            <a:r>
              <a:rPr lang="en-GB" sz="2000" dirty="0" smtClean="0"/>
              <a:t>Sent (on 23/02/2011)</a:t>
            </a:r>
          </a:p>
          <a:p>
            <a:pPr lvl="1"/>
            <a:r>
              <a:rPr lang="en-GB" sz="1600" dirty="0" smtClean="0"/>
              <a:t>To main User Support Team contacts in NGIs</a:t>
            </a:r>
          </a:p>
          <a:p>
            <a:pPr lvl="1"/>
            <a:r>
              <a:rPr lang="en-GB" sz="1600" dirty="0" smtClean="0"/>
              <a:t>To NA3 members</a:t>
            </a:r>
          </a:p>
          <a:p>
            <a:pPr lvl="1"/>
            <a:r>
              <a:rPr lang="en-GB" sz="1600" dirty="0" smtClean="0"/>
              <a:t>Also announced through the EGI blog...twice</a:t>
            </a:r>
          </a:p>
          <a:p>
            <a:r>
              <a:rPr lang="en-GB" sz="2000" dirty="0" smtClean="0"/>
              <a:t>Can be filled out by</a:t>
            </a:r>
          </a:p>
          <a:p>
            <a:pPr lvl="1"/>
            <a:r>
              <a:rPr lang="en-GB" sz="1800" dirty="0" smtClean="0"/>
              <a:t>NGI representative (i.e. 1 answer from the NGI)</a:t>
            </a:r>
          </a:p>
          <a:p>
            <a:pPr lvl="1"/>
            <a:r>
              <a:rPr lang="en-GB" sz="1800" dirty="0" smtClean="0"/>
              <a:t>A support team representative (i.e. Multiple answers)</a:t>
            </a:r>
          </a:p>
          <a:p>
            <a:r>
              <a:rPr lang="en-GB" sz="2000" dirty="0" smtClean="0"/>
              <a:t>12 questions – partial fill out is possible!</a:t>
            </a:r>
          </a:p>
          <a:p>
            <a:r>
              <a:rPr lang="en-GB" sz="2000" dirty="0" smtClean="0"/>
              <a:t>Deadline was 02/03/2011 – but the survey is left open!</a:t>
            </a:r>
          </a:p>
          <a:p>
            <a:pPr lvl="1"/>
            <a:r>
              <a:rPr lang="en-GB" sz="1600" dirty="0" smtClean="0"/>
              <a:t>18 answers, 97 visits until 03/03/2011</a:t>
            </a:r>
          </a:p>
          <a:p>
            <a:endParaRPr lang="en-GB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976687" y="2782888"/>
            <a:ext cx="2728913" cy="1824037"/>
            <a:chOff x="2845259" y="1871134"/>
            <a:chExt cx="2729244" cy="1823830"/>
          </a:xfrm>
        </p:grpSpPr>
        <p:pic>
          <p:nvPicPr>
            <p:cNvPr id="13325" name="Picture 10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26666" y="1871134"/>
              <a:ext cx="1747837" cy="18238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2845259" y="2863967"/>
              <a:ext cx="1509224" cy="830997"/>
            </a:xfrm>
            <a:prstGeom prst="rect">
              <a:avLst/>
            </a:prstGeom>
            <a:gradFill rotWithShape="1">
              <a:gsLst>
                <a:gs pos="0">
                  <a:srgbClr val="E5EEFF"/>
                </a:gs>
                <a:gs pos="64999">
                  <a:srgbClr val="BFD5FF"/>
                </a:gs>
                <a:gs pos="100000">
                  <a:srgbClr val="A3C4FF"/>
                </a:gs>
              </a:gsLst>
              <a:lin ang="5400000" scaled="1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400" b="1" dirty="0">
                  <a:solidFill>
                    <a:srgbClr val="FF0000"/>
                  </a:solidFill>
                  <a:latin typeface="+mn-lt"/>
                  <a:ea typeface="+mn-ea"/>
                </a:rPr>
                <a:t>NGI-UCST Survey</a:t>
              </a:r>
            </a:p>
          </p:txBody>
        </p:sp>
      </p:grpSp>
      <p:sp>
        <p:nvSpPr>
          <p:cNvPr id="8" name="Up-Down Arrow Callout 7"/>
          <p:cNvSpPr>
            <a:spLocks noChangeArrowheads="1"/>
          </p:cNvSpPr>
          <p:nvPr/>
        </p:nvSpPr>
        <p:spPr bwMode="auto">
          <a:xfrm rot="-806816">
            <a:off x="4861007" y="4489869"/>
            <a:ext cx="1311275" cy="2020888"/>
          </a:xfrm>
          <a:prstGeom prst="upDownArrowCallout">
            <a:avLst>
              <a:gd name="adj1" fmla="val 25000"/>
              <a:gd name="adj2" fmla="val 25000"/>
              <a:gd name="adj3" fmla="val 25008"/>
              <a:gd name="adj4" fmla="val 48120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lt1"/>
                </a:solidFill>
                <a:latin typeface="+mn-lt"/>
                <a:ea typeface="+mn-ea"/>
              </a:rPr>
              <a:t>Collaboration14/17</a:t>
            </a:r>
          </a:p>
        </p:txBody>
      </p:sp>
      <p:sp>
        <p:nvSpPr>
          <p:cNvPr id="10" name="Magnetic Disk 9"/>
          <p:cNvSpPr>
            <a:spLocks noChangeArrowheads="1"/>
          </p:cNvSpPr>
          <p:nvPr/>
        </p:nvSpPr>
        <p:spPr bwMode="auto">
          <a:xfrm>
            <a:off x="3419872" y="4725144"/>
            <a:ext cx="1006475" cy="1468437"/>
          </a:xfrm>
          <a:prstGeom prst="flowChartMagneticDisk">
            <a:avLst/>
          </a:prstGeom>
          <a:gradFill rotWithShape="1">
            <a:gsLst>
              <a:gs pos="0">
                <a:srgbClr val="FFE5E5"/>
              </a:gs>
              <a:gs pos="64999">
                <a:srgbClr val="FFBEBD"/>
              </a:gs>
              <a:gs pos="100000">
                <a:srgbClr val="FFA2A1"/>
              </a:gs>
            </a:gsLst>
            <a:lin ang="5400000" scaled="1"/>
          </a:gradFill>
          <a:ln w="9525">
            <a:solidFill>
              <a:srgbClr val="BE4B48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dk1"/>
                </a:solidFill>
                <a:latin typeface="+mn-lt"/>
                <a:ea typeface="+mn-ea"/>
              </a:rPr>
              <a:t>www. ??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dk1"/>
                </a:solidFill>
                <a:latin typeface="+mn-lt"/>
                <a:ea typeface="+mn-ea"/>
              </a:rPr>
              <a:t>15/18</a:t>
            </a:r>
          </a:p>
        </p:txBody>
      </p:sp>
      <p:sp>
        <p:nvSpPr>
          <p:cNvPr id="17" name="Cube 16"/>
          <p:cNvSpPr>
            <a:spLocks noChangeArrowheads="1"/>
          </p:cNvSpPr>
          <p:nvPr/>
        </p:nvSpPr>
        <p:spPr bwMode="auto">
          <a:xfrm>
            <a:off x="1165350" y="4211638"/>
            <a:ext cx="1662112" cy="1262062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lt1"/>
                </a:solidFill>
                <a:latin typeface="+mn-lt"/>
                <a:ea typeface="+mn-ea"/>
              </a:rPr>
              <a:t>Tool Sharing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lt1"/>
                </a:solidFill>
                <a:latin typeface="+mn-lt"/>
                <a:ea typeface="+mn-ea"/>
              </a:rPr>
              <a:t>9/16</a:t>
            </a:r>
          </a:p>
        </p:txBody>
      </p:sp>
      <p:sp>
        <p:nvSpPr>
          <p:cNvPr id="19" name="Rounded Rectangular Callout 18"/>
          <p:cNvSpPr>
            <a:spLocks noChangeArrowheads="1"/>
          </p:cNvSpPr>
          <p:nvPr/>
        </p:nvSpPr>
        <p:spPr bwMode="auto">
          <a:xfrm>
            <a:off x="179512" y="2782888"/>
            <a:ext cx="1674813" cy="750887"/>
          </a:xfrm>
          <a:prstGeom prst="wedgeRoundRectCallout">
            <a:avLst>
              <a:gd name="adj1" fmla="val 116606"/>
              <a:gd name="adj2" fmla="val 85259"/>
              <a:gd name="adj3" fmla="val 16667"/>
            </a:avLst>
          </a:prstGeom>
          <a:gradFill rotWithShape="1">
            <a:gsLst>
              <a:gs pos="0">
                <a:srgbClr val="F5FFE6"/>
              </a:gs>
              <a:gs pos="64999">
                <a:srgbClr val="E4FDC2"/>
              </a:gs>
              <a:gs pos="100000">
                <a:srgbClr val="DAFDA7"/>
              </a:gs>
            </a:gsLst>
            <a:lin ang="5400000" scaled="1"/>
          </a:gradFill>
          <a:ln w="9525">
            <a:solidFill>
              <a:srgbClr val="98B954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r>
              <a:rPr lang="en-GB">
                <a:solidFill>
                  <a:srgbClr val="000000"/>
                </a:solidFill>
                <a:latin typeface="Calibri" charset="0"/>
              </a:rPr>
              <a:t>Can resolve probs – 80%</a:t>
            </a:r>
          </a:p>
        </p:txBody>
      </p:sp>
      <p:sp>
        <p:nvSpPr>
          <p:cNvPr id="20" name="Rounded Rectangular Callout 19"/>
          <p:cNvSpPr>
            <a:spLocks noChangeArrowheads="1"/>
          </p:cNvSpPr>
          <p:nvPr/>
        </p:nvSpPr>
        <p:spPr bwMode="auto">
          <a:xfrm>
            <a:off x="455737" y="1871663"/>
            <a:ext cx="1398588" cy="750887"/>
          </a:xfrm>
          <a:prstGeom prst="wedgeRoundRectCallout">
            <a:avLst>
              <a:gd name="adj1" fmla="val 129060"/>
              <a:gd name="adj2" fmla="val 187421"/>
              <a:gd name="adj3" fmla="val 16667"/>
            </a:avLst>
          </a:prstGeom>
          <a:gradFill rotWithShape="1">
            <a:gsLst>
              <a:gs pos="0">
                <a:srgbClr val="F5FFE6"/>
              </a:gs>
              <a:gs pos="64999">
                <a:srgbClr val="E4FDC2"/>
              </a:gs>
              <a:gs pos="100000">
                <a:srgbClr val="DAFDA7"/>
              </a:gs>
            </a:gsLst>
            <a:lin ang="5400000" scaled="1"/>
          </a:gradFill>
          <a:ln w="9525">
            <a:solidFill>
              <a:srgbClr val="98B954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dk1"/>
                </a:solidFill>
                <a:latin typeface="+mn-lt"/>
                <a:ea typeface="+mn-ea"/>
              </a:rPr>
              <a:t>Use </a:t>
            </a:r>
            <a:r>
              <a:rPr lang="en-GB" dirty="0" err="1">
                <a:solidFill>
                  <a:schemeClr val="dk1"/>
                </a:solidFill>
                <a:latin typeface="+mn-lt"/>
                <a:ea typeface="+mn-ea"/>
              </a:rPr>
              <a:t>AppDB</a:t>
            </a:r>
            <a:r>
              <a:rPr lang="en-GB" dirty="0">
                <a:solidFill>
                  <a:schemeClr val="dk1"/>
                </a:solidFill>
                <a:latin typeface="+mn-lt"/>
                <a:ea typeface="+mn-ea"/>
              </a:rPr>
              <a:t> 62%</a:t>
            </a:r>
          </a:p>
        </p:txBody>
      </p:sp>
      <p:sp>
        <p:nvSpPr>
          <p:cNvPr id="21" name="Rounded Rectangular Callout 20"/>
          <p:cNvSpPr>
            <a:spLocks noChangeArrowheads="1"/>
          </p:cNvSpPr>
          <p:nvPr/>
        </p:nvSpPr>
        <p:spPr bwMode="auto">
          <a:xfrm>
            <a:off x="876425" y="1120775"/>
            <a:ext cx="1117600" cy="750888"/>
          </a:xfrm>
          <a:prstGeom prst="wedgeRoundRectCallout">
            <a:avLst>
              <a:gd name="adj1" fmla="val 127889"/>
              <a:gd name="adj2" fmla="val 278593"/>
              <a:gd name="adj3" fmla="val 16667"/>
            </a:avLst>
          </a:prstGeom>
          <a:gradFill rotWithShape="1">
            <a:gsLst>
              <a:gs pos="0">
                <a:srgbClr val="FF9A99"/>
              </a:gs>
              <a:gs pos="100000">
                <a:srgbClr val="D1403C"/>
              </a:gs>
            </a:gsLst>
            <a:lin ang="54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lt1"/>
                </a:solidFill>
                <a:latin typeface="+mn-lt"/>
                <a:ea typeface="+mn-ea"/>
              </a:rPr>
              <a:t>Use RT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lt1"/>
                </a:solidFill>
                <a:latin typeface="+mn-lt"/>
                <a:ea typeface="+mn-ea"/>
              </a:rPr>
              <a:t>24%</a:t>
            </a:r>
          </a:p>
        </p:txBody>
      </p:sp>
      <p:sp>
        <p:nvSpPr>
          <p:cNvPr id="22" name="Rounded Rectangular Callout 21"/>
          <p:cNvSpPr>
            <a:spLocks noChangeArrowheads="1"/>
          </p:cNvSpPr>
          <p:nvPr/>
        </p:nvSpPr>
        <p:spPr bwMode="auto">
          <a:xfrm>
            <a:off x="3597400" y="1120775"/>
            <a:ext cx="1377950" cy="750888"/>
          </a:xfrm>
          <a:prstGeom prst="wedgeRoundRectCallout">
            <a:avLst>
              <a:gd name="adj1" fmla="val 41236"/>
              <a:gd name="adj2" fmla="val 194009"/>
              <a:gd name="adj3" fmla="val 16667"/>
            </a:avLst>
          </a:prstGeom>
          <a:gradFill rotWithShape="1">
            <a:gsLst>
              <a:gs pos="0">
                <a:srgbClr val="FF9A99"/>
              </a:gs>
              <a:gs pos="100000">
                <a:srgbClr val="D1403C"/>
              </a:gs>
            </a:gsLst>
            <a:lin ang="54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lt1"/>
                </a:solidFill>
                <a:latin typeface="+mn-lt"/>
                <a:ea typeface="+mn-ea"/>
              </a:rPr>
              <a:t>Trainers DB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lt1"/>
                </a:solidFill>
                <a:latin typeface="+mn-lt"/>
                <a:ea typeface="+mn-ea"/>
              </a:rPr>
              <a:t>24%</a:t>
            </a:r>
          </a:p>
        </p:txBody>
      </p:sp>
      <p:sp>
        <p:nvSpPr>
          <p:cNvPr id="23" name="Rounded Rectangular Callout 22"/>
          <p:cNvSpPr>
            <a:spLocks noChangeArrowheads="1"/>
          </p:cNvSpPr>
          <p:nvPr/>
        </p:nvSpPr>
        <p:spPr bwMode="auto">
          <a:xfrm>
            <a:off x="1994025" y="1120775"/>
            <a:ext cx="1331912" cy="750888"/>
          </a:xfrm>
          <a:prstGeom prst="wedgeRoundRectCallout">
            <a:avLst>
              <a:gd name="adj1" fmla="val 42509"/>
              <a:gd name="adj2" fmla="val 275301"/>
              <a:gd name="adj3" fmla="val 16667"/>
            </a:avLst>
          </a:prstGeom>
          <a:gradFill rotWithShape="1">
            <a:gsLst>
              <a:gs pos="0">
                <a:srgbClr val="F5FFE6"/>
              </a:gs>
              <a:gs pos="64999">
                <a:srgbClr val="E4FDC2"/>
              </a:gs>
              <a:gs pos="100000">
                <a:srgbClr val="DAFDA7"/>
              </a:gs>
            </a:gsLst>
            <a:lin ang="5400000" scaled="1"/>
          </a:gradFill>
          <a:ln w="9525">
            <a:solidFill>
              <a:srgbClr val="98B954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dk1"/>
                </a:solidFill>
                <a:latin typeface="+mn-lt"/>
                <a:ea typeface="+mn-ea"/>
              </a:rPr>
              <a:t>Use </a:t>
            </a:r>
            <a:r>
              <a:rPr lang="en-GB" dirty="0" err="1">
                <a:solidFill>
                  <a:schemeClr val="dk1"/>
                </a:solidFill>
                <a:latin typeface="+mn-lt"/>
                <a:ea typeface="+mn-ea"/>
              </a:rPr>
              <a:t>AppDB</a:t>
            </a:r>
            <a:r>
              <a:rPr lang="en-GB" dirty="0">
                <a:solidFill>
                  <a:schemeClr val="dk1"/>
                </a:solidFill>
                <a:latin typeface="+mn-lt"/>
                <a:ea typeface="+mn-ea"/>
              </a:rPr>
              <a:t> 62%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responses</a:t>
            </a:r>
            <a:endParaRPr lang="en-GB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516216" y="1412776"/>
            <a:ext cx="324036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Response from: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NGI_CH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NGI_SI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HellasGrid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User Support Team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NGI UK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NGI_HU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Philippine e-Science Grid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NGI_GE user support team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NGI_SK User support team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e-</a:t>
            </a:r>
            <a:r>
              <a:rPr kumimoji="0" lang="en-GB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CheMIST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VRC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MD-GRID NGI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NGI-TR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MARGI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NGI / user support team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Czech NGI</a:t>
            </a: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PSNC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NGI_AEGIS user support team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NGI_IE user support team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CYGRID_NGI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568952" cy="4525963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Q2-5:</a:t>
            </a:r>
          </a:p>
          <a:p>
            <a:pPr lvl="1"/>
            <a:r>
              <a:rPr lang="en-GB" dirty="0" smtClean="0"/>
              <a:t>Relationships with European-wide research communities, projects</a:t>
            </a:r>
          </a:p>
          <a:p>
            <a:pPr lvl="1"/>
            <a:r>
              <a:rPr lang="en-GB" dirty="0" smtClean="0"/>
              <a:t>Level of support you provide to them?</a:t>
            </a:r>
          </a:p>
          <a:p>
            <a:pPr lvl="1"/>
            <a:r>
              <a:rPr lang="en-GB" dirty="0" smtClean="0"/>
              <a:t>Entry point for users to reach the NGI support services?</a:t>
            </a:r>
          </a:p>
          <a:p>
            <a:pPr lvl="1"/>
            <a:r>
              <a:rPr lang="en-GB" dirty="0" smtClean="0"/>
              <a:t>Are there tools, services from your team that EGI could better promote?</a:t>
            </a:r>
          </a:p>
          <a:p>
            <a:pPr lvl="1">
              <a:buNone/>
            </a:pPr>
            <a:r>
              <a:rPr lang="en-GB" dirty="0" smtClean="0">
                <a:solidFill>
                  <a:srgbClr val="FF0000"/>
                </a:solidFill>
              </a:rPr>
              <a:t>Answers to be analysed and followed up by UCST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525963"/>
          </a:xfrm>
        </p:spPr>
        <p:txBody>
          <a:bodyPr/>
          <a:lstStyle/>
          <a:p>
            <a:r>
              <a:rPr lang="en-GB" sz="2400" dirty="0" smtClean="0">
                <a:solidFill>
                  <a:srgbClr val="FF0000"/>
                </a:solidFill>
              </a:rPr>
              <a:t>Q6. Did any user support related issue emerge during the last nine months that your team was not able to solve?</a:t>
            </a:r>
          </a:p>
          <a:p>
            <a:pPr lvl="1"/>
            <a:r>
              <a:rPr lang="en-GB" sz="1600" dirty="0" smtClean="0"/>
              <a:t>3 YES, 13 NO</a:t>
            </a:r>
          </a:p>
          <a:p>
            <a:pPr lvl="1">
              <a:buNone/>
            </a:pPr>
            <a:r>
              <a:rPr lang="en-GB" sz="1600" dirty="0" smtClean="0"/>
              <a:t>Explicit answers:</a:t>
            </a:r>
          </a:p>
          <a:p>
            <a:pPr lvl="1"/>
            <a:r>
              <a:rPr lang="en-GB" sz="1600" dirty="0" smtClean="0"/>
              <a:t>Progressive but small user communities get </a:t>
            </a:r>
            <a:r>
              <a:rPr lang="en-GB" sz="1600" dirty="0" smtClean="0">
                <a:solidFill>
                  <a:srgbClr val="FF0000"/>
                </a:solidFill>
              </a:rPr>
              <a:t>frustrated by the virtual impossibility to affect the EGI environment</a:t>
            </a:r>
            <a:r>
              <a:rPr lang="en-GB" sz="1600" dirty="0" smtClean="0"/>
              <a:t>. The problem is the most apparent with </a:t>
            </a:r>
            <a:r>
              <a:rPr lang="en-GB" sz="1600" dirty="0" smtClean="0">
                <a:solidFill>
                  <a:srgbClr val="FF0000"/>
                </a:solidFill>
              </a:rPr>
              <a:t>poor MPI support </a:t>
            </a:r>
            <a:r>
              <a:rPr lang="en-GB" sz="1600" dirty="0" smtClean="0"/>
              <a:t>and the lack of flexibility in the choice of suitable MPI implementation.</a:t>
            </a:r>
          </a:p>
          <a:p>
            <a:pPr lvl="1"/>
            <a:r>
              <a:rPr lang="en-GB" sz="1600" dirty="0" smtClean="0"/>
              <a:t>Some users had problems with large parametric job because of </a:t>
            </a:r>
            <a:r>
              <a:rPr lang="en-GB" sz="1600" dirty="0" smtClean="0">
                <a:solidFill>
                  <a:srgbClr val="FF0000"/>
                </a:solidFill>
              </a:rPr>
              <a:t>performance problem of L&amp;B WS interface</a:t>
            </a:r>
            <a:r>
              <a:rPr lang="en-GB" sz="1600" dirty="0" smtClean="0"/>
              <a:t>. Some workaround were included in our software, but it is not a solution but rather hiding the problem</a:t>
            </a:r>
          </a:p>
          <a:p>
            <a:pPr lvl="1"/>
            <a:r>
              <a:rPr lang="en-GB" sz="1600" dirty="0" smtClean="0"/>
              <a:t>For example, we were unable to provide solution to the </a:t>
            </a:r>
            <a:r>
              <a:rPr lang="en-GB" sz="1600" dirty="0" smtClean="0">
                <a:solidFill>
                  <a:srgbClr val="FF0000"/>
                </a:solidFill>
              </a:rPr>
              <a:t>problem of submitting multi-threaded jobs</a:t>
            </a:r>
            <a:r>
              <a:rPr lang="en-GB" sz="1600" dirty="0" smtClean="0"/>
              <a:t> since there isn't a way to submit jobs that require specific number of cores on a single node (</a:t>
            </a:r>
            <a:r>
              <a:rPr lang="en-GB" sz="1600" dirty="0" err="1" smtClean="0"/>
              <a:t>OpenMP</a:t>
            </a:r>
            <a:r>
              <a:rPr lang="en-GB" sz="1600" dirty="0" smtClean="0"/>
              <a:t> based executables, for example). Requirement for this new workload management feature is submitted to the proper channel.</a:t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  <a:p>
            <a:pPr lvl="1"/>
            <a:endParaRPr lang="en-GB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79301"/>
            <a:ext cx="8892480" cy="4525963"/>
          </a:xfrm>
        </p:spPr>
        <p:txBody>
          <a:bodyPr/>
          <a:lstStyle/>
          <a:p>
            <a:r>
              <a:rPr lang="en-GB" sz="2600" dirty="0" smtClean="0">
                <a:solidFill>
                  <a:srgbClr val="FF0000"/>
                </a:solidFill>
              </a:rPr>
              <a:t>Q7: Does your team use the EGI </a:t>
            </a:r>
            <a:r>
              <a:rPr lang="en-GB" sz="2600" dirty="0" err="1" smtClean="0">
                <a:solidFill>
                  <a:srgbClr val="FF0000"/>
                </a:solidFill>
              </a:rPr>
              <a:t>AppDB</a:t>
            </a:r>
            <a:r>
              <a:rPr lang="en-GB" sz="2600" dirty="0" smtClean="0">
                <a:solidFill>
                  <a:srgbClr val="FF0000"/>
                </a:solidFill>
              </a:rPr>
              <a:t>? Why yes/no?</a:t>
            </a:r>
          </a:p>
          <a:p>
            <a:pPr lvl="1"/>
            <a:r>
              <a:rPr lang="en-GB" sz="2400" dirty="0" smtClean="0"/>
              <a:t>10 YES, 6 NO</a:t>
            </a:r>
          </a:p>
          <a:p>
            <a:pPr lvl="1"/>
            <a:r>
              <a:rPr lang="en-GB" sz="2400" dirty="0" smtClean="0"/>
              <a:t>“Negative” answers:</a:t>
            </a:r>
          </a:p>
          <a:p>
            <a:pPr lvl="2"/>
            <a:r>
              <a:rPr lang="en-GB" sz="2000" dirty="0" smtClean="0"/>
              <a:t>Not heard of it</a:t>
            </a:r>
          </a:p>
          <a:p>
            <a:pPr lvl="2"/>
            <a:r>
              <a:rPr lang="en-GB" sz="2000" dirty="0" smtClean="0"/>
              <a:t>CERN Dashboards, for monitoring jobs.</a:t>
            </a:r>
          </a:p>
          <a:p>
            <a:pPr lvl="2"/>
            <a:r>
              <a:rPr lang="en-GB" sz="2000" dirty="0" smtClean="0"/>
              <a:t>No, there is no need from research team</a:t>
            </a:r>
          </a:p>
          <a:p>
            <a:pPr lvl="2"/>
            <a:r>
              <a:rPr lang="en-GB" sz="2000" dirty="0" smtClean="0"/>
              <a:t>team has not yet had time to update the information into the database</a:t>
            </a:r>
          </a:p>
          <a:p>
            <a:pPr lvl="2"/>
            <a:r>
              <a:rPr lang="en-GB" sz="2000" dirty="0" smtClean="0"/>
              <a:t>Users use their own applications or applications provided by their VO, community or support teams. No need for users to browse applications database.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4525963"/>
          </a:xfrm>
        </p:spPr>
        <p:txBody>
          <a:bodyPr/>
          <a:lstStyle/>
          <a:p>
            <a:r>
              <a:rPr lang="en-GB" sz="2000" dirty="0" smtClean="0">
                <a:solidFill>
                  <a:srgbClr val="FF0000"/>
                </a:solidFill>
              </a:rPr>
              <a:t>Q8: Does your team use the EGI RT? Why yes/no?</a:t>
            </a:r>
          </a:p>
          <a:p>
            <a:pPr lvl="1"/>
            <a:r>
              <a:rPr lang="en-GB" sz="1800" dirty="0" smtClean="0"/>
              <a:t>4 YES, 13 NO</a:t>
            </a:r>
          </a:p>
          <a:p>
            <a:pPr lvl="1"/>
            <a:r>
              <a:rPr lang="en-GB" sz="1800" dirty="0" smtClean="0"/>
              <a:t>Answers:</a:t>
            </a:r>
          </a:p>
          <a:p>
            <a:pPr lvl="2"/>
            <a:r>
              <a:rPr lang="en-GB" sz="1400" dirty="0" smtClean="0"/>
              <a:t>for submitting requirements, </a:t>
            </a:r>
            <a:r>
              <a:rPr lang="en-GB" sz="1400" dirty="0" err="1" smtClean="0"/>
              <a:t>eg</a:t>
            </a:r>
            <a:r>
              <a:rPr lang="en-GB" sz="1400" dirty="0" smtClean="0"/>
              <a:t>. for </a:t>
            </a:r>
            <a:r>
              <a:rPr lang="en-GB" sz="1400" dirty="0" err="1" smtClean="0"/>
              <a:t>Nagios</a:t>
            </a:r>
            <a:r>
              <a:rPr lang="en-GB" sz="1400" dirty="0" smtClean="0"/>
              <a:t> tests and/or EMI 2 requests</a:t>
            </a:r>
          </a:p>
          <a:p>
            <a:pPr lvl="2"/>
            <a:r>
              <a:rPr lang="en-GB" sz="1600" dirty="0" smtClean="0"/>
              <a:t>Not heard of it</a:t>
            </a:r>
          </a:p>
          <a:p>
            <a:pPr lvl="2"/>
            <a:r>
              <a:rPr lang="en-GB" sz="1600" dirty="0" smtClean="0"/>
              <a:t>Was not needed</a:t>
            </a:r>
          </a:p>
          <a:p>
            <a:pPr lvl="2"/>
            <a:r>
              <a:rPr lang="en-GB" sz="1600" dirty="0" smtClean="0"/>
              <a:t>No, there is no need from research team yet.</a:t>
            </a:r>
          </a:p>
          <a:p>
            <a:pPr lvl="2"/>
            <a:r>
              <a:rPr lang="en-GB" sz="1600" dirty="0" smtClean="0"/>
              <a:t>Not enough advertisement of this tools so far. Soon we'll provide requirements for e-</a:t>
            </a:r>
            <a:r>
              <a:rPr lang="en-GB" sz="1600" dirty="0" err="1" smtClean="0"/>
              <a:t>CheMIST</a:t>
            </a:r>
            <a:r>
              <a:rPr lang="en-GB" sz="1600" dirty="0" smtClean="0"/>
              <a:t> VRC</a:t>
            </a:r>
          </a:p>
          <a:p>
            <a:pPr lvl="2"/>
            <a:r>
              <a:rPr lang="en-GB" sz="1600" dirty="0" smtClean="0"/>
              <a:t>we haven’t need of this tool at this moment</a:t>
            </a:r>
          </a:p>
          <a:p>
            <a:pPr lvl="2"/>
            <a:r>
              <a:rPr lang="en-GB" sz="1600" dirty="0" smtClean="0"/>
              <a:t>Up to now, we did not use this tool since we did not obtain any requirements from our user communities</a:t>
            </a:r>
          </a:p>
          <a:p>
            <a:pPr lvl="2"/>
            <a:r>
              <a:rPr lang="en-GB" sz="1600" dirty="0" smtClean="0"/>
              <a:t>We were unaware of the service</a:t>
            </a:r>
          </a:p>
          <a:p>
            <a:pPr lvl="2"/>
            <a:r>
              <a:rPr lang="en-GB" sz="1600" dirty="0" smtClean="0"/>
              <a:t>we use GGUS ↔ local RT system connection</a:t>
            </a:r>
          </a:p>
          <a:p>
            <a:pPr lvl="2"/>
            <a:r>
              <a:rPr lang="en-GB" sz="1600" dirty="0" smtClean="0"/>
              <a:t>No need yet</a:t>
            </a:r>
          </a:p>
          <a:p>
            <a:pPr lvl="2"/>
            <a:r>
              <a:rPr lang="en-GB" sz="1600" dirty="0" smtClean="0"/>
              <a:t>We are using it to submit requirements for new middleware features.</a:t>
            </a:r>
            <a:br>
              <a:rPr lang="en-GB" sz="1600" dirty="0" smtClean="0"/>
            </a:br>
            <a:r>
              <a:rPr lang="en-GB" sz="1600" dirty="0" smtClean="0"/>
              <a:t>Unaware of this tool.</a:t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35285"/>
            <a:ext cx="9144000" cy="4525963"/>
          </a:xfrm>
        </p:spPr>
        <p:txBody>
          <a:bodyPr/>
          <a:lstStyle/>
          <a:p>
            <a:r>
              <a:rPr lang="en-GB" sz="2200" dirty="0" smtClean="0">
                <a:solidFill>
                  <a:srgbClr val="FF0000"/>
                </a:solidFill>
              </a:rPr>
              <a:t>Q9: Does your team use the EGI User </a:t>
            </a:r>
            <a:r>
              <a:rPr lang="en-GB" sz="2200" dirty="0" err="1" smtClean="0">
                <a:solidFill>
                  <a:srgbClr val="FF0000"/>
                </a:solidFill>
              </a:rPr>
              <a:t>Comm</a:t>
            </a:r>
            <a:r>
              <a:rPr lang="en-GB" sz="2200" dirty="0" smtClean="0">
                <a:solidFill>
                  <a:srgbClr val="FF0000"/>
                </a:solidFill>
              </a:rPr>
              <a:t> Wiki? Why yes/no?</a:t>
            </a:r>
          </a:p>
          <a:p>
            <a:pPr lvl="1"/>
            <a:r>
              <a:rPr lang="en-GB" sz="2000" dirty="0" smtClean="0"/>
              <a:t>12 YES, 5 NO</a:t>
            </a:r>
          </a:p>
          <a:p>
            <a:pPr lvl="1"/>
            <a:r>
              <a:rPr lang="en-GB" sz="2000" dirty="0" smtClean="0"/>
              <a:t>Answers:</a:t>
            </a:r>
          </a:p>
          <a:p>
            <a:pPr lvl="2"/>
            <a:r>
              <a:rPr lang="en-GB" sz="1800" dirty="0" smtClean="0"/>
              <a:t>for documentation purposes, mainly in SA1 activities.</a:t>
            </a:r>
          </a:p>
          <a:p>
            <a:pPr lvl="2"/>
            <a:r>
              <a:rPr lang="en-GB" sz="1800" dirty="0" smtClean="0"/>
              <a:t>For several purposes: search of events, emails, reports, links etc.</a:t>
            </a:r>
          </a:p>
          <a:p>
            <a:pPr lvl="2"/>
            <a:r>
              <a:rPr lang="en-GB" sz="1800" dirty="0" smtClean="0"/>
              <a:t>To find </a:t>
            </a:r>
            <a:r>
              <a:rPr lang="en-GB" sz="1800" dirty="0" err="1" smtClean="0"/>
              <a:t>usefull</a:t>
            </a:r>
            <a:r>
              <a:rPr lang="en-GB" sz="1800" dirty="0" smtClean="0"/>
              <a:t> information </a:t>
            </a:r>
            <a:r>
              <a:rPr lang="en-GB" sz="1800" dirty="0" err="1" smtClean="0"/>
              <a:t>regading</a:t>
            </a:r>
            <a:r>
              <a:rPr lang="en-GB" sz="1800" dirty="0" smtClean="0"/>
              <a:t> User Community Coordination at EGI</a:t>
            </a:r>
          </a:p>
          <a:p>
            <a:pPr lvl="2"/>
            <a:r>
              <a:rPr lang="en-GB" sz="1800" dirty="0" smtClean="0">
                <a:solidFill>
                  <a:srgbClr val="FF0000"/>
                </a:solidFill>
              </a:rPr>
              <a:t>2 x</a:t>
            </a:r>
            <a:r>
              <a:rPr lang="en-GB" sz="1800" dirty="0" smtClean="0"/>
              <a:t> ~Not heard of it</a:t>
            </a:r>
          </a:p>
          <a:p>
            <a:pPr lvl="2"/>
            <a:r>
              <a:rPr lang="en-GB" sz="1800" dirty="0" smtClean="0"/>
              <a:t>Gathering info; for brief overview of processes. </a:t>
            </a:r>
          </a:p>
          <a:p>
            <a:pPr lvl="2"/>
            <a:r>
              <a:rPr lang="en-GB" sz="1800" dirty="0" smtClean="0">
                <a:solidFill>
                  <a:srgbClr val="FF0000"/>
                </a:solidFill>
              </a:rPr>
              <a:t>5 x</a:t>
            </a:r>
            <a:r>
              <a:rPr lang="en-GB" sz="1800" dirty="0" smtClean="0"/>
              <a:t> ~For reference, to get new information about developments.</a:t>
            </a:r>
          </a:p>
          <a:p>
            <a:pPr lvl="2"/>
            <a:r>
              <a:rPr lang="en-GB" sz="1800" dirty="0" smtClean="0"/>
              <a:t>To follow the NA3 work.</a:t>
            </a:r>
          </a:p>
          <a:p>
            <a:pPr lvl="2"/>
            <a:r>
              <a:rPr lang="en-GB" sz="1800" dirty="0" smtClean="0"/>
              <a:t>Yes. we use. It covers useful information and links to direct us</a:t>
            </a:r>
          </a:p>
          <a:p>
            <a:pPr lvl="2"/>
            <a:r>
              <a:rPr lang="en-GB" sz="1800" dirty="0" smtClean="0"/>
              <a:t>Single point of entry to other links</a:t>
            </a:r>
          </a:p>
          <a:p>
            <a:pPr lvl="2"/>
            <a:r>
              <a:rPr lang="en-GB" sz="1800" dirty="0" smtClean="0"/>
              <a:t>For gathering the overview for EGI user community services.</a:t>
            </a:r>
          </a:p>
          <a:p>
            <a:pPr lvl="2"/>
            <a:r>
              <a:rPr lang="en-GB" sz="1800" dirty="0" smtClean="0"/>
              <a:t>for accessing information relevant for our user support team.</a:t>
            </a:r>
          </a:p>
          <a:p>
            <a:pPr lvl="2"/>
            <a:r>
              <a:rPr lang="en-GB" sz="1800" dirty="0" smtClean="0"/>
              <a:t>did not need it until the moment </a:t>
            </a:r>
            <a:br>
              <a:rPr lang="en-GB" sz="1800" dirty="0" smtClean="0"/>
            </a:br>
            <a:endParaRPr lang="en-GB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0</TotalTime>
  <Words>1316</Words>
  <Application>Microsoft Office PowerPoint</Application>
  <PresentationFormat>On-screen Show (4:3)</PresentationFormat>
  <Paragraphs>161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EGI-InSPIRE-Slide-Template_v4</vt:lpstr>
      <vt:lpstr>Early analysis of  NGI User Support Team Survey - 23 February 2011</vt:lpstr>
      <vt:lpstr>Motivations for the survey</vt:lpstr>
      <vt:lpstr>The survey http://www.zoomerang.com/Survey/WEB22BXJMELKHP </vt:lpstr>
      <vt:lpstr>Summary of responses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My immediate conclusions</vt:lpstr>
      <vt:lpstr>Thank you!</vt:lpstr>
    </vt:vector>
  </TitlesOfParts>
  <Company>Nikhef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gergely.sipos</dc:creator>
  <cp:lastModifiedBy>gergely.sipos</cp:lastModifiedBy>
  <cp:revision>94</cp:revision>
  <dcterms:created xsi:type="dcterms:W3CDTF">2010-09-13T06:58:20Z</dcterms:created>
  <dcterms:modified xsi:type="dcterms:W3CDTF">2011-03-03T15:52:12Z</dcterms:modified>
</cp:coreProperties>
</file>